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76" r:id="rId1"/>
    <p:sldMasterId id="2147483790" r:id="rId2"/>
  </p:sldMasterIdLst>
  <p:notesMasterIdLst>
    <p:notesMasterId r:id="rId20"/>
  </p:notesMasterIdLst>
  <p:sldIdLst>
    <p:sldId id="273" r:id="rId3"/>
    <p:sldId id="283" r:id="rId4"/>
    <p:sldId id="282" r:id="rId5"/>
    <p:sldId id="288" r:id="rId6"/>
    <p:sldId id="281" r:id="rId7"/>
    <p:sldId id="274" r:id="rId8"/>
    <p:sldId id="275" r:id="rId9"/>
    <p:sldId id="280" r:id="rId10"/>
    <p:sldId id="276" r:id="rId11"/>
    <p:sldId id="277" r:id="rId12"/>
    <p:sldId id="278" r:id="rId13"/>
    <p:sldId id="286" r:id="rId14"/>
    <p:sldId id="279" r:id="rId15"/>
    <p:sldId id="284" r:id="rId16"/>
    <p:sldId id="285" r:id="rId17"/>
    <p:sldId id="287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-930" y="-606"/>
      </p:cViewPr>
      <p:guideLst>
        <p:guide orient="horz" pos="2160"/>
        <p:guide orient="horz" pos="432"/>
        <p:guide orient="horz" pos="4032"/>
        <p:guide orient="horz" pos="4104"/>
        <p:guide pos="2880"/>
        <p:guide pos="144"/>
        <p:guide pos="5616"/>
        <p:guide pos="360"/>
        <p:guide pos="5400"/>
        <p:guide pos="4176"/>
        <p:guide pos="7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6943D-62DF-4AB5-A04C-E585B0B59091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FB3FC-E83B-428A-A22B-340CC7A6C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249238" y="2689225"/>
            <a:ext cx="8642350" cy="230188"/>
            <a:chOff x="329" y="1821"/>
            <a:chExt cx="6071" cy="0"/>
          </a:xfrm>
        </p:grpSpPr>
        <p:sp>
          <p:nvSpPr>
            <p:cNvPr id="3" name="Line 7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" name="Line 8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굴림" pitchFamily="50" charset="-127"/>
                <a:ea typeface="굴림" pitchFamily="50" charset="-127"/>
              </a:endParaRPr>
            </a:p>
          </p:txBody>
        </p:sp>
      </p:grpSp>
      <p:pic>
        <p:nvPicPr>
          <p:cNvPr id="5" name="Picture 46"/>
          <p:cNvPicPr>
            <a:picLocks noChangeArrowheads="1"/>
          </p:cNvPicPr>
          <p:nvPr userDrawn="1"/>
        </p:nvPicPr>
        <p:blipFill>
          <a:blip r:embed="rId2" cstate="print">
            <a:lum bright="100000"/>
          </a:blip>
          <a:srcRect/>
          <a:stretch>
            <a:fillRect/>
          </a:stretch>
        </p:blipFill>
        <p:spPr bwMode="auto">
          <a:xfrm>
            <a:off x="7629525" y="5899150"/>
            <a:ext cx="1262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6" descr="D:\문서\업무\기술교육 외\R&amp;D WAY\커뮤니케이션 활동\2012\R&amp;D WAY 5Actions 시그니쳐, 도안 제작 &amp; 스티커, 인덱스 제작\2. 디자인안\R&amp;D WAY 5Actions 관련 디자인 파일(최종)_120521\png파일(도안만 추출하여 삽입 가능한 형태)\02_signature_세로형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9300" y="2195513"/>
            <a:ext cx="14398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228600" y="2628900"/>
            <a:ext cx="6286500" cy="0"/>
          </a:xfrm>
          <a:prstGeom prst="line">
            <a:avLst/>
          </a:prstGeom>
          <a:noFill/>
          <a:ln w="25400">
            <a:solidFill>
              <a:srgbClr val="AEAEA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629400" y="2628900"/>
            <a:ext cx="2286000" cy="0"/>
          </a:xfrm>
          <a:prstGeom prst="line">
            <a:avLst/>
          </a:prstGeom>
          <a:noFill/>
          <a:ln w="25400">
            <a:solidFill>
              <a:srgbClr val="AEAEA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" name="Picture 46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943600"/>
            <a:ext cx="1366837" cy="43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6" descr="D:\문서\업무\기술교육 외\R&amp;D WAY\커뮤니케이션 활동\2012\R&amp;D WAY 5Actions 시그니쳐, 도안 제작 &amp; 스티커, 인덱스 제작\2. 디자인안\R&amp;D WAY 5Actions 관련 디자인 파일(최종)_120521\png파일(도안만 추출하여 삽입 가능한 형태)\02_signature_세로형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2637" y="2136775"/>
            <a:ext cx="14398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4985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Line 7"/>
          <p:cNvSpPr>
            <a:spLocks noChangeShapeType="1"/>
          </p:cNvSpPr>
          <p:nvPr userDrawn="1"/>
        </p:nvSpPr>
        <p:spPr bwMode="auto">
          <a:xfrm flipV="1">
            <a:off x="228600" y="685800"/>
            <a:ext cx="6286500" cy="0"/>
          </a:xfrm>
          <a:prstGeom prst="line">
            <a:avLst/>
          </a:prstGeom>
          <a:noFill/>
          <a:ln w="25400">
            <a:solidFill>
              <a:srgbClr val="AEAEA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6629400" y="685800"/>
            <a:ext cx="2286000" cy="0"/>
          </a:xfrm>
          <a:prstGeom prst="line">
            <a:avLst/>
          </a:prstGeom>
          <a:noFill/>
          <a:ln w="25400">
            <a:solidFill>
              <a:srgbClr val="AEAEA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" name="Picture 146"/>
          <p:cNvPicPr>
            <a:picLocks noChangeAspect="1" noChangeArrowheads="1"/>
          </p:cNvPicPr>
          <p:nvPr userDrawn="1"/>
        </p:nvPicPr>
        <p:blipFill>
          <a:blip r:embed="rId2" cstate="print">
            <a:lum bright="84000"/>
          </a:blip>
          <a:srcRect/>
          <a:stretch>
            <a:fillRect/>
          </a:stretch>
        </p:blipFill>
        <p:spPr bwMode="auto">
          <a:xfrm>
            <a:off x="8105775" y="6559550"/>
            <a:ext cx="809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109538" y="6617934"/>
            <a:ext cx="4643438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3152" rIns="0" bIns="73152" anchor="ctr">
            <a:spAutoFit/>
          </a:bodyPr>
          <a:lstStyle/>
          <a:p>
            <a:pPr>
              <a:defRPr/>
            </a:pPr>
            <a:r>
              <a:rPr kumimoji="0" lang="en-US" sz="600" i="1" dirty="0" smtClean="0">
                <a:ea typeface="굴림" charset="-127"/>
                <a:cs typeface="Arial" charset="0"/>
              </a:rPr>
              <a:t>The </a:t>
            </a:r>
            <a:r>
              <a:rPr kumimoji="0" lang="en-US" sz="600" i="1" dirty="0">
                <a:ea typeface="굴림" charset="-127"/>
                <a:cs typeface="Arial" charset="0"/>
              </a:rPr>
              <a:t>publication or distribution of this report or the information contained herein must not be disclosed without the written approval of the author. 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656" r:id="rId14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hyperlink" Target="http://www.sddot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slide" Target="slide16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8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slide" Target="slide14.xml"/><Relationship Id="rId15" Type="http://schemas.openxmlformats.org/officeDocument/2006/relationships/image" Target="../media/image18.png"/><Relationship Id="rId10" Type="http://schemas.openxmlformats.org/officeDocument/2006/relationships/slide" Target="slide15.xml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3.jpeg"/><Relationship Id="rId7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3.xml"/><Relationship Id="rId10" Type="http://schemas.openxmlformats.org/officeDocument/2006/relationships/slide" Target="slide11.xml"/><Relationship Id="rId4" Type="http://schemas.openxmlformats.org/officeDocument/2006/relationships/slide" Target="slide10.xml"/><Relationship Id="rId9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wmf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pulze.com/wp-content/uploads/2012/12/gm-logo.jp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ichigan.gov/mdot/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dot.com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hyperlink" Target="http://www.google.com/imgres?imgurl=http://upload.wikimedia.org/wikipedia/en/e/e1/SDDOT.svg&amp;imgrefurl=http://en.wikipedia.org/wiki/File:SDDOT.svg&amp;h=162&amp;w=288&amp;sz=36&amp;tbnid=MikWz8LxB0LgVM:&amp;tbnh=73&amp;tbnw=130&amp;prev=/search?q=sddot+logo&amp;tbm=isch&amp;tbo=u&amp;zoom=1&amp;q=sddot+logo&amp;usg=__n2IB6vyoh-HNzXg3cMXlsCC3HUU=&amp;docid=uNRULXxU84ViKM&amp;sa=X&amp;ei=3c4wUv-lN4bmyQGXx4GgDQ&amp;ved=0CCsQ9QEwAA&amp;dur=244" TargetMode="External"/><Relationship Id="rId4" Type="http://schemas.openxmlformats.org/officeDocument/2006/relationships/image" Target="../media/image4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7" Type="http://schemas.openxmlformats.org/officeDocument/2006/relationships/image" Target="../media/image46.tiff"/><Relationship Id="rId2" Type="http://schemas.openxmlformats.org/officeDocument/2006/relationships/hyperlink" Target="http://www.sddot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7200" y="4191000"/>
            <a:ext cx="3673038" cy="62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69" tIns="41985" rIns="83969" bIns="41985">
            <a:spAutoFit/>
          </a:bodyPr>
          <a:lstStyle/>
          <a:p>
            <a:pPr defTabSz="838200">
              <a:spcBef>
                <a:spcPct val="20000"/>
              </a:spcBef>
            </a:pPr>
            <a:r>
              <a:rPr lang="en-US" altLang="ko-KR" sz="1600" dirty="0" smtClean="0">
                <a:latin typeface="현대하모니 M" pitchFamily="18" charset="-127"/>
                <a:ea typeface="현대하모니 M" pitchFamily="18" charset="-127"/>
              </a:rPr>
              <a:t>Road Profiler User Group Conference</a:t>
            </a:r>
          </a:p>
          <a:p>
            <a:pPr defTabSz="838200">
              <a:spcBef>
                <a:spcPct val="20000"/>
              </a:spcBef>
            </a:pPr>
            <a:r>
              <a:rPr lang="en-US" altLang="ko-KR" sz="1600" dirty="0" smtClean="0">
                <a:latin typeface="현대하모니 M" pitchFamily="18" charset="-127"/>
                <a:ea typeface="현대하모니 M" pitchFamily="18" charset="-127"/>
              </a:rPr>
              <a:t>September 19, 2013</a:t>
            </a:r>
            <a:endParaRPr lang="en-US" altLang="ko-KR" sz="1600" b="0" dirty="0"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457200" y="5562600"/>
            <a:ext cx="4484862" cy="92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69" tIns="41985" rIns="83969" bIns="41985">
            <a:spAutoFit/>
          </a:bodyPr>
          <a:lstStyle/>
          <a:p>
            <a:pPr defTabSz="838200">
              <a:spcBef>
                <a:spcPct val="20000"/>
              </a:spcBef>
            </a:pPr>
            <a:r>
              <a:rPr lang="en-US" altLang="ko-KR" sz="1600" b="0" dirty="0" smtClean="0">
                <a:latin typeface="현대하모니 M" pitchFamily="18" charset="-127"/>
                <a:ea typeface="현대하모니 M" pitchFamily="18" charset="-127"/>
              </a:rPr>
              <a:t>Robert </a:t>
            </a:r>
            <a:r>
              <a:rPr lang="en-US" altLang="ko-KR" sz="1600" b="0" dirty="0" smtClean="0">
                <a:latin typeface="현대하모니 M" pitchFamily="18" charset="-127"/>
                <a:ea typeface="현대하모니 M" pitchFamily="18" charset="-127"/>
              </a:rPr>
              <a:t>Babcock</a:t>
            </a:r>
            <a:endParaRPr lang="en-US" altLang="ko-KR" sz="1600" dirty="0" smtClean="0">
              <a:latin typeface="현대하모니 M" pitchFamily="18" charset="-127"/>
              <a:ea typeface="현대하모니 M" pitchFamily="18" charset="-127"/>
            </a:endParaRPr>
          </a:p>
          <a:p>
            <a:pPr defTabSz="838200">
              <a:spcBef>
                <a:spcPct val="20000"/>
              </a:spcBef>
            </a:pPr>
            <a:r>
              <a:rPr lang="en-US" altLang="ko-KR" sz="1600" dirty="0" smtClean="0">
                <a:latin typeface="현대하모니 M" pitchFamily="18" charset="-127"/>
                <a:ea typeface="현대하모니 M" pitchFamily="18" charset="-127"/>
              </a:rPr>
              <a:t>Director</a:t>
            </a:r>
            <a:r>
              <a:rPr lang="en-US" altLang="ko-KR" sz="1600" dirty="0" smtClean="0">
                <a:latin typeface="현대하모니 M" pitchFamily="18" charset="-127"/>
                <a:ea typeface="현대하모니 M" pitchFamily="18" charset="-127"/>
              </a:rPr>
              <a:t>, Certification and Compliance Affairs</a:t>
            </a:r>
            <a:endParaRPr lang="en-US" altLang="ko-KR" sz="1600" b="0" dirty="0" smtClean="0">
              <a:latin typeface="현대하모니 M" pitchFamily="18" charset="-127"/>
              <a:ea typeface="현대하모니 M" pitchFamily="18" charset="-127"/>
            </a:endParaRPr>
          </a:p>
          <a:p>
            <a:pPr defTabSz="838200">
              <a:spcBef>
                <a:spcPct val="20000"/>
              </a:spcBef>
            </a:pPr>
            <a:r>
              <a:rPr lang="en-US" altLang="ko-KR" sz="1600" b="0" dirty="0" smtClean="0">
                <a:latin typeface="현대하모니 M" pitchFamily="18" charset="-127"/>
                <a:ea typeface="현대하모니 M" pitchFamily="18" charset="-127"/>
              </a:rPr>
              <a:t>Hyundai-Kia </a:t>
            </a:r>
            <a:r>
              <a:rPr lang="en-US" altLang="ko-KR" sz="1600" b="0" dirty="0">
                <a:latin typeface="현대하모니 M" pitchFamily="18" charset="-127"/>
                <a:ea typeface="현대하모니 M" pitchFamily="18" charset="-127"/>
              </a:rPr>
              <a:t>America Technical Center, Inc</a:t>
            </a:r>
            <a:r>
              <a:rPr lang="en-US" altLang="ko-KR" sz="1600" b="0" dirty="0" smtClean="0">
                <a:latin typeface="현대하모니 M" pitchFamily="18" charset="-127"/>
                <a:ea typeface="현대하모니 M" pitchFamily="18" charset="-127"/>
              </a:rPr>
              <a:t>.</a:t>
            </a:r>
            <a:endParaRPr lang="en-US" altLang="ko-KR" sz="1600" b="0" dirty="0"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84188" y="1494169"/>
            <a:ext cx="6907212" cy="102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69" tIns="41985" rIns="83969" bIns="41985">
            <a:noAutofit/>
          </a:bodyPr>
          <a:lstStyle/>
          <a:p>
            <a:pPr defTabSz="838200">
              <a:spcBef>
                <a:spcPct val="20000"/>
              </a:spcBef>
            </a:pPr>
            <a:r>
              <a:rPr lang="en-US" altLang="ko-KR" sz="3200" b="0" dirty="0" smtClean="0">
                <a:latin typeface="현대하모니 M" pitchFamily="18" charset="-127"/>
                <a:ea typeface="현대하모니 M" pitchFamily="18" charset="-127"/>
              </a:rPr>
              <a:t>The Convergence of Road Profiling and Automotive Design</a:t>
            </a:r>
            <a:endParaRPr lang="ko-KR" altLang="en-US" sz="3200" b="0" dirty="0">
              <a:latin typeface="현대하모니 M" pitchFamily="18" charset="-127"/>
              <a:ea typeface="현대하모니 M" pitchFamily="18" charset="-127"/>
            </a:endParaRPr>
          </a:p>
          <a:p>
            <a:pPr defTabSz="838200">
              <a:spcBef>
                <a:spcPct val="20000"/>
              </a:spcBef>
            </a:pPr>
            <a:endParaRPr lang="en-US" altLang="ko-KR" sz="2400" b="0" dirty="0" smtClean="0">
              <a:latin typeface="현대하모니 M" pitchFamily="18" charset="-127"/>
              <a:ea typeface="현대하모니 M" pitchFamily="18" charset="-127"/>
            </a:endParaRPr>
          </a:p>
          <a:p>
            <a:pPr defTabSz="838200">
              <a:spcBef>
                <a:spcPct val="20000"/>
              </a:spcBef>
            </a:pPr>
            <a:endParaRPr lang="en-US" altLang="ko-KR" sz="2400" b="0" dirty="0"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3400" y="2971800"/>
            <a:ext cx="4406315" cy="51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969" tIns="41985" rIns="83969" bIns="41985">
            <a:spAutoFit/>
          </a:bodyPr>
          <a:lstStyle/>
          <a:p>
            <a:pPr defTabSz="838200">
              <a:spcBef>
                <a:spcPct val="20000"/>
              </a:spcBef>
            </a:pPr>
            <a:r>
              <a:rPr lang="en-US" altLang="ko-KR" sz="2800" dirty="0" smtClean="0">
                <a:latin typeface="현대하모니 M" pitchFamily="18" charset="-127"/>
                <a:ea typeface="현대하모니 M" pitchFamily="18" charset="-127"/>
              </a:rPr>
              <a:t>How will the paths cross?</a:t>
            </a:r>
            <a:endParaRPr lang="en-US" altLang="ko-KR" sz="2800" b="0" dirty="0">
              <a:latin typeface="현대하모니 M" pitchFamily="18" charset="-127"/>
              <a:ea typeface="현대하모니 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</a:t>
            </a:r>
            <a:r>
              <a:rPr lang="en-US" dirty="0" smtClean="0"/>
              <a:t>Findings (Region V)</a:t>
            </a:r>
            <a:endParaRPr lang="en-US" dirty="0"/>
          </a:p>
        </p:txBody>
      </p:sp>
      <p:pic>
        <p:nvPicPr>
          <p:cNvPr id="3074" name="Picture 2" descr="South Dakota Department of Transportatio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076" name="Picture 4" descr="South Dakota Department of Transportatio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078" name="Picture 6" descr="South Dakota Department of Transportatio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080" name="Picture 8" descr="South Dakota Department of Transportatio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4"/>
          <a:srcRect l="6475" t="12326" r="4254"/>
          <a:stretch>
            <a:fillRect/>
          </a:stretch>
        </p:blipFill>
        <p:spPr bwMode="auto">
          <a:xfrm>
            <a:off x="317500" y="889000"/>
            <a:ext cx="8470900" cy="551180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</a:t>
            </a:r>
            <a:r>
              <a:rPr lang="en-US" dirty="0" smtClean="0"/>
              <a:t>Findings (Region V vs. Michigan)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1875" t="13821" r="5625" b="17886"/>
          <a:stretch>
            <a:fillRect/>
          </a:stretch>
        </p:blipFill>
        <p:spPr bwMode="auto">
          <a:xfrm>
            <a:off x="321130" y="914400"/>
            <a:ext cx="8481786" cy="539750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How Is This Important To The Auto Industry?</a:t>
            </a:r>
            <a:endParaRPr lang="en-US" dirty="0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468086" y="1012371"/>
            <a:ext cx="8675914" cy="500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69" tIns="41985" rIns="83969" bIns="41985">
            <a:spAutoFit/>
          </a:bodyPr>
          <a:lstStyle/>
          <a:p>
            <a:pPr defTabSz="838200">
              <a:spcBef>
                <a:spcPts val="1200"/>
              </a:spcBef>
              <a:spcAft>
                <a:spcPts val="1200"/>
              </a:spcAft>
            </a:pPr>
            <a:r>
              <a:rPr lang="en-US" altLang="ko-KR" sz="3000" dirty="0" smtClean="0">
                <a:latin typeface="현대하모니 M" pitchFamily="18" charset="-127"/>
                <a:ea typeface="현대하모니 M" pitchFamily="18" charset="-127"/>
              </a:rPr>
              <a:t>Knowing more about road surfaces can dramatically assist vehicle designers</a:t>
            </a:r>
          </a:p>
          <a:p>
            <a:pPr marL="920750" lvl="1" indent="-463550" defTabSz="838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ko-KR" sz="3000" dirty="0" smtClean="0">
                <a:latin typeface="현대하모니 M" pitchFamily="18" charset="-127"/>
                <a:ea typeface="현대하모니 M" pitchFamily="18" charset="-127"/>
              </a:rPr>
              <a:t>NVH (Noise, Vibration, Handling) </a:t>
            </a:r>
          </a:p>
          <a:p>
            <a:pPr marL="920750" lvl="1" indent="-463550" defTabSz="838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ko-KR" sz="3000" dirty="0" smtClean="0">
                <a:latin typeface="현대하모니 M" pitchFamily="18" charset="-127"/>
                <a:ea typeface="현대하모니 M" pitchFamily="18" charset="-127"/>
              </a:rPr>
              <a:t>Knowing the frequency of operation on road “types” can influence design</a:t>
            </a:r>
          </a:p>
          <a:p>
            <a:pPr marL="920750" lvl="1" indent="-463550" defTabSz="838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ko-KR" sz="3000" dirty="0" smtClean="0">
                <a:latin typeface="현대하모니 M" pitchFamily="18" charset="-127"/>
                <a:ea typeface="현대하모니 M" pitchFamily="18" charset="-127"/>
              </a:rPr>
              <a:t>New technologies will depend on road design and infrastructure</a:t>
            </a:r>
          </a:p>
          <a:p>
            <a:pPr marL="0" lvl="1" defTabSz="838200">
              <a:spcBef>
                <a:spcPts val="1200"/>
              </a:spcBef>
              <a:spcAft>
                <a:spcPts val="1200"/>
              </a:spcAft>
            </a:pPr>
            <a:r>
              <a:rPr lang="en-US" altLang="ko-KR" sz="3000" dirty="0" smtClean="0">
                <a:latin typeface="현대하모니 M" pitchFamily="18" charset="-127"/>
                <a:ea typeface="현대하모니 M" pitchFamily="18" charset="-127"/>
              </a:rPr>
              <a:t>The auto and road industries are converging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Major Current Challenges</a:t>
            </a:r>
            <a:endParaRPr 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68086" y="925455"/>
            <a:ext cx="8434614" cy="59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69" tIns="41985" rIns="83969" bIns="41985">
            <a:spAutoFit/>
          </a:bodyPr>
          <a:lstStyle/>
          <a:p>
            <a:pPr marL="463550" indent="-463550" defTabSz="838200">
              <a:spcBef>
                <a:spcPts val="1200"/>
              </a:spcBef>
              <a:spcAft>
                <a:spcPts val="1200"/>
              </a:spcAft>
            </a:pPr>
            <a:r>
              <a:rPr lang="en-US" altLang="ko-KR" sz="3000" dirty="0" smtClean="0">
                <a:latin typeface="현대하모니 M" pitchFamily="18" charset="-127"/>
                <a:ea typeface="현대하모니 M" pitchFamily="18" charset="-127"/>
              </a:rPr>
              <a:t>Road surfaces affect many auto issues</a:t>
            </a:r>
          </a:p>
          <a:p>
            <a:pPr marL="920750" lvl="1" indent="-463550" defTabSz="8382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ko-KR" sz="3000" dirty="0" smtClean="0">
                <a:latin typeface="현대하모니 M" pitchFamily="18" charset="-127"/>
                <a:ea typeface="현대하모니 M" pitchFamily="18" charset="-127"/>
              </a:rPr>
              <a:t>Ride, handling, and vehicle safety effects are well known </a:t>
            </a:r>
          </a:p>
          <a:p>
            <a:pPr marL="1377950" lvl="2" indent="-463550" defTabSz="8382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ko-KR" sz="3000" dirty="0" smtClean="0">
                <a:latin typeface="현대하모니 M" pitchFamily="18" charset="-127"/>
                <a:ea typeface="현대하모니 M" pitchFamily="18" charset="-127"/>
              </a:rPr>
              <a:t>Rain and snow performance</a:t>
            </a:r>
          </a:p>
          <a:p>
            <a:pPr marL="1377950" lvl="2" indent="-463550" defTabSz="838200"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ko-KR" sz="3000" dirty="0" smtClean="0">
                <a:latin typeface="현대하모니 M" pitchFamily="18" charset="-127"/>
                <a:ea typeface="현대하모니 M" pitchFamily="18" charset="-127"/>
              </a:rPr>
              <a:t>Vibration</a:t>
            </a:r>
          </a:p>
          <a:p>
            <a:pPr marL="1377950" lvl="2" indent="-463550" defTabSz="838200"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ko-KR" sz="3000" dirty="0" smtClean="0">
                <a:latin typeface="현대하모니 M" pitchFamily="18" charset="-127"/>
                <a:ea typeface="현대하모니 M" pitchFamily="18" charset="-127"/>
              </a:rPr>
              <a:t>Braking</a:t>
            </a:r>
          </a:p>
          <a:p>
            <a:pPr marL="1377950" lvl="2" indent="-463550" defTabSz="838200">
              <a:spcAft>
                <a:spcPts val="1200"/>
              </a:spcAft>
              <a:buFont typeface="Wingdings" pitchFamily="2" charset="2"/>
              <a:buChar char="Ø"/>
            </a:pPr>
            <a:r>
              <a:rPr lang="en-US" altLang="ko-KR" sz="3000" dirty="0" smtClean="0">
                <a:latin typeface="현대하모니 M" pitchFamily="18" charset="-127"/>
                <a:ea typeface="현대하모니 M" pitchFamily="18" charset="-127"/>
              </a:rPr>
              <a:t>General noise effects</a:t>
            </a:r>
          </a:p>
          <a:p>
            <a:pPr marL="0" lvl="1" defTabSz="838200">
              <a:spcBef>
                <a:spcPts val="1200"/>
              </a:spcBef>
              <a:spcAft>
                <a:spcPts val="1200"/>
              </a:spcAft>
            </a:pPr>
            <a:r>
              <a:rPr lang="en-US" altLang="ko-KR" sz="3000" dirty="0" smtClean="0">
                <a:latin typeface="현대하모니 M" pitchFamily="18" charset="-127"/>
                <a:ea typeface="현대하모니 M" pitchFamily="18" charset="-127"/>
              </a:rPr>
              <a:t>But other effects are critical as well</a:t>
            </a:r>
          </a:p>
          <a:p>
            <a:pPr marL="1377950" lvl="2" indent="-463550" defTabSz="8382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en-US" altLang="ko-KR" sz="3000" dirty="0" smtClean="0">
              <a:latin typeface="현대하모니 M" pitchFamily="18" charset="-127"/>
              <a:ea typeface="현대하모니 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Major Current Challenges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2006" y="1090099"/>
            <a:ext cx="8355594" cy="542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lvl="1" indent="-463550" defTabSz="8382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3000" dirty="0" smtClean="0">
                <a:latin typeface="현대하모니 M" pitchFamily="18" charset="-127"/>
                <a:ea typeface="현대하모니 M" pitchFamily="18" charset="-127"/>
              </a:rPr>
              <a:t>Road surface has a dramatic effect on fuel economy.</a:t>
            </a:r>
          </a:p>
          <a:p>
            <a:pPr marL="920750" lvl="2" indent="-463550" defTabSz="838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ko-KR" sz="3000" dirty="0" smtClean="0">
                <a:latin typeface="현대하모니 M" pitchFamily="18" charset="-127"/>
                <a:ea typeface="현대하모니 M" pitchFamily="18" charset="-127"/>
              </a:rPr>
              <a:t>Surface composition, structure, wear, expansion joints, </a:t>
            </a:r>
            <a:r>
              <a:rPr lang="en-US" altLang="ko-KR" sz="3000" dirty="0" err="1" smtClean="0">
                <a:latin typeface="현대하모니 M" pitchFamily="18" charset="-127"/>
                <a:ea typeface="현대하모니 M" pitchFamily="18" charset="-127"/>
              </a:rPr>
              <a:t>tining</a:t>
            </a:r>
            <a:r>
              <a:rPr lang="en-US" altLang="ko-KR" sz="3000" dirty="0" smtClean="0">
                <a:latin typeface="현대하모니 M" pitchFamily="18" charset="-127"/>
                <a:ea typeface="현대하모니 M" pitchFamily="18" charset="-127"/>
              </a:rPr>
              <a:t>, etc.</a:t>
            </a:r>
          </a:p>
          <a:p>
            <a:pPr marL="463550" lvl="2" indent="-463550" defTabSz="838200">
              <a:spcBef>
                <a:spcPts val="2400"/>
              </a:spcBef>
              <a:buFont typeface="Arial" pitchFamily="34" charset="0"/>
              <a:buChar char="•"/>
            </a:pPr>
            <a:r>
              <a:rPr lang="en-US" altLang="ko-KR" sz="3000" dirty="0" smtClean="0">
                <a:latin typeface="현대하모니 M" pitchFamily="18" charset="-127"/>
                <a:ea typeface="현대하모니 M" pitchFamily="18" charset="-127"/>
              </a:rPr>
              <a:t>Voice recognition is a major new technological development</a:t>
            </a:r>
          </a:p>
          <a:p>
            <a:pPr marL="920750" lvl="3" indent="-463550" defTabSz="838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ko-KR" sz="3000" dirty="0" smtClean="0">
                <a:latin typeface="현대하모니 M" pitchFamily="18" charset="-127"/>
                <a:ea typeface="현대하모니 M" pitchFamily="18" charset="-127"/>
              </a:rPr>
              <a:t>Roadway noise interferes with voice recognition</a:t>
            </a:r>
          </a:p>
          <a:p>
            <a:pPr marL="920750" lvl="3" indent="-463550" defTabSz="838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ko-KR" sz="3000" dirty="0" smtClean="0">
                <a:latin typeface="현대하모니 M" pitchFamily="18" charset="-127"/>
                <a:ea typeface="현대하모니 M" pitchFamily="18" charset="-127"/>
              </a:rPr>
              <a:t>Audio operations are degraded</a:t>
            </a:r>
          </a:p>
          <a:p>
            <a:pPr marL="463550" lvl="2" indent="-463550" defTabSz="838200">
              <a:spcBef>
                <a:spcPct val="20000"/>
              </a:spcBef>
            </a:pPr>
            <a:endParaRPr lang="en-US" altLang="ko-KR" sz="3200" dirty="0" smtClean="0">
              <a:latin typeface="현대하모니 M" pitchFamily="18" charset="-127"/>
              <a:ea typeface="현대하모니 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Major Future Challenges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2006" y="1090099"/>
            <a:ext cx="855879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lvl="2" indent="-347663" defTabSz="838200">
              <a:spcBef>
                <a:spcPts val="2400"/>
              </a:spcBef>
              <a:buFont typeface="Arial" pitchFamily="34" charset="0"/>
              <a:buChar char="•"/>
            </a:pPr>
            <a:r>
              <a:rPr lang="en-US" altLang="ko-KR" sz="3000" dirty="0" smtClean="0">
                <a:latin typeface="현대하모니 M" pitchFamily="18" charset="-127"/>
                <a:ea typeface="현대하모니 M" pitchFamily="18" charset="-127"/>
              </a:rPr>
              <a:t>Lane departure warning relies on roadway marking and/or embedded infrastructure</a:t>
            </a:r>
          </a:p>
          <a:p>
            <a:pPr marL="463550" lvl="2" indent="-463550" defTabSz="838200">
              <a:spcBef>
                <a:spcPts val="2400"/>
              </a:spcBef>
              <a:buFont typeface="Arial" pitchFamily="34" charset="0"/>
              <a:buChar char="•"/>
            </a:pPr>
            <a:r>
              <a:rPr lang="en-US" altLang="ko-KR" sz="3000" dirty="0" smtClean="0">
                <a:latin typeface="현대하모니 M" pitchFamily="18" charset="-127"/>
                <a:ea typeface="현대하모니 M" pitchFamily="18" charset="-127"/>
              </a:rPr>
              <a:t>Vehicle to Vehicle communication (V2V)</a:t>
            </a:r>
          </a:p>
          <a:p>
            <a:pPr marL="920750" lvl="3" indent="-463550" defTabSz="838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ko-KR" sz="3000" dirty="0" smtClean="0">
                <a:latin typeface="현대하모니 M" pitchFamily="18" charset="-127"/>
                <a:ea typeface="현대하모니 M" pitchFamily="18" charset="-127"/>
              </a:rPr>
              <a:t>Will allow vehicle monitoring for intersection crash avoidance and traffic control, but needs infrastructure</a:t>
            </a:r>
          </a:p>
          <a:p>
            <a:pPr marL="463550" lvl="1" indent="-463550" defTabSz="838200">
              <a:spcBef>
                <a:spcPts val="2400"/>
              </a:spcBef>
              <a:buFont typeface="Arial" pitchFamily="34" charset="0"/>
              <a:buChar char="•"/>
            </a:pPr>
            <a:r>
              <a:rPr lang="en-US" altLang="ko-KR" sz="3000" dirty="0" smtClean="0">
                <a:latin typeface="현대하모니 M" pitchFamily="18" charset="-127"/>
                <a:ea typeface="현대하모니 M" pitchFamily="18" charset="-127"/>
              </a:rPr>
              <a:t>On-road charging for electric vehicles</a:t>
            </a:r>
          </a:p>
          <a:p>
            <a:pPr marL="920750" lvl="2" indent="-463550" defTabSz="8382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ko-KR" sz="3000" dirty="0" smtClean="0">
                <a:latin typeface="현대하모니 M" pitchFamily="18" charset="-127"/>
                <a:ea typeface="현대하모니 M" pitchFamily="18" charset="-127"/>
              </a:rPr>
              <a:t>Will require embedded infrastructure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What Can We Do?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03300" y="1153599"/>
            <a:ext cx="7137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838200">
              <a:spcBef>
                <a:spcPts val="2400"/>
              </a:spcBef>
            </a:pPr>
            <a:r>
              <a:rPr lang="en-US" altLang="ko-KR" sz="4000" dirty="0" smtClean="0">
                <a:latin typeface="현대하모니 M" pitchFamily="18" charset="-127"/>
                <a:ea typeface="현대하모니 M" pitchFamily="18" charset="-127"/>
              </a:rPr>
              <a:t>ENHANCING CONVERGENCE</a:t>
            </a:r>
          </a:p>
          <a:p>
            <a:pPr marL="0" lvl="2" algn="ctr" defTabSz="838200">
              <a:spcBef>
                <a:spcPts val="4800"/>
              </a:spcBef>
            </a:pPr>
            <a:r>
              <a:rPr lang="en-US" altLang="ko-KR" sz="3200" dirty="0" smtClean="0">
                <a:latin typeface="현대하모니 M" pitchFamily="18" charset="-127"/>
                <a:ea typeface="현대하모니 M" pitchFamily="18" charset="-127"/>
              </a:rPr>
              <a:t>The more we work together now, the quicker that new technologies can be introduced to improve the driving experience, vehicle safety, and the efficiency of the transportation system as a whole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Credits	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4000" y="1458399"/>
            <a:ext cx="8890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838200">
              <a:spcBef>
                <a:spcPts val="2400"/>
              </a:spcBef>
            </a:pPr>
            <a:r>
              <a:rPr lang="en-US" altLang="ko-KR" sz="4000" dirty="0" smtClean="0">
                <a:latin typeface="현대하모니 M" pitchFamily="18" charset="-127"/>
                <a:ea typeface="현대하모니 M" pitchFamily="18" charset="-127"/>
              </a:rPr>
              <a:t>Special Thanks To:</a:t>
            </a:r>
          </a:p>
          <a:p>
            <a:pPr marL="0" lvl="2" algn="ctr" defTabSz="838200">
              <a:spcBef>
                <a:spcPts val="2400"/>
              </a:spcBef>
            </a:pPr>
            <a:endParaRPr lang="en-US" altLang="ko-KR" sz="4000" dirty="0" smtClean="0">
              <a:latin typeface="현대하모니 M" pitchFamily="18" charset="-127"/>
              <a:ea typeface="현대하모니 M" pitchFamily="18" charset="-127"/>
            </a:endParaRPr>
          </a:p>
          <a:p>
            <a:pPr marL="0" lvl="2" algn="ctr" defTabSz="838200"/>
            <a:r>
              <a:rPr lang="en-US" altLang="ko-KR" sz="3200" dirty="0" smtClean="0">
                <a:latin typeface="현대하모니 M" pitchFamily="18" charset="-127"/>
                <a:ea typeface="현대하모니 M" pitchFamily="18" charset="-127"/>
              </a:rPr>
              <a:t>Steve Karamihas and </a:t>
            </a:r>
            <a:r>
              <a:rPr lang="en-US" altLang="ko-KR" sz="3200" dirty="0" smtClean="0">
                <a:latin typeface="현대하모니 M" pitchFamily="18" charset="-127"/>
                <a:ea typeface="현대하모니 M" pitchFamily="18" charset="-127"/>
              </a:rPr>
              <a:t>Michelle Barnes</a:t>
            </a:r>
          </a:p>
          <a:p>
            <a:pPr marL="0" lvl="2" algn="ctr" defTabSz="838200"/>
            <a:endParaRPr lang="en-US" altLang="ko-KR" sz="1400" dirty="0" smtClean="0">
              <a:latin typeface="현대하모니 M" pitchFamily="18" charset="-127"/>
              <a:ea typeface="현대하모니 M" pitchFamily="18" charset="-127"/>
            </a:endParaRPr>
          </a:p>
          <a:p>
            <a:pPr marL="0" lvl="2" algn="ctr" defTabSz="838200"/>
            <a:r>
              <a:rPr lang="en-US" altLang="ko-KR" sz="2800" dirty="0" smtClean="0">
                <a:latin typeface="현대하모니 M" pitchFamily="18" charset="-127"/>
                <a:ea typeface="현대하모니 M" pitchFamily="18" charset="-127"/>
              </a:rPr>
              <a:t>University of Michigan Transportation Institute</a:t>
            </a:r>
          </a:p>
          <a:p>
            <a:pPr marL="0" lvl="2" algn="ctr" defTabSz="838200"/>
            <a:endParaRPr lang="en-US" altLang="ko-KR" sz="3200" dirty="0" smtClean="0">
              <a:latin typeface="현대하모니 M" pitchFamily="18" charset="-127"/>
              <a:ea typeface="현대하모니 M" pitchFamily="18" charset="-127"/>
            </a:endParaRPr>
          </a:p>
          <a:p>
            <a:pPr marL="0" lvl="2" algn="ctr" defTabSz="838200"/>
            <a:endParaRPr lang="en-US" altLang="ko-KR" sz="3200" dirty="0" smtClean="0">
              <a:latin typeface="현대하모니 M" pitchFamily="18" charset="-127"/>
              <a:ea typeface="현대하모니 M" pitchFamily="18" charset="-127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Hyundai-Kia  US  R&amp;D  Operations</a:t>
            </a:r>
            <a:endParaRPr lang="en-US" dirty="0"/>
          </a:p>
        </p:txBody>
      </p:sp>
      <p:sp>
        <p:nvSpPr>
          <p:cNvPr id="7170" name="AutoShape 2" descr="data:image/jpeg;base64,/9j/4AAQSkZJRgABAQAAAQABAAD/2wCEAAkGBwgHBgkIBwgKCgkLDRYPDQwMDRsUFRAWIB0iIiAdHx8kKDQsJCYxJx8fLT0tMTU3Ojo6Iys/RD84QzQ5OjcBCgoKDQwNGg8PGjclHyU3Nzc3Nzc3Nzc3Nzc3Nzc3Nzc3Nzc3Nzc3Nzc3Nzc3Nzc3Nzc3Nzc3Nzc3Nzc3Nzc3N//AABEIAFoAWgMBEQACEQEDEQH/xAAbAAABBQEBAAAAAAAAAAAAAAAFAAIDBAYBB//EAEYQAAEDAgIDCA0KBgMAAAAAAAECAwQABRESBiGRBxMxUVSTstIUFhciJUFEUmF0kqHRIyQyQlNkcXKzwhUmYoGisTVzwf/EABkBAAIDAQAAAAAAAAAAAAAAAAAEAQMFAv/EADARAAIBAgIGCQUBAQAAAAAAAAABAgMRBDESITJRYXEFExSBocHR4fAVIiMzYrFB/9oADAMBAAIRAxEAPwAZI0yu9pRGjMiK8nec2Z9sqV9NQwxCh4gK3aeHhNXYg6liHuiXv7C3cwrr1Z2SnvfzuOete4XdDvXJ7dzCuvR2SG9/O4Ot4C7oN65PbeYV16OyQ3vw9A63gLugXk+T27mV9ejslPe/D0I63gLt+vPJ7dzKuvU9khvfh6EdbwF2+3jk9u5lfXo7LDe/D0DreAu3y78mt3Mr69HZYb34ehHW8Bdvl35NbeZX16Oyw3vw9Cet4C7fLtyW28yvr0dlhvfh6B1vAkiaa3ORLYZXHt6UuOJQSllWIBOGrFVRLDRUW7v53Aql3kDyuQolSpLxUdZOc6zSLzGFkU9IxhKjD7uOmutHD7AvMFhNXldx4RQc3Hhs0Ad3ugDuSgLnclBFxZakLiyUBc5koC5PbE+E4f8A3t9IVxU2HyJi9aC+Wsp5jqyKGko+eRfVh011oYfZfPyQvMGoTV5UTJTQchaHo7dZkdEhmGd5cGKFuOIbCxxjMQSPSNVLzxVKD0W9ZZGjOSvYrzrXNt+Xs2MtoK1JViFJPozJJGPoxrunXp1NUWROnKGaGQoEqe8WoUdx9wJzlLacSBiBj7xtrqdWFNXm7ERhKWyiSdap9vydnxHY++Y5N8Thmwwxw2iinWp1HaLuEoTgryVjkK2TJ5cEKK6+W8Cve045cccMdh2VNSrCntuxEYSnsq42Zb5UF0NTGHGXCnMErGBw4/caIVIVNh3CUZQ2lYrlFdnNye2o8Jw/WG+kK4qbD5HUc0FlI746vHWS8x5A7SYYTIvqo6a60cPsvn5IWqZg1Aq8qZdtsZMu4RIzn0Hn221YcSlAH3Gqq8nCnJrcdU1pTSZttLLvLtr0dEcNpW6krUpSccoGASlI4uHYKy8NQVVtN6kN1qvVpaswhER2waBzJclCA6ht3NlGrM33yVAbPfVVS9CtZPIsharTvvAO5q0HNJXUHgMFz9Rqn+ktUI8xXB65MM7pMNP8KhyGsCG5RQoj0pUD/kkClcBP86W+/r5F+Lj+Jsi3O4aDa58heA3yShrE+PKkYDa4RXfSE/zW3I4wcfx34gbTtre74lIHkyOkumOjdal3eZTjNTj3+RnCmtKwppE9sT4Th+sN9IVVUX2PkWQd5IMLR36vxrJZoIE6VJwnRPVE9NdaGH2Hz9BarmC0CmCkKWEeG7Z66x+oml8V+mR3R/YjTbozeFxgADWWCB7VJdHtLTb4eYxi1ril8yKirDpVAgSEKZmMQ0pUp5CZiQjLh3xKQvXq4atlVwU5aUs+84UMVFWjl3F3cxR/NS8eQu9Nqp6U2I8znAP72GtIPn+imkrI1LgXIqH5QtCz7lLrNwz0K0Hx9h6slKnJfN5DYz2FonYUFOC592Tq9AdJB2NprvFvTrza/wCHGGWjRiBt0JPh9GHJUdJdPdGZS7vMUx+ce/yMyU1qCFya2J8KQvWG+kKrq7EuRZTf3LmGnE9+r8TWOaiyBGlafn8T1RPTXT+G2Hz9BWtmCUJpkpC2jycb9ax99Z/UTS+L/RIsoftRqd09sfxOCPu56VJdGxUlOL4eZdjpOLg+fkFbPcJlx0EvT9wkKkO5JCQtSUg4b0D4gBwk0niqUaVZwjkNYeo6lJSlmCNzIfzQ4fuTvTbrS6V2I8xDo7afIK25PZd203tZOIlNqKE+nv0npJ2Vm1I6NKnNcf8AR6nK9WcXw/wjuzaoVx0NtWOBipQt1J4c/eAHaHK7h98atR/LsiT0JU6a+WQG07131OPJUdJdP9GZS7vMS6Qzj3+RnCmtMz7k9rT4Wg+sN9IVXV/XLky2ntrmg+6wd9Xq+sax7mssgHpcjLcIg+5o6S6fwuw+foK1toEpTTIu2XbY+IdwiSyCQw+hwgcJCVAn/VcYim50pRWdgpVFGpFs9V0isULSdqLIblqbU2k7080kLStKsOEYji4+OsHD4mVCTaWZrV6Ea0UmVjFhQND7tCtzxfQwy+l5ZOJLmTE44auAjV4uDhqurVlVm5y/6d0oRpwUIme3OCUaQvr4oa+m3Wv0rsR5mX0ZtS5ItWSTvW6POHKFPt/3+n+ylZwvgYS3N/6xiErYya3pf4hl0kdk7pEZOv5B1lr/ABz/AL6mlC2CnLewqyvi4LcmD9PP+eTqw+ao6S6Z6Kyn3eZR0i7OPf5GerVM1MntxSi6QlLISOyW9Z/MKprbEuTLqV3NczXqaBUSNYJrFNhZGZ0zThc4nqTfSXT+F2Hz9BSvtLkBUCm0LSLkCMZcyPGSsIL7yGgopxy5lAY4ePhqK1Tq6bna9jmnDrJqG82Q0EkNIUhN7yoPClMYgH8RnrIljacneVJN/OBpLCTirKoyqdz5OIxnsnAYD5jwD266ePg86S+dxysHJZVH87xO6Cb4MHLgheHnQsf313LpJS2qaff7HMcA47M2jnaMAgN9nt5B9XsLVsz1H1COjo9Wrc/YOwvS0usd/nEQ0HARvYnthHm9hatmep+oLR0erVufsHYXpaXWO/ziZy+xWNHpyYqlhzO0HMzbGThJGGGJ4vfTeExEKido6PIoxGGmmvuvzA712GGDLJx41n/wU06q/wCFKw+9leK+67corjqsSl5BA8Q1iqKjvFjEIqLVgy3Me3tODiuAfWrMeY6lqCm6G63GuscrOoQ2wAPH3y6cwr/G+foK1o3mrbvUw79wfc+gre08SeHbTGkyFTidttxkQLlGnIUXFx3UupStRIJBxGNVVYdZBxvmWwag72Nn3UrsfIoXsr61JfTv68Pcv7TwOjdQu3IYHsr61H07+/D3I7Vw8R3dOu58hgewvrUfTv78PcjtXDx9jvdLux8hgeyvrUfTv78PcHiv58RDdHuvIoHsL61T9O/vw9yO1fz4gC/3eRf5qJcppptaWw2A0CBgCT4yeOmsPh+pvrvcoq1tO2oG73TFiq5JHTlktHiWn/dcyX2slPWEGz8mn8BWW8x5ZEOmkxc26MFRxDUZLY/spfxp3Dq0SmbAQSavK7jw3QQ2SJaFSc3JUteighslDdSctjw1QFx6WqCLkgbqTm4slQFxIRg6g/1Colss6i9aJmj8kj8orKeZorIpTY8qa/vzMZ91GtOZDZUNSjxU9RcVDWxaadyNNtnDhhSeZV8Kt047zizJE26ZyOTzKvhUaUd5FmSJt8zkcjmlfCp0o7zlpkghSh5JI5pXwo0o7yLPcPTCk+OK/wA0r4VKkt4We4emHJ5O9zZqdOO8iz3DuxZHJ3ebNGnHectS3CMZ/wCwd9g0aUd5GjLcLsd/7B32DRpLeRaW4aWHwcd4d1f0GolJWesmKd1qIGV/Io/KKy2tZqrI9KaZaQw2lDaEpCRgAkACouzgcUI81OypuyBZE+aNlF2BxSU+aNlF2BGpKfNGyhNgRKSnzRsrohkZSnzRsqU2FkcyI81OypuzmyFvaPMTsouwsNLaPMTsqUwscKEDgQnZUhYpLhxc6vmzPD9mKoeZasj/2Q=="/>
          <p:cNvSpPr>
            <a:spLocks noChangeAspect="1" noChangeArrowheads="1"/>
          </p:cNvSpPr>
          <p:nvPr/>
        </p:nvSpPr>
        <p:spPr bwMode="auto">
          <a:xfrm>
            <a:off x="155575" y="-411163"/>
            <a:ext cx="8572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Group 4"/>
          <p:cNvPicPr>
            <a:picLocks noChangeArrowheads="1"/>
          </p:cNvPicPr>
          <p:nvPr/>
        </p:nvPicPr>
        <p:blipFill>
          <a:blip r:embed="rId2">
            <a:lum bright="-24000"/>
          </a:blip>
          <a:stretch>
            <a:fillRect/>
          </a:stretch>
        </p:blipFill>
        <p:spPr bwMode="auto">
          <a:xfrm>
            <a:off x="3200400" y="2390095"/>
            <a:ext cx="3114675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12" descr="hatci - 치노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3" y="2288495"/>
            <a:ext cx="24701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5" descr="Picture or Video 01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4738" y="789807"/>
            <a:ext cx="2429548" cy="16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8" descr="aerial-s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2355170"/>
            <a:ext cx="246856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6" descr="디자인센타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1700" y="4463370"/>
            <a:ext cx="247015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7" descr="Picture 04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75038" y="4453845"/>
            <a:ext cx="2468562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9" descr="시험로조감도(030207)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22286" y="776591"/>
            <a:ext cx="2262414" cy="163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Oval 183"/>
          <p:cNvGrpSpPr>
            <a:grpSpLocks/>
          </p:cNvGrpSpPr>
          <p:nvPr/>
        </p:nvGrpSpPr>
        <p:grpSpPr bwMode="auto">
          <a:xfrm>
            <a:off x="5340350" y="2945720"/>
            <a:ext cx="298450" cy="298450"/>
            <a:chOff x="3364" y="1947"/>
            <a:chExt cx="188" cy="188"/>
          </a:xfrm>
        </p:grpSpPr>
        <p:pic>
          <p:nvPicPr>
            <p:cNvPr id="13" name="Oval 183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364" y="1947"/>
              <a:ext cx="1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411" y="1993"/>
              <a:ext cx="63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latinLnBrk="0"/>
              <a:endParaRPr kumimoji="0" lang="en-US" altLang="ko-KR" sz="1800" b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Oval 184"/>
          <p:cNvGrpSpPr>
            <a:grpSpLocks/>
          </p:cNvGrpSpPr>
          <p:nvPr/>
        </p:nvGrpSpPr>
        <p:grpSpPr bwMode="auto">
          <a:xfrm>
            <a:off x="5327650" y="3671207"/>
            <a:ext cx="298450" cy="298450"/>
            <a:chOff x="3356" y="2404"/>
            <a:chExt cx="188" cy="188"/>
          </a:xfrm>
        </p:grpSpPr>
        <p:pic>
          <p:nvPicPr>
            <p:cNvPr id="16" name="Oval 184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356" y="2404"/>
              <a:ext cx="1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403" y="2451"/>
              <a:ext cx="64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latinLnBrk="0"/>
              <a:endParaRPr kumimoji="0" lang="en-US" altLang="ko-KR" sz="1800" b="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Oval 185"/>
          <p:cNvGrpSpPr>
            <a:grpSpLocks/>
          </p:cNvGrpSpPr>
          <p:nvPr/>
        </p:nvGrpSpPr>
        <p:grpSpPr bwMode="auto">
          <a:xfrm>
            <a:off x="5443538" y="3634695"/>
            <a:ext cx="298450" cy="298450"/>
            <a:chOff x="3429" y="2381"/>
            <a:chExt cx="188" cy="188"/>
          </a:xfrm>
        </p:grpSpPr>
        <p:pic>
          <p:nvPicPr>
            <p:cNvPr id="19" name="Oval 185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429" y="2381"/>
              <a:ext cx="1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3477" y="2428"/>
              <a:ext cx="63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latinLnBrk="0"/>
              <a:endParaRPr kumimoji="0" lang="en-US" altLang="ko-KR" sz="1800" b="0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Oval 186"/>
          <p:cNvGrpSpPr>
            <a:grpSpLocks/>
          </p:cNvGrpSpPr>
          <p:nvPr/>
        </p:nvGrpSpPr>
        <p:grpSpPr bwMode="auto">
          <a:xfrm>
            <a:off x="3328988" y="3482295"/>
            <a:ext cx="298450" cy="298450"/>
            <a:chOff x="2097" y="2285"/>
            <a:chExt cx="188" cy="188"/>
          </a:xfrm>
        </p:grpSpPr>
        <p:pic>
          <p:nvPicPr>
            <p:cNvPr id="22" name="Oval 186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097" y="2285"/>
              <a:ext cx="1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2143" y="2331"/>
              <a:ext cx="64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latinLnBrk="0"/>
              <a:endParaRPr kumimoji="0" lang="en-US" altLang="ko-KR" sz="1800" b="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Oval 188"/>
          <p:cNvGrpSpPr>
            <a:grpSpLocks/>
          </p:cNvGrpSpPr>
          <p:nvPr/>
        </p:nvGrpSpPr>
        <p:grpSpPr bwMode="auto">
          <a:xfrm>
            <a:off x="3382963" y="3525157"/>
            <a:ext cx="298450" cy="304800"/>
            <a:chOff x="2131" y="2312"/>
            <a:chExt cx="188" cy="192"/>
          </a:xfrm>
        </p:grpSpPr>
        <p:pic>
          <p:nvPicPr>
            <p:cNvPr id="25" name="Oval 188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131" y="2312"/>
              <a:ext cx="1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2179" y="2360"/>
              <a:ext cx="63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latinLnBrk="0"/>
              <a:endParaRPr kumimoji="0" lang="en-US" altLang="ko-KR" sz="1800" b="0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Oval 192"/>
          <p:cNvGrpSpPr>
            <a:grpSpLocks/>
          </p:cNvGrpSpPr>
          <p:nvPr/>
        </p:nvGrpSpPr>
        <p:grpSpPr bwMode="auto">
          <a:xfrm>
            <a:off x="3328988" y="3231470"/>
            <a:ext cx="298450" cy="300037"/>
            <a:chOff x="2097" y="2127"/>
            <a:chExt cx="188" cy="189"/>
          </a:xfrm>
        </p:grpSpPr>
        <p:pic>
          <p:nvPicPr>
            <p:cNvPr id="28" name="Oval 192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097" y="2127"/>
              <a:ext cx="188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2143" y="2173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latinLnBrk="0"/>
              <a:endParaRPr kumimoji="0" lang="en-US" altLang="ko-KR" sz="1800" b="0">
                <a:solidFill>
                  <a:srgbClr val="FFFFFF"/>
                </a:solidFill>
              </a:endParaRPr>
            </a:p>
          </p:txBody>
        </p:sp>
      </p:grpSp>
      <p:pic>
        <p:nvPicPr>
          <p:cNvPr id="33" name="Picture 264" descr="Kia%20Plant%20Image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115050" y="4145870"/>
            <a:ext cx="24098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189"/>
          <p:cNvSpPr txBox="1">
            <a:spLocks noChangeArrowheads="1"/>
          </p:cNvSpPr>
          <p:nvPr/>
        </p:nvSpPr>
        <p:spPr bwMode="auto">
          <a:xfrm>
            <a:off x="2428195" y="813707"/>
            <a:ext cx="17407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California</a:t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en-US" altLang="ko-KR" dirty="0" smtClean="0">
                <a:solidFill>
                  <a:schemeClr val="bg1"/>
                </a:solidFill>
              </a:rPr>
              <a:t>Proving </a:t>
            </a:r>
            <a:r>
              <a:rPr lang="en-US" altLang="ko-KR" dirty="0">
                <a:solidFill>
                  <a:schemeClr val="bg1"/>
                </a:solidFill>
              </a:rPr>
              <a:t>Grounds</a:t>
            </a:r>
          </a:p>
        </p:txBody>
      </p:sp>
      <p:sp>
        <p:nvSpPr>
          <p:cNvPr id="35" name="TextBox 190"/>
          <p:cNvSpPr txBox="1">
            <a:spLocks noChangeArrowheads="1"/>
          </p:cNvSpPr>
          <p:nvPr/>
        </p:nvSpPr>
        <p:spPr bwMode="auto">
          <a:xfrm>
            <a:off x="5024438" y="1926545"/>
            <a:ext cx="642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/>
              <a:t>HATCI</a:t>
            </a:r>
          </a:p>
        </p:txBody>
      </p:sp>
      <p:grpSp>
        <p:nvGrpSpPr>
          <p:cNvPr id="30" name="Oval 193"/>
          <p:cNvGrpSpPr>
            <a:grpSpLocks/>
          </p:cNvGrpSpPr>
          <p:nvPr/>
        </p:nvGrpSpPr>
        <p:grpSpPr bwMode="auto">
          <a:xfrm>
            <a:off x="3402013" y="3445782"/>
            <a:ext cx="304800" cy="298450"/>
            <a:chOff x="2143" y="2262"/>
            <a:chExt cx="192" cy="188"/>
          </a:xfrm>
        </p:grpSpPr>
        <p:pic>
          <p:nvPicPr>
            <p:cNvPr id="31" name="Oval 193"/>
            <p:cNvPicPr>
              <a:picLocks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143" y="2262"/>
              <a:ext cx="192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2191" y="2308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latinLnBrk="0"/>
              <a:endParaRPr kumimoji="0" lang="en-US" altLang="ko-KR" sz="1800" b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TextBox 194"/>
          <p:cNvSpPr txBox="1">
            <a:spLocks noChangeArrowheads="1"/>
          </p:cNvSpPr>
          <p:nvPr/>
        </p:nvSpPr>
        <p:spPr bwMode="auto">
          <a:xfrm>
            <a:off x="6288088" y="2493282"/>
            <a:ext cx="661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/>
              <a:t>HMMA</a:t>
            </a:r>
          </a:p>
        </p:txBody>
      </p:sp>
      <p:sp>
        <p:nvSpPr>
          <p:cNvPr id="37" name="TextBox 195"/>
          <p:cNvSpPr txBox="1">
            <a:spLocks noChangeArrowheads="1"/>
          </p:cNvSpPr>
          <p:nvPr/>
        </p:nvSpPr>
        <p:spPr bwMode="auto">
          <a:xfrm>
            <a:off x="7620000" y="5417457"/>
            <a:ext cx="8451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/>
              <a:t>KMMG</a:t>
            </a:r>
          </a:p>
        </p:txBody>
      </p:sp>
      <p:sp>
        <p:nvSpPr>
          <p:cNvPr id="38" name="TextBox 196"/>
          <p:cNvSpPr txBox="1">
            <a:spLocks noChangeArrowheads="1"/>
          </p:cNvSpPr>
          <p:nvPr/>
        </p:nvSpPr>
        <p:spPr bwMode="auto">
          <a:xfrm>
            <a:off x="3733800" y="5646057"/>
            <a:ext cx="15049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/>
              <a:t>Kia Design Studio</a:t>
            </a:r>
          </a:p>
        </p:txBody>
      </p:sp>
      <p:sp>
        <p:nvSpPr>
          <p:cNvPr id="39" name="TextBox 197"/>
          <p:cNvSpPr txBox="1">
            <a:spLocks noChangeArrowheads="1"/>
          </p:cNvSpPr>
          <p:nvPr/>
        </p:nvSpPr>
        <p:spPr bwMode="auto">
          <a:xfrm>
            <a:off x="1095375" y="4599895"/>
            <a:ext cx="20717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Irvine Technical Center</a:t>
            </a:r>
          </a:p>
          <a:p>
            <a:r>
              <a:rPr lang="en-US" altLang="ko-KR" sz="1600" dirty="0">
                <a:solidFill>
                  <a:schemeClr val="bg1"/>
                </a:solidFill>
              </a:rPr>
              <a:t>&amp; Design Studio</a:t>
            </a:r>
          </a:p>
        </p:txBody>
      </p:sp>
      <p:sp>
        <p:nvSpPr>
          <p:cNvPr id="40" name="TextBox 198"/>
          <p:cNvSpPr txBox="1">
            <a:spLocks noChangeArrowheads="1"/>
          </p:cNvSpPr>
          <p:nvPr/>
        </p:nvSpPr>
        <p:spPr bwMode="auto">
          <a:xfrm>
            <a:off x="986971" y="3545114"/>
            <a:ext cx="16170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dirty="0"/>
              <a:t>Chino Laboratory</a:t>
            </a:r>
          </a:p>
        </p:txBody>
      </p:sp>
      <p:sp>
        <p:nvSpPr>
          <p:cNvPr id="41" name="Rounded Rectangle 11"/>
          <p:cNvSpPr>
            <a:spLocks noChangeArrowheads="1"/>
          </p:cNvSpPr>
          <p:nvPr/>
        </p:nvSpPr>
        <p:spPr bwMode="auto">
          <a:xfrm>
            <a:off x="6912429" y="843870"/>
            <a:ext cx="2057400" cy="1463902"/>
          </a:xfrm>
          <a:prstGeom prst="roundRect">
            <a:avLst>
              <a:gd name="adj" fmla="val 15986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en-US" altLang="ko-KR" sz="1400" dirty="0">
                <a:solidFill>
                  <a:schemeClr val="tx1"/>
                </a:solidFill>
                <a:latin typeface="Calibri" pitchFamily="34" charset="0"/>
              </a:rPr>
              <a:t>- Admin / HR / ACC.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alibri" pitchFamily="34" charset="0"/>
              </a:rPr>
              <a:t>- Design Engineering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alibri" pitchFamily="34" charset="0"/>
              </a:rPr>
              <a:t>- Laboratory Testing</a:t>
            </a:r>
          </a:p>
          <a:p>
            <a:pPr>
              <a:buFontTx/>
              <a:buChar char="-"/>
            </a:pPr>
            <a:r>
              <a:rPr lang="en-US" altLang="ko-KR" sz="1400" dirty="0">
                <a:solidFill>
                  <a:schemeClr val="tx1"/>
                </a:solidFill>
                <a:latin typeface="Calibri" pitchFamily="34" charset="0"/>
              </a:rPr>
              <a:t> Powertrain</a:t>
            </a:r>
          </a:p>
          <a:p>
            <a:pPr>
              <a:buFontTx/>
              <a:buChar char="-"/>
            </a:pPr>
            <a:r>
              <a:rPr lang="en-US" altLang="ko-KR" sz="1400" dirty="0">
                <a:solidFill>
                  <a:schemeClr val="tx1"/>
                </a:solidFill>
                <a:latin typeface="Calibri" pitchFamily="34" charset="0"/>
              </a:rPr>
              <a:t> Electronics Dev.</a:t>
            </a:r>
          </a:p>
          <a:p>
            <a:r>
              <a:rPr lang="en-US" altLang="ko-KR" sz="1400" dirty="0">
                <a:solidFill>
                  <a:schemeClr val="tx1"/>
                </a:solidFill>
                <a:latin typeface="Calibri" pitchFamily="34" charset="0"/>
              </a:rPr>
              <a:t>- Planning / Regulations</a:t>
            </a:r>
          </a:p>
        </p:txBody>
      </p:sp>
      <p:sp>
        <p:nvSpPr>
          <p:cNvPr id="42" name="Rounded Rectangle 10"/>
          <p:cNvSpPr>
            <a:spLocks noChangeArrowheads="1"/>
          </p:cNvSpPr>
          <p:nvPr/>
        </p:nvSpPr>
        <p:spPr bwMode="auto">
          <a:xfrm>
            <a:off x="475343" y="925286"/>
            <a:ext cx="1866901" cy="928688"/>
          </a:xfrm>
          <a:prstGeom prst="roundRect">
            <a:avLst>
              <a:gd name="adj" fmla="val 15412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en-US" altLang="ko-KR" sz="1400" dirty="0" smtClean="0">
                <a:solidFill>
                  <a:schemeClr val="tx1"/>
                </a:solidFill>
                <a:latin typeface="Calibri" pitchFamily="34" charset="0"/>
              </a:rPr>
              <a:t>Vehicle </a:t>
            </a:r>
            <a:r>
              <a:rPr lang="en-US" altLang="ko-KR" sz="1400" dirty="0">
                <a:solidFill>
                  <a:schemeClr val="tx1"/>
                </a:solidFill>
                <a:latin typeface="Calibri" pitchFamily="34" charset="0"/>
              </a:rPr>
              <a:t>Durability </a:t>
            </a:r>
            <a:r>
              <a:rPr lang="en-US" altLang="ko-KR" sz="1400" dirty="0" smtClean="0">
                <a:solidFill>
                  <a:schemeClr val="tx1"/>
                </a:solidFill>
                <a:latin typeface="Calibri" pitchFamily="34" charset="0"/>
              </a:rPr>
              <a:t>and Performance Testing</a:t>
            </a:r>
            <a:endParaRPr lang="en-US" altLang="ko-KR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3" name="Rounded Rectangle 10"/>
          <p:cNvSpPr>
            <a:spLocks noChangeArrowheads="1"/>
          </p:cNvSpPr>
          <p:nvPr/>
        </p:nvSpPr>
        <p:spPr bwMode="auto">
          <a:xfrm>
            <a:off x="452438" y="3998232"/>
            <a:ext cx="2286000" cy="428625"/>
          </a:xfrm>
          <a:prstGeom prst="roundRect">
            <a:avLst>
              <a:gd name="adj" fmla="val 34116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en-US" altLang="ko-KR" sz="1400" dirty="0" smtClean="0">
                <a:solidFill>
                  <a:schemeClr val="tx1"/>
                </a:solidFill>
                <a:latin typeface="Calibri" pitchFamily="34" charset="0"/>
              </a:rPr>
              <a:t>California </a:t>
            </a:r>
            <a:r>
              <a:rPr lang="en-US" altLang="ko-KR" sz="1400" dirty="0">
                <a:solidFill>
                  <a:schemeClr val="tx1"/>
                </a:solidFill>
                <a:latin typeface="Calibri" pitchFamily="34" charset="0"/>
              </a:rPr>
              <a:t>Emissions </a:t>
            </a:r>
            <a:r>
              <a:rPr lang="en-US" altLang="ko-KR" sz="1400" dirty="0" smtClean="0">
                <a:solidFill>
                  <a:schemeClr val="tx1"/>
                </a:solidFill>
                <a:latin typeface="Calibri" pitchFamily="34" charset="0"/>
              </a:rPr>
              <a:t>Testing </a:t>
            </a:r>
            <a:r>
              <a:rPr lang="en-US" altLang="ko-KR" sz="1400" dirty="0">
                <a:solidFill>
                  <a:schemeClr val="tx1"/>
                </a:solidFill>
                <a:latin typeface="Calibri" pitchFamily="34" charset="0"/>
              </a:rPr>
              <a:t>Fuel Cell Fleet</a:t>
            </a:r>
          </a:p>
        </p:txBody>
      </p:sp>
      <p:sp>
        <p:nvSpPr>
          <p:cNvPr id="44" name="Rounded Rectangle 14"/>
          <p:cNvSpPr>
            <a:spLocks noChangeArrowheads="1"/>
          </p:cNvSpPr>
          <p:nvPr/>
        </p:nvSpPr>
        <p:spPr bwMode="auto">
          <a:xfrm>
            <a:off x="6858000" y="3664857"/>
            <a:ext cx="2000250" cy="990600"/>
          </a:xfrm>
          <a:prstGeom prst="roundRect">
            <a:avLst>
              <a:gd name="adj" fmla="val 17236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>
              <a:buFontTx/>
              <a:buChar char="-"/>
            </a:pPr>
            <a:r>
              <a:rPr lang="en-US" altLang="ko-KR" sz="1400">
                <a:solidFill>
                  <a:schemeClr val="tx1"/>
                </a:solidFill>
                <a:latin typeface="Calibri" pitchFamily="34" charset="0"/>
              </a:rPr>
              <a:t>  Support Engineering </a:t>
            </a:r>
          </a:p>
          <a:p>
            <a:r>
              <a:rPr lang="en-US" altLang="ko-KR" sz="1400">
                <a:solidFill>
                  <a:schemeClr val="tx1"/>
                </a:solidFill>
                <a:latin typeface="Calibri" pitchFamily="34" charset="0"/>
              </a:rPr>
              <a:t>   Improvements</a:t>
            </a:r>
          </a:p>
          <a:p>
            <a:pPr>
              <a:buFontTx/>
              <a:buChar char="-"/>
            </a:pPr>
            <a:r>
              <a:rPr lang="en-US" altLang="ko-KR" sz="1400">
                <a:solidFill>
                  <a:schemeClr val="tx1"/>
                </a:solidFill>
                <a:latin typeface="Calibri" pitchFamily="34" charset="0"/>
              </a:rPr>
              <a:t> Quality improvement</a:t>
            </a:r>
          </a:p>
        </p:txBody>
      </p:sp>
      <p:sp>
        <p:nvSpPr>
          <p:cNvPr id="45" name="Rounded Rectangle 14"/>
          <p:cNvSpPr>
            <a:spLocks noChangeArrowheads="1"/>
          </p:cNvSpPr>
          <p:nvPr/>
        </p:nvSpPr>
        <p:spPr bwMode="auto">
          <a:xfrm>
            <a:off x="1600200" y="6027057"/>
            <a:ext cx="4857750" cy="500063"/>
          </a:xfrm>
          <a:prstGeom prst="roundRect">
            <a:avLst>
              <a:gd name="adj" fmla="val 35394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>
              <a:buFontTx/>
              <a:buChar char="-"/>
            </a:pPr>
            <a:r>
              <a:rPr lang="en-US" altLang="ko-KR" sz="1400">
                <a:solidFill>
                  <a:schemeClr val="tx1"/>
                </a:solidFill>
                <a:latin typeface="Calibri" pitchFamily="34" charset="0"/>
              </a:rPr>
              <a:t>  Design products for North American Market</a:t>
            </a:r>
          </a:p>
          <a:p>
            <a:pPr>
              <a:buFontTx/>
              <a:buChar char="-"/>
            </a:pPr>
            <a:r>
              <a:rPr lang="en-US" altLang="ko-KR" sz="1400">
                <a:solidFill>
                  <a:schemeClr val="tx1"/>
                </a:solidFill>
                <a:latin typeface="Calibri" pitchFamily="34" charset="0"/>
              </a:rPr>
              <a:t>  Separate facilities to differentiate brands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2733675" y="3441020"/>
            <a:ext cx="706438" cy="11668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H="1">
            <a:off x="2950768" y="2771495"/>
            <a:ext cx="973136" cy="166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 flipH="1" flipV="1">
            <a:off x="2767969" y="3881551"/>
            <a:ext cx="837246" cy="42481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 flipV="1">
            <a:off x="3333751" y="3929176"/>
            <a:ext cx="785019" cy="36750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498307" y="3860596"/>
            <a:ext cx="745331" cy="52101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647532" y="3583895"/>
            <a:ext cx="562768" cy="13652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5104607" y="2632981"/>
            <a:ext cx="700087" cy="158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HATCI  Road  Test  Capability</a:t>
            </a:r>
            <a:endParaRPr lang="en-US" dirty="0"/>
          </a:p>
        </p:txBody>
      </p:sp>
      <p:sp>
        <p:nvSpPr>
          <p:cNvPr id="7170" name="AutoShape 2" descr="data:image/jpeg;base64,/9j/4AAQSkZJRgABAQAAAQABAAD/2wCEAAkGBwgHBgkIBwgKCgkLDRYPDQwMDRsUFRAWIB0iIiAdHx8kKDQsJCYxJx8fLT0tMTU3Ojo6Iys/RD84QzQ5OjcBCgoKDQwNGg8PGjclHyU3Nzc3Nzc3Nzc3Nzc3Nzc3Nzc3Nzc3Nzc3Nzc3Nzc3Nzc3Nzc3Nzc3Nzc3Nzc3Nzc3N//AABEIAFoAWgMBEQACEQEDEQH/xAAbAAABBQEBAAAAAAAAAAAAAAAFAAIDBAYBB//EAEYQAAEDAgIDCA0KBgMAAAAAAAECAwQABRESBiGRBxMxUVSTstIUFhciJUFEUmF0kqHRIyQyQlNkcXKzwhUmYoGisTVzwf/EABkBAAIDAQAAAAAAAAAAAAAAAAAEAQMFAv/EADARAAIBAgIGCQUBAQAAAAAAAAABAgMRBDESITJRYXEFExSBocHR4fAVIiMzYrFB/9oADAMBAAIRAxEAPwAZI0yu9pRGjMiK8nec2Z9sqV9NQwxCh4gK3aeHhNXYg6liHuiXv7C3cwrr1Z2SnvfzuOete4XdDvXJ7dzCuvR2SG9/O4Ot4C7oN65PbeYV16OyQ3vw9A63gLugXk+T27mV9ejslPe/D0I63gLt+vPJ7dzKuvU9khvfh6EdbwF2+3jk9u5lfXo7LDe/D0DreAu3y78mt3Mr69HZYb34ehHW8Bdvl35NbeZX16Oyw3vw9Cet4C7fLtyW28yvr0dlhvfh6B1vAkiaa3ORLYZXHt6UuOJQSllWIBOGrFVRLDRUW7v53Aql3kDyuQolSpLxUdZOc6zSLzGFkU9IxhKjD7uOmutHD7AvMFhNXldx4RQc3Hhs0Ad3ugDuSgLnclBFxZakLiyUBc5koC5PbE+E4f8A3t9IVxU2HyJi9aC+Wsp5jqyKGko+eRfVh011oYfZfPyQvMGoTV5UTJTQchaHo7dZkdEhmGd5cGKFuOIbCxxjMQSPSNVLzxVKD0W9ZZGjOSvYrzrXNt+Xs2MtoK1JViFJPozJJGPoxrunXp1NUWROnKGaGQoEqe8WoUdx9wJzlLacSBiBj7xtrqdWFNXm7ERhKWyiSdap9vydnxHY++Y5N8Thmwwxw2iinWp1HaLuEoTgryVjkK2TJ5cEKK6+W8Cve045cccMdh2VNSrCntuxEYSnsq42Zb5UF0NTGHGXCnMErGBw4/caIVIVNh3CUZQ2lYrlFdnNye2o8Jw/WG+kK4qbD5HUc0FlI746vHWS8x5A7SYYTIvqo6a60cPsvn5IWqZg1Aq8qZdtsZMu4RIzn0Hn221YcSlAH3Gqq8nCnJrcdU1pTSZttLLvLtr0dEcNpW6krUpSccoGASlI4uHYKy8NQVVtN6kN1qvVpaswhER2waBzJclCA6ht3NlGrM33yVAbPfVVS9CtZPIsharTvvAO5q0HNJXUHgMFz9Rqn+ktUI8xXB65MM7pMNP8KhyGsCG5RQoj0pUD/kkClcBP86W+/r5F+Lj+Jsi3O4aDa58heA3yShrE+PKkYDa4RXfSE/zW3I4wcfx34gbTtre74lIHkyOkumOjdal3eZTjNTj3+RnCmtKwppE9sT4Th+sN9IVVUX2PkWQd5IMLR36vxrJZoIE6VJwnRPVE9NdaGH2Hz9BarmC0CmCkKWEeG7Z66x+oml8V+mR3R/YjTbozeFxgADWWCB7VJdHtLTb4eYxi1ril8yKirDpVAgSEKZmMQ0pUp5CZiQjLh3xKQvXq4atlVwU5aUs+84UMVFWjl3F3cxR/NS8eQu9Nqp6U2I8znAP72GtIPn+imkrI1LgXIqH5QtCz7lLrNwz0K0Hx9h6slKnJfN5DYz2FonYUFOC592Tq9AdJB2NprvFvTrza/wCHGGWjRiBt0JPh9GHJUdJdPdGZS7vMUx+ce/yMyU1qCFya2J8KQvWG+kKrq7EuRZTf3LmGnE9+r8TWOaiyBGlafn8T1RPTXT+G2Hz9BWtmCUJpkpC2jycb9ax99Z/UTS+L/RIsoftRqd09sfxOCPu56VJdGxUlOL4eZdjpOLg+fkFbPcJlx0EvT9wkKkO5JCQtSUg4b0D4gBwk0niqUaVZwjkNYeo6lJSlmCNzIfzQ4fuTvTbrS6V2I8xDo7afIK25PZd203tZOIlNqKE+nv0npJ2Vm1I6NKnNcf8AR6nK9WcXw/wjuzaoVx0NtWOBipQt1J4c/eAHaHK7h98atR/LsiT0JU6a+WQG07131OPJUdJdP9GZS7vMS6Qzj3+RnCmtMz7k9rT4Wg+sN9IVXV/XLky2ntrmg+6wd9Xq+sax7mssgHpcjLcIg+5o6S6fwuw+foK1toEpTTIu2XbY+IdwiSyCQw+hwgcJCVAn/VcYim50pRWdgpVFGpFs9V0isULSdqLIblqbU2k7080kLStKsOEYji4+OsHD4mVCTaWZrV6Ea0UmVjFhQND7tCtzxfQwy+l5ZOJLmTE44auAjV4uDhqurVlVm5y/6d0oRpwUIme3OCUaQvr4oa+m3Wv0rsR5mX0ZtS5ItWSTvW6POHKFPt/3+n+ylZwvgYS3N/6xiErYya3pf4hl0kdk7pEZOv5B1lr/ABz/AL6mlC2CnLewqyvi4LcmD9PP+eTqw+ao6S6Z6Kyn3eZR0i7OPf5GerVM1MntxSi6QlLISOyW9Z/MKprbEuTLqV3NczXqaBUSNYJrFNhZGZ0zThc4nqTfSXT+F2Hz9BSvtLkBUCm0LSLkCMZcyPGSsIL7yGgopxy5lAY4ePhqK1Tq6bna9jmnDrJqG82Q0EkNIUhN7yoPClMYgH8RnrIljacneVJN/OBpLCTirKoyqdz5OIxnsnAYD5jwD266ePg86S+dxysHJZVH87xO6Cb4MHLgheHnQsf313LpJS2qaff7HMcA47M2jnaMAgN9nt5B9XsLVsz1H1COjo9Wrc/YOwvS0usd/nEQ0HARvYnthHm9hatmep+oLR0erVufsHYXpaXWO/ziZy+xWNHpyYqlhzO0HMzbGThJGGGJ4vfTeExEKido6PIoxGGmmvuvzA712GGDLJx41n/wU06q/wCFKw+9leK+67corjqsSl5BA8Q1iqKjvFjEIqLVgy3Me3tODiuAfWrMeY6lqCm6G63GuscrOoQ2wAPH3y6cwr/G+foK1o3mrbvUw79wfc+gre08SeHbTGkyFTidttxkQLlGnIUXFx3UupStRIJBxGNVVYdZBxvmWwag72Nn3UrsfIoXsr61JfTv68Pcv7TwOjdQu3IYHsr61H07+/D3I7Vw8R3dOu58hgewvrUfTv78PcjtXDx9jvdLux8hgeyvrUfTv78PcHiv58RDdHuvIoHsL61T9O/vw9yO1fz4gC/3eRf5qJcppptaWw2A0CBgCT4yeOmsPh+pvrvcoq1tO2oG73TFiq5JHTlktHiWn/dcyX2slPWEGz8mn8BWW8x5ZEOmkxc26MFRxDUZLY/spfxp3Dq0SmbAQSavK7jw3QQ2SJaFSc3JUteighslDdSctjw1QFx6WqCLkgbqTm4slQFxIRg6g/1Colss6i9aJmj8kj8orKeZorIpTY8qa/vzMZ91GtOZDZUNSjxU9RcVDWxaadyNNtnDhhSeZV8Kt047zizJE26ZyOTzKvhUaUd5FmSJt8zkcjmlfCp0o7zlpkghSh5JI5pXwo0o7yLPcPTCk+OK/wA0r4VKkt4We4emHJ5O9zZqdOO8iz3DuxZHJ3ebNGnHectS3CMZ/wCwd9g0aUd5GjLcLsd/7B32DRpLeRaW4aWHwcd4d1f0GolJWesmKd1qIGV/Io/KKy2tZqrI9KaZaQw2lDaEpCRgAkACouzgcUI81OypuyBZE+aNlF2BxSU+aNlF2BGpKfNGyhNgRKSnzRsrohkZSnzRsqU2FkcyI81OypuzmyFvaPMTsouwsNLaPMTsqUwscKEDgQnZUhYpLhxc6vmzPD9mKoeZasj/2Q=="/>
          <p:cNvSpPr>
            <a:spLocks noChangeAspect="1" noChangeArrowheads="1"/>
          </p:cNvSpPr>
          <p:nvPr/>
        </p:nvSpPr>
        <p:spPr bwMode="auto">
          <a:xfrm>
            <a:off x="155575" y="-411163"/>
            <a:ext cx="8572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AutoShape 38"/>
          <p:cNvSpPr>
            <a:spLocks noChangeArrowheads="1"/>
          </p:cNvSpPr>
          <p:nvPr/>
        </p:nvSpPr>
        <p:spPr bwMode="auto">
          <a:xfrm>
            <a:off x="130626" y="1357081"/>
            <a:ext cx="8853715" cy="1037771"/>
          </a:xfrm>
          <a:prstGeom prst="roundRect">
            <a:avLst>
              <a:gd name="adj" fmla="val 8495"/>
            </a:avLst>
          </a:prstGeom>
          <a:solidFill>
            <a:srgbClr val="FFFFFF"/>
          </a:solidFill>
          <a:ln w="15875">
            <a:solidFill>
              <a:srgbClr val="4D4D4D"/>
            </a:solidFill>
            <a:round/>
            <a:headEnd/>
            <a:tailEnd/>
          </a:ln>
        </p:spPr>
        <p:txBody>
          <a:bodyPr lIns="182880" tIns="38579" rIns="3600" bIns="38579" anchor="ctr"/>
          <a:lstStyle/>
          <a:p>
            <a:pPr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ea typeface="HY헤드라인M" pitchFamily="18" charset="-127"/>
              </a:rPr>
              <a:t>  Site</a:t>
            </a:r>
            <a:r>
              <a:rPr lang="ko-KR" altLang="en-US" dirty="0">
                <a:solidFill>
                  <a:schemeClr val="bg2"/>
                </a:solidFill>
                <a:ea typeface="HY헤드라인M" pitchFamily="18" charset="-127"/>
              </a:rPr>
              <a:t> </a:t>
            </a:r>
            <a:r>
              <a:rPr lang="en-US" altLang="ko-KR" dirty="0">
                <a:solidFill>
                  <a:schemeClr val="bg2"/>
                </a:solidFill>
                <a:ea typeface="HY헤드라인M" pitchFamily="18" charset="-127"/>
              </a:rPr>
              <a:t>:  4,368 </a:t>
            </a:r>
            <a:r>
              <a:rPr lang="en-US" altLang="ko-KR" dirty="0" smtClean="0">
                <a:solidFill>
                  <a:schemeClr val="bg2"/>
                </a:solidFill>
                <a:ea typeface="HY헤드라인M" pitchFamily="18" charset="-127"/>
              </a:rPr>
              <a:t>acres, approximately 11 square miles , over 40 miles of road and test tracks </a:t>
            </a:r>
            <a:endParaRPr lang="en-US" altLang="ko-KR" dirty="0">
              <a:solidFill>
                <a:schemeClr val="bg2"/>
              </a:solidFill>
              <a:ea typeface="HY헤드라인M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ea typeface="HY헤드라인M" pitchFamily="18" charset="-127"/>
              </a:rPr>
              <a:t>  </a:t>
            </a:r>
            <a:r>
              <a:rPr lang="en-US" altLang="ko-KR" dirty="0" smtClean="0">
                <a:solidFill>
                  <a:schemeClr val="bg2"/>
                </a:solidFill>
                <a:ea typeface="HY헤드라인M" pitchFamily="18" charset="-127"/>
              </a:rPr>
              <a:t>Construction Started:  2003        </a:t>
            </a:r>
            <a:r>
              <a:rPr lang="en-US" altLang="ko-KR" dirty="0" smtClean="0">
                <a:solidFill>
                  <a:schemeClr val="bg2"/>
                </a:solidFill>
                <a:ea typeface="HY헤드라인M" pitchFamily="18" charset="-127"/>
              </a:rPr>
              <a:t>Opened : 2005     </a:t>
            </a:r>
          </a:p>
          <a:p>
            <a:pPr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ea typeface="HY헤드라인M" pitchFamily="18" charset="-127"/>
              </a:rPr>
              <a:t>  </a:t>
            </a:r>
            <a:r>
              <a:rPr lang="en-US" altLang="ko-KR" dirty="0">
                <a:solidFill>
                  <a:schemeClr val="bg2"/>
                </a:solidFill>
                <a:ea typeface="HY헤드라인M" pitchFamily="18" charset="-127"/>
              </a:rPr>
              <a:t>Primary functions: Vehicle </a:t>
            </a:r>
            <a:r>
              <a:rPr lang="en-US" altLang="ko-KR" dirty="0" smtClean="0">
                <a:solidFill>
                  <a:schemeClr val="bg2"/>
                </a:solidFill>
                <a:ea typeface="HY헤드라인M" pitchFamily="18" charset="-127"/>
              </a:rPr>
              <a:t>development, safety confirmation, quality </a:t>
            </a:r>
            <a:r>
              <a:rPr lang="en-US" altLang="ko-KR" dirty="0">
                <a:solidFill>
                  <a:schemeClr val="bg2"/>
                </a:solidFill>
                <a:ea typeface="HY헤드라인M" pitchFamily="18" charset="-127"/>
              </a:rPr>
              <a:t>&amp; </a:t>
            </a:r>
            <a:r>
              <a:rPr lang="en-US" altLang="ko-KR" dirty="0" smtClean="0">
                <a:solidFill>
                  <a:schemeClr val="bg2"/>
                </a:solidFill>
                <a:ea typeface="HY헤드라인M" pitchFamily="18" charset="-127"/>
              </a:rPr>
              <a:t>durability testing</a:t>
            </a:r>
            <a:endParaRPr lang="ko-KR" altLang="en-US" dirty="0">
              <a:solidFill>
                <a:schemeClr val="bg2"/>
              </a:solidFill>
              <a:ea typeface="HY헤드라인M" pitchFamily="18" charset="-127"/>
            </a:endParaRPr>
          </a:p>
        </p:txBody>
      </p:sp>
      <p:sp>
        <p:nvSpPr>
          <p:cNvPr id="79" name="Action Button: Beginning 78">
            <a:hlinkClick r:id="rId2" action="ppaction://hlinksldjump" highlightClick="1"/>
          </p:cNvPr>
          <p:cNvSpPr/>
          <p:nvPr/>
        </p:nvSpPr>
        <p:spPr bwMode="auto">
          <a:xfrm>
            <a:off x="8604250" y="260350"/>
            <a:ext cx="288925" cy="288925"/>
          </a:xfrm>
          <a:prstGeom prst="actionButtonBeginning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ea typeface="굴림" pitchFamily="50" charset="-127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228600" y="838200"/>
            <a:ext cx="83820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California Proving Grounds</a:t>
            </a:r>
            <a:r>
              <a:rPr kumimoji="0" lang="en-US" sz="3600" b="0" i="0" u="none" strike="noStrike" kern="1200" cap="none" spc="-150" normalizeH="0" noProof="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(CPG)</a:t>
            </a:r>
            <a:endParaRPr kumimoji="0" lang="en-US" sz="3600" b="0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" y="2425700"/>
            <a:ext cx="7404100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619069" y="2806181"/>
            <a:ext cx="1238953" cy="253141"/>
          </a:xfrm>
          <a:prstGeom prst="flowChartAlternateProcess">
            <a:avLst/>
          </a:prstGeom>
          <a:solidFill>
            <a:srgbClr val="FFFF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38094" tIns="19047" rIns="38094" bIns="19047" anchor="ctr"/>
          <a:lstStyle/>
          <a:p>
            <a:pPr algn="ctr"/>
            <a:r>
              <a:rPr lang="en-US" altLang="ko-KR" sz="1400" dirty="0">
                <a:solidFill>
                  <a:srgbClr val="7030A0"/>
                </a:solidFill>
                <a:ea typeface="HY헤드라인M" pitchFamily="18" charset="-127"/>
              </a:rPr>
              <a:t>Off-road</a:t>
            </a:r>
            <a:endParaRPr lang="ko-KR" altLang="en-US" sz="1400" dirty="0">
              <a:solidFill>
                <a:srgbClr val="7030A0"/>
              </a:solidFill>
              <a:ea typeface="HY헤드라인M" pitchFamily="18" charset="-127"/>
            </a:endParaRPr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 flipH="1">
            <a:off x="5600154" y="2925828"/>
            <a:ext cx="1013436" cy="1291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Freeform 15"/>
          <p:cNvSpPr>
            <a:spLocks/>
          </p:cNvSpPr>
          <p:nvPr/>
        </p:nvSpPr>
        <p:spPr bwMode="auto">
          <a:xfrm>
            <a:off x="1714855" y="5471886"/>
            <a:ext cx="1915504" cy="250770"/>
          </a:xfrm>
          <a:custGeom>
            <a:avLst/>
            <a:gdLst>
              <a:gd name="T0" fmla="*/ 2147483647 w 1376"/>
              <a:gd name="T1" fmla="*/ 0 h 256"/>
              <a:gd name="T2" fmla="*/ 2147483647 w 1376"/>
              <a:gd name="T3" fmla="*/ 0 h 256"/>
              <a:gd name="T4" fmla="*/ 2147483647 w 1376"/>
              <a:gd name="T5" fmla="*/ 2147483647 h 256"/>
              <a:gd name="T6" fmla="*/ 0 w 1376"/>
              <a:gd name="T7" fmla="*/ 2147483647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1376"/>
              <a:gd name="T13" fmla="*/ 0 h 256"/>
              <a:gd name="T14" fmla="*/ 1376 w 1376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6" h="256">
                <a:moveTo>
                  <a:pt x="1376" y="0"/>
                </a:moveTo>
                <a:lnTo>
                  <a:pt x="696" y="0"/>
                </a:lnTo>
                <a:lnTo>
                  <a:pt x="352" y="256"/>
                </a:lnTo>
                <a:lnTo>
                  <a:pt x="0" y="256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Freeform 16"/>
          <p:cNvSpPr>
            <a:spLocks/>
          </p:cNvSpPr>
          <p:nvPr/>
        </p:nvSpPr>
        <p:spPr bwMode="auto">
          <a:xfrm>
            <a:off x="1810908" y="5643501"/>
            <a:ext cx="2015734" cy="402959"/>
          </a:xfrm>
          <a:custGeom>
            <a:avLst/>
            <a:gdLst>
              <a:gd name="T0" fmla="*/ 2147483647 w 1448"/>
              <a:gd name="T1" fmla="*/ 0 h 312"/>
              <a:gd name="T2" fmla="*/ 2147483647 w 1448"/>
              <a:gd name="T3" fmla="*/ 0 h 312"/>
              <a:gd name="T4" fmla="*/ 2147483647 w 1448"/>
              <a:gd name="T5" fmla="*/ 2147483647 h 312"/>
              <a:gd name="T6" fmla="*/ 0 w 1448"/>
              <a:gd name="T7" fmla="*/ 2147483647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1448"/>
              <a:gd name="T13" fmla="*/ 0 h 312"/>
              <a:gd name="T14" fmla="*/ 1448 w 1448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8" h="312">
                <a:moveTo>
                  <a:pt x="1448" y="0"/>
                </a:moveTo>
                <a:lnTo>
                  <a:pt x="736" y="0"/>
                </a:lnTo>
                <a:lnTo>
                  <a:pt x="312" y="312"/>
                </a:lnTo>
                <a:lnTo>
                  <a:pt x="0" y="312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Freeform 17"/>
          <p:cNvSpPr>
            <a:spLocks/>
          </p:cNvSpPr>
          <p:nvPr/>
        </p:nvSpPr>
        <p:spPr bwMode="auto">
          <a:xfrm>
            <a:off x="1614626" y="3686823"/>
            <a:ext cx="1993461" cy="165317"/>
          </a:xfrm>
          <a:custGeom>
            <a:avLst/>
            <a:gdLst>
              <a:gd name="T0" fmla="*/ 2147483647 w 1432"/>
              <a:gd name="T1" fmla="*/ 2147483647 h 160"/>
              <a:gd name="T2" fmla="*/ 2147483647 w 1432"/>
              <a:gd name="T3" fmla="*/ 2147483647 h 160"/>
              <a:gd name="T4" fmla="*/ 2147483647 w 1432"/>
              <a:gd name="T5" fmla="*/ 0 h 160"/>
              <a:gd name="T6" fmla="*/ 0 w 1432"/>
              <a:gd name="T7" fmla="*/ 2147483647 h 160"/>
              <a:gd name="T8" fmla="*/ 0 60000 65536"/>
              <a:gd name="T9" fmla="*/ 0 60000 65536"/>
              <a:gd name="T10" fmla="*/ 0 60000 65536"/>
              <a:gd name="T11" fmla="*/ 0 60000 65536"/>
              <a:gd name="T12" fmla="*/ 0 w 1432"/>
              <a:gd name="T13" fmla="*/ 0 h 160"/>
              <a:gd name="T14" fmla="*/ 1432 w 1432"/>
              <a:gd name="T15" fmla="*/ 160 h 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32" h="160">
                <a:moveTo>
                  <a:pt x="1432" y="160"/>
                </a:moveTo>
                <a:lnTo>
                  <a:pt x="744" y="160"/>
                </a:lnTo>
                <a:lnTo>
                  <a:pt x="360" y="0"/>
                </a:lnTo>
                <a:lnTo>
                  <a:pt x="0" y="8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Freeform 18"/>
          <p:cNvSpPr>
            <a:spLocks/>
          </p:cNvSpPr>
          <p:nvPr/>
        </p:nvSpPr>
        <p:spPr bwMode="auto">
          <a:xfrm>
            <a:off x="1558942" y="3335525"/>
            <a:ext cx="2060280" cy="216978"/>
          </a:xfrm>
          <a:custGeom>
            <a:avLst/>
            <a:gdLst>
              <a:gd name="T0" fmla="*/ 2147483647 w 1480"/>
              <a:gd name="T1" fmla="*/ 2147483647 h 176"/>
              <a:gd name="T2" fmla="*/ 2147483647 w 1480"/>
              <a:gd name="T3" fmla="*/ 2147483647 h 176"/>
              <a:gd name="T4" fmla="*/ 2147483647 w 1480"/>
              <a:gd name="T5" fmla="*/ 0 h 176"/>
              <a:gd name="T6" fmla="*/ 0 w 1480"/>
              <a:gd name="T7" fmla="*/ 0 h 176"/>
              <a:gd name="T8" fmla="*/ 0 60000 65536"/>
              <a:gd name="T9" fmla="*/ 0 60000 65536"/>
              <a:gd name="T10" fmla="*/ 0 60000 65536"/>
              <a:gd name="T11" fmla="*/ 0 60000 65536"/>
              <a:gd name="T12" fmla="*/ 0 w 1480"/>
              <a:gd name="T13" fmla="*/ 0 h 176"/>
              <a:gd name="T14" fmla="*/ 1480 w 1480"/>
              <a:gd name="T15" fmla="*/ 176 h 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0" h="176">
                <a:moveTo>
                  <a:pt x="1480" y="176"/>
                </a:moveTo>
                <a:lnTo>
                  <a:pt x="784" y="176"/>
                </a:lnTo>
                <a:lnTo>
                  <a:pt x="35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19"/>
          <p:cNvSpPr>
            <a:spLocks/>
          </p:cNvSpPr>
          <p:nvPr/>
        </p:nvSpPr>
        <p:spPr bwMode="auto">
          <a:xfrm>
            <a:off x="1648035" y="2787914"/>
            <a:ext cx="2049144" cy="165317"/>
          </a:xfrm>
          <a:custGeom>
            <a:avLst/>
            <a:gdLst>
              <a:gd name="T0" fmla="*/ 2147483647 w 1472"/>
              <a:gd name="T1" fmla="*/ 2147483647 h 128"/>
              <a:gd name="T2" fmla="*/ 2147483647 w 1472"/>
              <a:gd name="T3" fmla="*/ 0 h 128"/>
              <a:gd name="T4" fmla="*/ 2147483647 w 1472"/>
              <a:gd name="T5" fmla="*/ 2147483647 h 128"/>
              <a:gd name="T6" fmla="*/ 0 w 1472"/>
              <a:gd name="T7" fmla="*/ 2147483647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1472"/>
              <a:gd name="T13" fmla="*/ 0 h 128"/>
              <a:gd name="T14" fmla="*/ 1472 w 1472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2" h="128">
                <a:moveTo>
                  <a:pt x="1472" y="8"/>
                </a:moveTo>
                <a:lnTo>
                  <a:pt x="728" y="0"/>
                </a:lnTo>
                <a:lnTo>
                  <a:pt x="336" y="128"/>
                </a:lnTo>
                <a:lnTo>
                  <a:pt x="0" y="128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Freeform 21"/>
          <p:cNvSpPr>
            <a:spLocks/>
          </p:cNvSpPr>
          <p:nvPr/>
        </p:nvSpPr>
        <p:spPr bwMode="auto">
          <a:xfrm>
            <a:off x="5367676" y="4854373"/>
            <a:ext cx="1869565" cy="689680"/>
          </a:xfrm>
          <a:custGeom>
            <a:avLst/>
            <a:gdLst>
              <a:gd name="T0" fmla="*/ 0 w 1744"/>
              <a:gd name="T1" fmla="*/ 0 h 192"/>
              <a:gd name="T2" fmla="*/ 2147483647 w 1744"/>
              <a:gd name="T3" fmla="*/ 0 h 192"/>
              <a:gd name="T4" fmla="*/ 2147483647 w 1744"/>
              <a:gd name="T5" fmla="*/ 2147483647 h 192"/>
              <a:gd name="T6" fmla="*/ 2147483647 w 1744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744"/>
              <a:gd name="T13" fmla="*/ 0 h 192"/>
              <a:gd name="T14" fmla="*/ 1744 w 1744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44" h="192">
                <a:moveTo>
                  <a:pt x="0" y="0"/>
                </a:moveTo>
                <a:lnTo>
                  <a:pt x="760" y="0"/>
                </a:lnTo>
                <a:lnTo>
                  <a:pt x="1192" y="192"/>
                </a:lnTo>
                <a:lnTo>
                  <a:pt x="1744" y="192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Oval 22"/>
          <p:cNvSpPr>
            <a:spLocks noChangeArrowheads="1"/>
          </p:cNvSpPr>
          <p:nvPr/>
        </p:nvSpPr>
        <p:spPr bwMode="auto">
          <a:xfrm>
            <a:off x="3624791" y="3801770"/>
            <a:ext cx="101622" cy="103323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endParaRPr lang="en-US" altLang="ko-KR" sz="1000">
              <a:solidFill>
                <a:srgbClr val="000099"/>
              </a:solidFill>
            </a:endParaRPr>
          </a:p>
        </p:txBody>
      </p:sp>
      <p:sp>
        <p:nvSpPr>
          <p:cNvPr id="59" name="Oval 23"/>
          <p:cNvSpPr>
            <a:spLocks noChangeArrowheads="1"/>
          </p:cNvSpPr>
          <p:nvPr/>
        </p:nvSpPr>
        <p:spPr bwMode="auto">
          <a:xfrm>
            <a:off x="3628966" y="3504717"/>
            <a:ext cx="101622" cy="103323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endParaRPr lang="en-US" altLang="ko-KR" sz="1000">
              <a:solidFill>
                <a:srgbClr val="000099"/>
              </a:solidFill>
            </a:endParaRPr>
          </a:p>
        </p:txBody>
      </p:sp>
      <p:sp>
        <p:nvSpPr>
          <p:cNvPr id="60" name="Oval 25"/>
          <p:cNvSpPr>
            <a:spLocks noChangeArrowheads="1"/>
          </p:cNvSpPr>
          <p:nvPr/>
        </p:nvSpPr>
        <p:spPr bwMode="auto">
          <a:xfrm>
            <a:off x="3634535" y="5381319"/>
            <a:ext cx="100230" cy="103323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endParaRPr lang="en-US" altLang="ko-KR" sz="1000">
              <a:solidFill>
                <a:srgbClr val="000099"/>
              </a:solidFill>
            </a:endParaRPr>
          </a:p>
        </p:txBody>
      </p:sp>
      <p:sp>
        <p:nvSpPr>
          <p:cNvPr id="61" name="Oval 26"/>
          <p:cNvSpPr>
            <a:spLocks noChangeArrowheads="1"/>
          </p:cNvSpPr>
          <p:nvPr/>
        </p:nvSpPr>
        <p:spPr bwMode="auto">
          <a:xfrm>
            <a:off x="5523589" y="2870292"/>
            <a:ext cx="103014" cy="103323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endParaRPr lang="en-US" altLang="ko-KR" sz="1000">
              <a:solidFill>
                <a:srgbClr val="000099"/>
              </a:solidFill>
            </a:endParaRPr>
          </a:p>
        </p:txBody>
      </p:sp>
      <p:sp>
        <p:nvSpPr>
          <p:cNvPr id="62" name="Oval 27"/>
          <p:cNvSpPr>
            <a:spLocks noChangeArrowheads="1"/>
          </p:cNvSpPr>
          <p:nvPr/>
        </p:nvSpPr>
        <p:spPr bwMode="auto">
          <a:xfrm>
            <a:off x="3745900" y="5567300"/>
            <a:ext cx="101622" cy="103323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endParaRPr lang="en-US" altLang="ko-KR" sz="1000">
              <a:solidFill>
                <a:srgbClr val="000099"/>
              </a:solidFill>
            </a:endParaRPr>
          </a:p>
        </p:txBody>
      </p:sp>
      <p:sp>
        <p:nvSpPr>
          <p:cNvPr id="63" name="Oval 28"/>
          <p:cNvSpPr>
            <a:spLocks noChangeArrowheads="1"/>
          </p:cNvSpPr>
          <p:nvPr/>
        </p:nvSpPr>
        <p:spPr bwMode="auto">
          <a:xfrm>
            <a:off x="4414100" y="3964504"/>
            <a:ext cx="100230" cy="103323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endParaRPr lang="en-US" altLang="ko-KR" sz="1000">
              <a:solidFill>
                <a:srgbClr val="000099"/>
              </a:solidFill>
            </a:endParaRPr>
          </a:p>
        </p:txBody>
      </p:sp>
      <p:sp>
        <p:nvSpPr>
          <p:cNvPr id="64" name="Oval 29"/>
          <p:cNvSpPr>
            <a:spLocks noChangeArrowheads="1"/>
          </p:cNvSpPr>
          <p:nvPr/>
        </p:nvSpPr>
        <p:spPr bwMode="auto">
          <a:xfrm>
            <a:off x="5293896" y="4796253"/>
            <a:ext cx="100230" cy="103323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endParaRPr lang="en-US" altLang="ko-KR" sz="1000">
              <a:solidFill>
                <a:srgbClr val="000099"/>
              </a:solidFill>
            </a:endParaRPr>
          </a:p>
        </p:txBody>
      </p:sp>
      <p:sp>
        <p:nvSpPr>
          <p:cNvPr id="65" name="Oval 30"/>
          <p:cNvSpPr>
            <a:spLocks noChangeArrowheads="1"/>
          </p:cNvSpPr>
          <p:nvPr/>
        </p:nvSpPr>
        <p:spPr bwMode="auto">
          <a:xfrm>
            <a:off x="3687433" y="2751751"/>
            <a:ext cx="103014" cy="103323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endParaRPr lang="en-US" altLang="ko-KR" sz="1000">
              <a:solidFill>
                <a:srgbClr val="000099"/>
              </a:solidFill>
            </a:endParaRPr>
          </a:p>
        </p:txBody>
      </p:sp>
      <p:sp>
        <p:nvSpPr>
          <p:cNvPr id="67" name="Freeform 35"/>
          <p:cNvSpPr>
            <a:spLocks/>
          </p:cNvSpPr>
          <p:nvPr/>
        </p:nvSpPr>
        <p:spPr bwMode="auto">
          <a:xfrm>
            <a:off x="4531034" y="4023915"/>
            <a:ext cx="2223154" cy="444289"/>
          </a:xfrm>
          <a:custGeom>
            <a:avLst/>
            <a:gdLst>
              <a:gd name="T0" fmla="*/ 0 w 1744"/>
              <a:gd name="T1" fmla="*/ 0 h 192"/>
              <a:gd name="T2" fmla="*/ 2147483647 w 1744"/>
              <a:gd name="T3" fmla="*/ 0 h 192"/>
              <a:gd name="T4" fmla="*/ 2147483647 w 1744"/>
              <a:gd name="T5" fmla="*/ 2147483647 h 192"/>
              <a:gd name="T6" fmla="*/ 2147483647 w 1744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744"/>
              <a:gd name="T13" fmla="*/ 0 h 192"/>
              <a:gd name="T14" fmla="*/ 1744 w 1744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44" h="192">
                <a:moveTo>
                  <a:pt x="0" y="0"/>
                </a:moveTo>
                <a:lnTo>
                  <a:pt x="760" y="0"/>
                </a:lnTo>
                <a:lnTo>
                  <a:pt x="1192" y="192"/>
                </a:lnTo>
                <a:lnTo>
                  <a:pt x="1744" y="192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Freeform 38"/>
          <p:cNvSpPr>
            <a:spLocks/>
          </p:cNvSpPr>
          <p:nvPr/>
        </p:nvSpPr>
        <p:spPr bwMode="auto">
          <a:xfrm>
            <a:off x="4724535" y="3363940"/>
            <a:ext cx="1943345" cy="77492"/>
          </a:xfrm>
          <a:custGeom>
            <a:avLst/>
            <a:gdLst>
              <a:gd name="T0" fmla="*/ 2147483647 w 1472"/>
              <a:gd name="T1" fmla="*/ 2147483647 h 128"/>
              <a:gd name="T2" fmla="*/ 2147483647 w 1472"/>
              <a:gd name="T3" fmla="*/ 0 h 128"/>
              <a:gd name="T4" fmla="*/ 2147483647 w 1472"/>
              <a:gd name="T5" fmla="*/ 2147483647 h 128"/>
              <a:gd name="T6" fmla="*/ 0 w 1472"/>
              <a:gd name="T7" fmla="*/ 2147483647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1472"/>
              <a:gd name="T13" fmla="*/ 0 h 128"/>
              <a:gd name="T14" fmla="*/ 1472 w 1472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72" h="128">
                <a:moveTo>
                  <a:pt x="1472" y="8"/>
                </a:moveTo>
                <a:lnTo>
                  <a:pt x="728" y="0"/>
                </a:lnTo>
                <a:lnTo>
                  <a:pt x="336" y="128"/>
                </a:lnTo>
                <a:lnTo>
                  <a:pt x="0" y="128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Freeform 36"/>
          <p:cNvSpPr>
            <a:spLocks/>
          </p:cNvSpPr>
          <p:nvPr/>
        </p:nvSpPr>
        <p:spPr bwMode="auto">
          <a:xfrm>
            <a:off x="4382084" y="3668742"/>
            <a:ext cx="2388812" cy="293179"/>
          </a:xfrm>
          <a:custGeom>
            <a:avLst/>
            <a:gdLst>
              <a:gd name="T0" fmla="*/ 0 w 1744"/>
              <a:gd name="T1" fmla="*/ 0 h 192"/>
              <a:gd name="T2" fmla="*/ 2147483647 w 1744"/>
              <a:gd name="T3" fmla="*/ 0 h 192"/>
              <a:gd name="T4" fmla="*/ 2147483647 w 1744"/>
              <a:gd name="T5" fmla="*/ 2147483647 h 192"/>
              <a:gd name="T6" fmla="*/ 2147483647 w 1744"/>
              <a:gd name="T7" fmla="*/ 2147483647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744"/>
              <a:gd name="T13" fmla="*/ 0 h 192"/>
              <a:gd name="T14" fmla="*/ 1744 w 1744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44" h="192">
                <a:moveTo>
                  <a:pt x="0" y="0"/>
                </a:moveTo>
                <a:lnTo>
                  <a:pt x="760" y="0"/>
                </a:lnTo>
                <a:lnTo>
                  <a:pt x="1192" y="192"/>
                </a:lnTo>
                <a:lnTo>
                  <a:pt x="1744" y="192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Oval 37"/>
          <p:cNvSpPr>
            <a:spLocks noChangeArrowheads="1"/>
          </p:cNvSpPr>
          <p:nvPr/>
        </p:nvSpPr>
        <p:spPr bwMode="auto">
          <a:xfrm>
            <a:off x="4382084" y="3610623"/>
            <a:ext cx="103014" cy="103323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endParaRPr lang="en-US" altLang="ko-KR" sz="1000">
              <a:solidFill>
                <a:srgbClr val="000099"/>
              </a:solidFill>
            </a:endParaRPr>
          </a:p>
        </p:txBody>
      </p:sp>
      <p:sp>
        <p:nvSpPr>
          <p:cNvPr id="72" name="AutoShap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662312" y="5408442"/>
            <a:ext cx="1213895" cy="253141"/>
          </a:xfrm>
          <a:prstGeom prst="flowChartAlternateProcess">
            <a:avLst/>
          </a:prstGeom>
          <a:solidFill>
            <a:srgbClr val="FFFF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38094" tIns="19047" rIns="38094" bIns="19047" anchor="ctr"/>
          <a:lstStyle/>
          <a:p>
            <a:pPr algn="ctr"/>
            <a:r>
              <a:rPr lang="en-US" altLang="ko-KR" sz="1400" dirty="0">
                <a:solidFill>
                  <a:srgbClr val="4D4D4D"/>
                </a:solidFill>
                <a:ea typeface="HY헤드라인M" pitchFamily="18" charset="-127"/>
              </a:rPr>
              <a:t>Handling road</a:t>
            </a:r>
            <a:endParaRPr lang="ko-KR" altLang="en-US" sz="1400" dirty="0">
              <a:solidFill>
                <a:srgbClr val="4D4D4D"/>
              </a:solidFill>
              <a:ea typeface="HY헤드라인M" pitchFamily="18" charset="-127"/>
            </a:endParaRPr>
          </a:p>
        </p:txBody>
      </p:sp>
      <p:sp>
        <p:nvSpPr>
          <p:cNvPr id="73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844806" y="3758906"/>
            <a:ext cx="2210625" cy="253141"/>
          </a:xfrm>
          <a:prstGeom prst="flowChartAlternateProcess">
            <a:avLst/>
          </a:prstGeom>
          <a:solidFill>
            <a:srgbClr val="FFFF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38094" tIns="19047" rIns="38094" bIns="19047" anchor="ctr"/>
          <a:lstStyle/>
          <a:p>
            <a:pPr algn="ctr"/>
            <a:r>
              <a:rPr lang="en-US" altLang="ko-KR" sz="1400" dirty="0">
                <a:solidFill>
                  <a:srgbClr val="4D4D4D"/>
                </a:solidFill>
                <a:ea typeface="HY헤드라인M" pitchFamily="18" charset="-127"/>
              </a:rPr>
              <a:t>Material Weathering </a:t>
            </a:r>
            <a:r>
              <a:rPr lang="en-US" altLang="ko-KR" sz="1400" dirty="0">
                <a:solidFill>
                  <a:srgbClr val="7030A0"/>
                </a:solidFill>
                <a:ea typeface="HY헤드라인M" pitchFamily="18" charset="-127"/>
              </a:rPr>
              <a:t>Facility</a:t>
            </a:r>
            <a:endParaRPr lang="ko-KR" altLang="en-US" sz="1400" dirty="0">
              <a:solidFill>
                <a:srgbClr val="7030A0"/>
              </a:solidFill>
              <a:ea typeface="HY헤드라인M" pitchFamily="18" charset="-127"/>
            </a:endParaRPr>
          </a:p>
        </p:txBody>
      </p:sp>
      <p:sp>
        <p:nvSpPr>
          <p:cNvPr id="76" name="Freeform 17"/>
          <p:cNvSpPr>
            <a:spLocks/>
          </p:cNvSpPr>
          <p:nvPr/>
        </p:nvSpPr>
        <p:spPr bwMode="auto">
          <a:xfrm>
            <a:off x="1461496" y="5076516"/>
            <a:ext cx="1993461" cy="165317"/>
          </a:xfrm>
          <a:custGeom>
            <a:avLst/>
            <a:gdLst>
              <a:gd name="T0" fmla="*/ 2147483647 w 1432"/>
              <a:gd name="T1" fmla="*/ 2147483647 h 160"/>
              <a:gd name="T2" fmla="*/ 2147483647 w 1432"/>
              <a:gd name="T3" fmla="*/ 2147483647 h 160"/>
              <a:gd name="T4" fmla="*/ 2147483647 w 1432"/>
              <a:gd name="T5" fmla="*/ 0 h 160"/>
              <a:gd name="T6" fmla="*/ 0 w 1432"/>
              <a:gd name="T7" fmla="*/ 2147483647 h 160"/>
              <a:gd name="T8" fmla="*/ 0 60000 65536"/>
              <a:gd name="T9" fmla="*/ 0 60000 65536"/>
              <a:gd name="T10" fmla="*/ 0 60000 65536"/>
              <a:gd name="T11" fmla="*/ 0 60000 65536"/>
              <a:gd name="T12" fmla="*/ 0 w 1432"/>
              <a:gd name="T13" fmla="*/ 0 h 160"/>
              <a:gd name="T14" fmla="*/ 1432 w 1432"/>
              <a:gd name="T15" fmla="*/ 160 h 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32" h="160">
                <a:moveTo>
                  <a:pt x="1432" y="160"/>
                </a:moveTo>
                <a:lnTo>
                  <a:pt x="744" y="160"/>
                </a:lnTo>
                <a:lnTo>
                  <a:pt x="360" y="0"/>
                </a:lnTo>
                <a:lnTo>
                  <a:pt x="0" y="8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Oval 22"/>
          <p:cNvSpPr>
            <a:spLocks noChangeArrowheads="1"/>
          </p:cNvSpPr>
          <p:nvPr/>
        </p:nvSpPr>
        <p:spPr bwMode="auto">
          <a:xfrm>
            <a:off x="3454957" y="5205671"/>
            <a:ext cx="101622" cy="103323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endParaRPr lang="en-US" altLang="ko-KR" sz="1000">
              <a:solidFill>
                <a:srgbClr val="000099"/>
              </a:solidFill>
            </a:endParaRPr>
          </a:p>
        </p:txBody>
      </p:sp>
      <p:sp>
        <p:nvSpPr>
          <p:cNvPr id="78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01700" y="5944673"/>
            <a:ext cx="1222247" cy="253141"/>
          </a:xfrm>
          <a:prstGeom prst="flowChartAlternateProcess">
            <a:avLst/>
          </a:prstGeom>
          <a:solidFill>
            <a:srgbClr val="FFFF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38094" tIns="19047" rIns="38094" bIns="19047" anchor="ctr"/>
          <a:lstStyle/>
          <a:p>
            <a:pPr algn="ctr"/>
            <a:r>
              <a:rPr lang="en-US" altLang="ko-KR" sz="1400" dirty="0">
                <a:solidFill>
                  <a:srgbClr val="7030A0"/>
                </a:solidFill>
                <a:ea typeface="HY헤드라인M" pitchFamily="18" charset="-127"/>
              </a:rPr>
              <a:t>Cross-country</a:t>
            </a:r>
            <a:endParaRPr lang="ko-KR" altLang="en-US" sz="1400" dirty="0">
              <a:solidFill>
                <a:srgbClr val="7030A0"/>
              </a:solidFill>
              <a:ea typeface="HY헤드라인M" pitchFamily="18" charset="-127"/>
            </a:endParaRPr>
          </a:p>
        </p:txBody>
      </p:sp>
      <p:sp>
        <p:nvSpPr>
          <p:cNvPr id="49" name="AutoShap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19047" y="3589491"/>
            <a:ext cx="1193013" cy="253141"/>
          </a:xfrm>
          <a:prstGeom prst="flowChartAlternateProcess">
            <a:avLst/>
          </a:prstGeom>
          <a:solidFill>
            <a:srgbClr val="FFFF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38094" tIns="19047" rIns="38094" bIns="19047" anchor="ctr"/>
          <a:lstStyle/>
          <a:p>
            <a:pPr algn="ctr"/>
            <a:r>
              <a:rPr lang="en-US" altLang="ko-KR" sz="1400" dirty="0">
                <a:solidFill>
                  <a:srgbClr val="7030A0"/>
                </a:solidFill>
                <a:ea typeface="HY헤드라인M" pitchFamily="18" charset="-127"/>
              </a:rPr>
              <a:t>Coast down</a:t>
            </a:r>
            <a:endParaRPr lang="ko-KR" altLang="en-US" sz="1400" dirty="0">
              <a:solidFill>
                <a:srgbClr val="7030A0"/>
              </a:solidFill>
              <a:ea typeface="HY헤드라인M" pitchFamily="18" charset="-127"/>
            </a:endParaRPr>
          </a:p>
        </p:txBody>
      </p:sp>
      <p:sp>
        <p:nvSpPr>
          <p:cNvPr id="46" name="AutoShape 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919047" y="3210808"/>
            <a:ext cx="1190229" cy="253141"/>
          </a:xfrm>
          <a:prstGeom prst="flowChartAlternateProcess">
            <a:avLst/>
          </a:prstGeom>
          <a:solidFill>
            <a:srgbClr val="FFFF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38094" tIns="19047" rIns="38094" bIns="19047" anchor="ctr"/>
          <a:lstStyle/>
          <a:p>
            <a:pPr algn="ctr"/>
            <a:r>
              <a:rPr lang="en-US" altLang="ko-KR" sz="1400" dirty="0">
                <a:solidFill>
                  <a:srgbClr val="7030A0"/>
                </a:solidFill>
                <a:ea typeface="HY헤드라인M" pitchFamily="18" charset="-127"/>
              </a:rPr>
              <a:t>VDA</a:t>
            </a:r>
            <a:endParaRPr lang="ko-KR" altLang="en-US" sz="1400" dirty="0">
              <a:solidFill>
                <a:srgbClr val="7030A0"/>
              </a:solidFill>
              <a:ea typeface="HY헤드라인M" pitchFamily="18" charset="-127"/>
            </a:endParaRPr>
          </a:p>
        </p:txBody>
      </p:sp>
      <p:sp>
        <p:nvSpPr>
          <p:cNvPr id="45" name="AutoShape 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919047" y="2815413"/>
            <a:ext cx="1187445" cy="253141"/>
          </a:xfrm>
          <a:prstGeom prst="flowChartAlternateProcess">
            <a:avLst/>
          </a:prstGeom>
          <a:solidFill>
            <a:srgbClr val="FFFF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38094" tIns="19047" rIns="38094" bIns="19047" anchor="ctr"/>
          <a:lstStyle/>
          <a:p>
            <a:pPr algn="ctr"/>
            <a:r>
              <a:rPr lang="en-US" altLang="ko-KR" sz="1400" dirty="0">
                <a:solidFill>
                  <a:srgbClr val="7030A0"/>
                </a:solidFill>
                <a:ea typeface="HY헤드라인M" pitchFamily="18" charset="-127"/>
              </a:rPr>
              <a:t>Incline road</a:t>
            </a:r>
            <a:endParaRPr lang="ko-KR" altLang="en-US" sz="1400" dirty="0">
              <a:solidFill>
                <a:srgbClr val="7030A0"/>
              </a:solidFill>
              <a:ea typeface="HY헤드라인M" pitchFamily="18" charset="-127"/>
            </a:endParaRPr>
          </a:p>
        </p:txBody>
      </p:sp>
      <p:sp>
        <p:nvSpPr>
          <p:cNvPr id="68" name="Oval 37"/>
          <p:cNvSpPr>
            <a:spLocks noChangeArrowheads="1"/>
          </p:cNvSpPr>
          <p:nvPr/>
        </p:nvSpPr>
        <p:spPr bwMode="auto">
          <a:xfrm>
            <a:off x="4654930" y="3404780"/>
            <a:ext cx="103014" cy="103323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endParaRPr lang="en-US" altLang="ko-KR" sz="1000">
              <a:solidFill>
                <a:srgbClr val="000099"/>
              </a:solidFill>
            </a:endParaRPr>
          </a:p>
        </p:txBody>
      </p:sp>
      <p:sp>
        <p:nvSpPr>
          <p:cNvPr id="66" name="AutoShape 3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594100" y="3264979"/>
            <a:ext cx="1240345" cy="254432"/>
          </a:xfrm>
          <a:prstGeom prst="flowChartAlternateProcess">
            <a:avLst/>
          </a:prstGeom>
          <a:solidFill>
            <a:srgbClr val="FFFF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38094" tIns="19047" rIns="38094" bIns="19047" anchor="ctr"/>
          <a:lstStyle/>
          <a:p>
            <a:pPr algn="ctr"/>
            <a:r>
              <a:rPr lang="en-US" altLang="ko-KR" sz="1400" dirty="0">
                <a:solidFill>
                  <a:srgbClr val="7030A0"/>
                </a:solidFill>
                <a:ea typeface="HY헤드라인M" pitchFamily="18" charset="-127"/>
              </a:rPr>
              <a:t>Durability</a:t>
            </a:r>
            <a:endParaRPr lang="ko-KR" altLang="en-US" sz="1400" dirty="0">
              <a:solidFill>
                <a:srgbClr val="7030A0"/>
              </a:solidFill>
              <a:ea typeface="HY헤드라인M" pitchFamily="18" charset="-127"/>
            </a:endParaRPr>
          </a:p>
        </p:txBody>
      </p:sp>
      <p:sp>
        <p:nvSpPr>
          <p:cNvPr id="74" name="AutoShap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07313" y="4968515"/>
            <a:ext cx="1202759" cy="253141"/>
          </a:xfrm>
          <a:prstGeom prst="flowChartAlternateProcess">
            <a:avLst/>
          </a:prstGeom>
          <a:solidFill>
            <a:srgbClr val="FFFF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38094" tIns="19047" rIns="38094" bIns="19047" anchor="ctr"/>
          <a:lstStyle/>
          <a:p>
            <a:pPr algn="ctr"/>
            <a:r>
              <a:rPr lang="en-US" altLang="ko-KR" sz="1400" dirty="0">
                <a:solidFill>
                  <a:srgbClr val="7030A0"/>
                </a:solidFill>
                <a:ea typeface="HY헤드라인M" pitchFamily="18" charset="-127"/>
              </a:rPr>
              <a:t>LA  freeway</a:t>
            </a:r>
            <a:endParaRPr lang="ko-KR" altLang="en-US" sz="1400" dirty="0">
              <a:solidFill>
                <a:srgbClr val="7030A0"/>
              </a:solidFill>
              <a:ea typeface="HY헤드라인M" pitchFamily="18" charset="-127"/>
            </a:endParaRPr>
          </a:p>
        </p:txBody>
      </p:sp>
      <p:sp>
        <p:nvSpPr>
          <p:cNvPr id="47" name="AutoShape 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901700" y="5577877"/>
            <a:ext cx="1190229" cy="253141"/>
          </a:xfrm>
          <a:prstGeom prst="flowChartAlternateProcess">
            <a:avLst/>
          </a:prstGeom>
          <a:solidFill>
            <a:srgbClr val="FFFF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38094" tIns="19047" rIns="38094" bIns="19047" anchor="ctr"/>
          <a:lstStyle/>
          <a:p>
            <a:pPr algn="ctr"/>
            <a:r>
              <a:rPr lang="en-US" altLang="ko-KR" sz="1400" dirty="0">
                <a:solidFill>
                  <a:srgbClr val="7030A0"/>
                </a:solidFill>
                <a:ea typeface="HY헤드라인M" pitchFamily="18" charset="-127"/>
              </a:rPr>
              <a:t>High</a:t>
            </a:r>
            <a:r>
              <a:rPr lang="en-US" altLang="ko-KR" sz="1400" dirty="0">
                <a:solidFill>
                  <a:srgbClr val="4D4D4D"/>
                </a:solidFill>
                <a:ea typeface="HY헤드라인M" pitchFamily="18" charset="-127"/>
              </a:rPr>
              <a:t> speed oval</a:t>
            </a:r>
            <a:endParaRPr lang="ko-KR" altLang="en-US" sz="1400" dirty="0">
              <a:solidFill>
                <a:srgbClr val="4D4D4D"/>
              </a:solidFill>
              <a:ea typeface="HY헤드라인M" pitchFamily="18" charset="-127"/>
            </a:endParaRPr>
          </a:p>
        </p:txBody>
      </p:sp>
      <p:sp>
        <p:nvSpPr>
          <p:cNvPr id="50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15212" y="4340161"/>
            <a:ext cx="1250089" cy="253141"/>
          </a:xfrm>
          <a:prstGeom prst="flowChartAlternateProcess">
            <a:avLst/>
          </a:prstGeom>
          <a:solidFill>
            <a:srgbClr val="FFFF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38094" tIns="19047" rIns="38094" bIns="19047" anchor="ctr"/>
          <a:lstStyle/>
          <a:p>
            <a:pPr algn="ctr"/>
            <a:r>
              <a:rPr lang="en-US" altLang="ko-KR" sz="1400" dirty="0">
                <a:solidFill>
                  <a:srgbClr val="4D4D4D"/>
                </a:solidFill>
                <a:ea typeface="HY헤드라인M" pitchFamily="18" charset="-127"/>
              </a:rPr>
              <a:t>Ride/NVH </a:t>
            </a:r>
            <a:r>
              <a:rPr lang="en-US" altLang="ko-KR" sz="1400" dirty="0">
                <a:solidFill>
                  <a:srgbClr val="7030A0"/>
                </a:solidFill>
                <a:ea typeface="HY헤드라인M" pitchFamily="18" charset="-127"/>
              </a:rPr>
              <a:t>road</a:t>
            </a:r>
            <a:endParaRPr lang="ko-KR" altLang="en-US" sz="1400" dirty="0">
              <a:solidFill>
                <a:srgbClr val="7030A0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Other Places We Test Vehicle Performance</a:t>
            </a:r>
            <a:endParaRPr lang="en-US" dirty="0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7325176" y="2656115"/>
            <a:ext cx="1490436" cy="10668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PerspectiveTop">
              <a:rot lat="21299970" lon="20699963" rev="0"/>
            </a:camera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flatTx/>
          </a:bodyPr>
          <a:lstStyle/>
          <a:p>
            <a:pPr algn="ctr">
              <a:spcBef>
                <a:spcPct val="50000"/>
              </a:spcBef>
            </a:pPr>
            <a:endParaRPr lang="ko-KR" altLang="en-US" sz="200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7325983" y="1226684"/>
            <a:ext cx="1468438" cy="10922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PerspectiveTopRight">
              <a:rot lat="20699963" lon="20099963" rev="0"/>
            </a:camera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rot="10800000" anchor="ctr">
            <a:spAutoFit/>
            <a:flatTx/>
          </a:bodyPr>
          <a:lstStyle/>
          <a:p>
            <a:endParaRPr lang="ko-KR" altLang="ko-KR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95487" y="2513693"/>
            <a:ext cx="1763713" cy="9906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PerspectiveTopLeft">
              <a:rot lat="20999970" lon="1799995" rev="0"/>
            </a:camera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rot="10800000" anchor="ctr">
            <a:spAutoFit/>
            <a:flatTx/>
          </a:bodyPr>
          <a:lstStyle/>
          <a:p>
            <a:endParaRPr lang="ko-KR" altLang="ko-KR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 rot="21457418">
            <a:off x="2354487" y="1807256"/>
            <a:ext cx="1733550" cy="974725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PerspectiveTopRight">
              <a:rot lat="20699963" lon="21299970" rev="0"/>
            </a:camera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rot="10800000" anchor="ctr">
            <a:spAutoFit/>
            <a:flatTx/>
          </a:bodyPr>
          <a:lstStyle/>
          <a:p>
            <a:endParaRPr lang="ko-KR" altLang="ko-KR"/>
          </a:p>
        </p:txBody>
      </p:sp>
      <p:pic>
        <p:nvPicPr>
          <p:cNvPr id="7" name="Picture 15" descr="MVC-011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6525" y="1704068"/>
            <a:ext cx="2000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j0260817"/>
          <p:cNvPicPr>
            <a:picLocks noChangeAspect="1" noChangeArrowheads="1"/>
          </p:cNvPicPr>
          <p:nvPr/>
        </p:nvPicPr>
        <p:blipFill>
          <a:blip r:embed="rId3">
            <a:lum bright="100000"/>
          </a:blip>
          <a:srcRect/>
          <a:stretch>
            <a:fillRect/>
          </a:stretch>
        </p:blipFill>
        <p:spPr bwMode="auto">
          <a:xfrm>
            <a:off x="4276950" y="1946956"/>
            <a:ext cx="2243137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DETROIT WITH SEDON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112" y="2367643"/>
            <a:ext cx="191452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MVC-010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3650" y="2562906"/>
            <a:ext cx="193357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65337" y="3510643"/>
            <a:ext cx="17319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>
                <a:solidFill>
                  <a:schemeClr val="tx1"/>
                </a:solidFill>
              </a:rPr>
              <a:t>Audio system test</a:t>
            </a:r>
          </a:p>
        </p:txBody>
      </p:sp>
      <p:pic>
        <p:nvPicPr>
          <p:cNvPr id="12" name="Picture 20" descr="P12500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8887" y="1118281"/>
            <a:ext cx="1901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1948087" y="2851831"/>
            <a:ext cx="2362200" cy="53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>
                <a:solidFill>
                  <a:schemeClr val="tx1"/>
                </a:solidFill>
              </a:rPr>
              <a:t>NVH test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ko-KR" sz="1400">
                <a:solidFill>
                  <a:schemeClr val="tx1"/>
                </a:solidFill>
              </a:rPr>
              <a:t> Brake performance test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5568494" y="1322842"/>
            <a:ext cx="23939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/>
              <a:t>Heater, A/C development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5054144" y="3427413"/>
            <a:ext cx="27971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>
                <a:solidFill>
                  <a:schemeClr val="tx1"/>
                </a:solidFill>
              </a:rPr>
              <a:t> Suspension Tuning &amp; Tire test</a:t>
            </a:r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5820000" y="2289856"/>
            <a:ext cx="165100" cy="152400"/>
          </a:xfrm>
          <a:prstGeom prst="ellipse">
            <a:avLst/>
          </a:prstGeom>
          <a:gradFill rotWithShape="1">
            <a:gsLst>
              <a:gs pos="0">
                <a:srgbClr val="F0B2B2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rot="10800000" anchor="ctr">
            <a:spAutoFit/>
          </a:bodyPr>
          <a:lstStyle/>
          <a:p>
            <a:endParaRPr lang="ko-KR" altLang="ko-KR"/>
          </a:p>
        </p:txBody>
      </p:sp>
      <p:sp>
        <p:nvSpPr>
          <p:cNvPr id="17" name="Oval 25"/>
          <p:cNvSpPr>
            <a:spLocks noChangeArrowheads="1"/>
          </p:cNvSpPr>
          <p:nvPr/>
        </p:nvSpPr>
        <p:spPr bwMode="auto">
          <a:xfrm>
            <a:off x="4348387" y="2680381"/>
            <a:ext cx="165100" cy="152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30196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rot="10800000" anchor="ctr">
            <a:spAutoFit/>
          </a:bodyPr>
          <a:lstStyle/>
          <a:p>
            <a:pPr>
              <a:defRPr/>
            </a:pPr>
            <a:endParaRPr lang="en-US" altLang="ko-KR">
              <a:ea typeface="굴림" pitchFamily="50" charset="-127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4040412" y="2878818"/>
            <a:ext cx="990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견고딕" pitchFamily="18" charset="-127"/>
              </a:rPr>
              <a:t>L.A</a:t>
            </a:r>
          </a:p>
        </p:txBody>
      </p:sp>
      <p:graphicFrame>
        <p:nvGraphicFramePr>
          <p:cNvPr id="19" name="Group 83"/>
          <p:cNvGraphicFramePr>
            <a:graphicFrameLocks noGrp="1"/>
          </p:cNvGraphicFramePr>
          <p:nvPr/>
        </p:nvGraphicFramePr>
        <p:xfrm>
          <a:off x="178257" y="3824897"/>
          <a:ext cx="8791575" cy="2664351"/>
        </p:xfrm>
        <a:graphic>
          <a:graphicData uri="http://schemas.openxmlformats.org/drawingml/2006/table">
            <a:tbl>
              <a:tblPr/>
              <a:tblGrid>
                <a:gridCol w="1906588"/>
                <a:gridCol w="2366962"/>
                <a:gridCol w="2259013"/>
                <a:gridCol w="2259012"/>
              </a:tblGrid>
              <a:tr h="160175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ko-KR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① Summer</a:t>
                      </a:r>
                    </a:p>
                  </a:txBody>
                  <a:tcPr marL="90000" marR="90000" marT="72000" marB="46800" horzOverflow="overflow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② Winter</a:t>
                      </a:r>
                    </a:p>
                  </a:txBody>
                  <a:tcPr marL="90000" marR="90000" marT="72000" marB="46800" horzOverflow="overflow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③ High Altitude</a:t>
                      </a:r>
                    </a:p>
                  </a:txBody>
                  <a:tcPr marL="90000" marR="90000" marT="72000" marB="46800" horzOverflow="overflow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7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Death Valley, Indio desert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Minnesota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Mt. Evans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Test Items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Drivability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HVAC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Engine, Braking, Heating &amp; </a:t>
                      </a:r>
                      <a:r>
                        <a:rPr kumimoji="0" lang="en-US" altLang="ko-KR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Driveability</a:t>
                      </a:r>
                      <a:endParaRPr kumimoji="0" lang="en-US" altLang="ko-K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Engine </a:t>
                      </a:r>
                      <a:r>
                        <a:rPr kumimoji="0" lang="en-US" altLang="ko-KR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Startability</a:t>
                      </a: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, Climbing Performance, Braking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" name="Picture 5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20535" y="4129768"/>
            <a:ext cx="19939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4" descr="USA-map-satelite view"/>
          <p:cNvPicPr>
            <a:picLocks noChangeAspect="1" noChangeArrowheads="1"/>
          </p:cNvPicPr>
          <p:nvPr/>
        </p:nvPicPr>
        <p:blipFill>
          <a:blip r:embed="rId8">
            <a:lum bright="30000" contrast="-12000"/>
          </a:blip>
          <a:srcRect/>
          <a:stretch>
            <a:fillRect/>
          </a:stretch>
        </p:blipFill>
        <p:spPr bwMode="auto">
          <a:xfrm>
            <a:off x="206832" y="4228193"/>
            <a:ext cx="18510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55"/>
          <p:cNvSpPr>
            <a:spLocks noChangeArrowheads="1"/>
          </p:cNvSpPr>
          <p:nvPr/>
        </p:nvSpPr>
        <p:spPr bwMode="auto">
          <a:xfrm>
            <a:off x="290515" y="4722495"/>
            <a:ext cx="4127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>
                <a:solidFill>
                  <a:schemeClr val="bg2"/>
                </a:solidFill>
              </a:rPr>
              <a:t>①</a:t>
            </a:r>
          </a:p>
        </p:txBody>
      </p:sp>
      <p:sp>
        <p:nvSpPr>
          <p:cNvPr id="23" name="Rectangle 56"/>
          <p:cNvSpPr>
            <a:spLocks noChangeArrowheads="1"/>
          </p:cNvSpPr>
          <p:nvPr/>
        </p:nvSpPr>
        <p:spPr bwMode="auto">
          <a:xfrm>
            <a:off x="1154113" y="4279582"/>
            <a:ext cx="4127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>
                <a:solidFill>
                  <a:schemeClr val="bg2"/>
                </a:solidFill>
              </a:rPr>
              <a:t>②</a:t>
            </a:r>
          </a:p>
        </p:txBody>
      </p:sp>
      <p:sp>
        <p:nvSpPr>
          <p:cNvPr id="24" name="Rectangle 57"/>
          <p:cNvSpPr>
            <a:spLocks noChangeArrowheads="1"/>
          </p:cNvSpPr>
          <p:nvPr/>
        </p:nvSpPr>
        <p:spPr bwMode="auto">
          <a:xfrm>
            <a:off x="830263" y="4598670"/>
            <a:ext cx="4127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>
                <a:solidFill>
                  <a:schemeClr val="bg2"/>
                </a:solidFill>
              </a:rPr>
              <a:t>③</a:t>
            </a:r>
          </a:p>
        </p:txBody>
      </p:sp>
      <p:pic>
        <p:nvPicPr>
          <p:cNvPr id="25" name="Picture 5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15938" y="4129768"/>
            <a:ext cx="19923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77507" y="4136118"/>
            <a:ext cx="19939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Group 86"/>
          <p:cNvGraphicFramePr>
            <a:graphicFrameLocks noGrp="1"/>
          </p:cNvGraphicFramePr>
          <p:nvPr/>
        </p:nvGraphicFramePr>
        <p:xfrm>
          <a:off x="228600" y="762000"/>
          <a:ext cx="8732838" cy="685800"/>
        </p:xfrm>
        <a:graphic>
          <a:graphicData uri="http://schemas.openxmlformats.org/drawingml/2006/table">
            <a:tbl>
              <a:tblPr/>
              <a:tblGrid>
                <a:gridCol w="8732838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Y헤드라인M" pitchFamily="18" charset="-127"/>
                        </a:rPr>
                        <a:t>Vehicle Performance Development based on various environment</a:t>
                      </a:r>
                      <a: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    </a:t>
                      </a:r>
                      <a:br>
                        <a:rPr kumimoji="0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</a:b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    : Suspension /Braking/ NVH / Audio system / HVAC</a:t>
                      </a:r>
                    </a:p>
                  </a:txBody>
                  <a:tcPr marT="27432" marB="2743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History of Road Profiling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8499" y="2258224"/>
            <a:ext cx="7801327" cy="4040976"/>
          </a:xfrm>
          <a:prstGeom prst="rect">
            <a:avLst/>
          </a:prstGeom>
          <a:ln w="6032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81000" y="762000"/>
            <a:ext cx="7848600" cy="126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69" tIns="41985" rIns="83969" bIns="41985">
            <a:spAutoFit/>
          </a:bodyPr>
          <a:lstStyle/>
          <a:p>
            <a:pPr marL="855663" indent="-855663" defTabSz="838200">
              <a:spcBef>
                <a:spcPct val="20000"/>
              </a:spcBef>
            </a:pPr>
            <a:r>
              <a:rPr lang="en-US" altLang="ko-KR" sz="2400" dirty="0" smtClean="0">
                <a:latin typeface="현대하모니 M" pitchFamily="18" charset="-127"/>
                <a:ea typeface="현대하모니 M" pitchFamily="18" charset="-127"/>
              </a:rPr>
              <a:t>1964: </a:t>
            </a:r>
          </a:p>
          <a:p>
            <a:pPr marL="855663" indent="-393700" defTabSz="8382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400" dirty="0" smtClean="0">
                <a:latin typeface="현대하모니 M" pitchFamily="18" charset="-127"/>
                <a:ea typeface="현대하모니 M" pitchFamily="18" charset="-127"/>
              </a:rPr>
              <a:t>Elson Spangler and Bill Kelly of General </a:t>
            </a:r>
            <a:br>
              <a:rPr lang="en-US" altLang="ko-KR" sz="2400" dirty="0" smtClean="0">
                <a:latin typeface="현대하모니 M" pitchFamily="18" charset="-127"/>
                <a:ea typeface="현대하모니 M" pitchFamily="18" charset="-127"/>
              </a:rPr>
            </a:br>
            <a:r>
              <a:rPr lang="en-US" altLang="ko-KR" sz="2400" dirty="0" smtClean="0">
                <a:latin typeface="현대하모니 M" pitchFamily="18" charset="-127"/>
                <a:ea typeface="현대하모니 M" pitchFamily="18" charset="-127"/>
              </a:rPr>
              <a:t>Motors invent the first internal profiler.</a:t>
            </a:r>
          </a:p>
        </p:txBody>
      </p:sp>
      <p:sp>
        <p:nvSpPr>
          <p:cNvPr id="7170" name="AutoShape 2" descr="data:image/jpeg;base64,/9j/4AAQSkZJRgABAQAAAQABAAD/2wCEAAkGBwgHBgkIBwgKCgkLDRYPDQwMDRsUFRAWIB0iIiAdHx8kKDQsJCYxJx8fLT0tMTU3Ojo6Iys/RD84QzQ5OjcBCgoKDQwNGg8PGjclHyU3Nzc3Nzc3Nzc3Nzc3Nzc3Nzc3Nzc3Nzc3Nzc3Nzc3Nzc3Nzc3Nzc3Nzc3Nzc3Nzc3N//AABEIAFoAWgMBEQACEQEDEQH/xAAbAAABBQEBAAAAAAAAAAAAAAAFAAIDBAYBB//EAEYQAAEDAgIDCA0KBgMAAAAAAAECAwQABRESBiGRBxMxUVSTstIUFhciJUFEUmF0kqHRIyQyQlNkcXKzwhUmYoGisTVzwf/EABkBAAIDAQAAAAAAAAAAAAAAAAAEAQMFAv/EADARAAIBAgIGCQUBAQAAAAAAAAABAgMRBDESITJRYXEFExSBocHR4fAVIiMzYrFB/9oADAMBAAIRAxEAPwAZI0yu9pRGjMiK8nec2Z9sqV9NQwxCh4gK3aeHhNXYg6liHuiXv7C3cwrr1Z2SnvfzuOete4XdDvXJ7dzCuvR2SG9/O4Ot4C7oN65PbeYV16OyQ3vw9A63gLugXk+T27mV9ejslPe/D0I63gLt+vPJ7dzKuvU9khvfh6EdbwF2+3jk9u5lfXo7LDe/D0DreAu3y78mt3Mr69HZYb34ehHW8Bdvl35NbeZX16Oyw3vw9Cet4C7fLtyW28yvr0dlhvfh6B1vAkiaa3ORLYZXHt6UuOJQSllWIBOGrFVRLDRUW7v53Aql3kDyuQolSpLxUdZOc6zSLzGFkU9IxhKjD7uOmutHD7AvMFhNXldx4RQc3Hhs0Ad3ugDuSgLnclBFxZakLiyUBc5koC5PbE+E4f8A3t9IVxU2HyJi9aC+Wsp5jqyKGko+eRfVh011oYfZfPyQvMGoTV5UTJTQchaHo7dZkdEhmGd5cGKFuOIbCxxjMQSPSNVLzxVKD0W9ZZGjOSvYrzrXNt+Xs2MtoK1JViFJPozJJGPoxrunXp1NUWROnKGaGQoEqe8WoUdx9wJzlLacSBiBj7xtrqdWFNXm7ERhKWyiSdap9vydnxHY++Y5N8Thmwwxw2iinWp1HaLuEoTgryVjkK2TJ5cEKK6+W8Cve045cccMdh2VNSrCntuxEYSnsq42Zb5UF0NTGHGXCnMErGBw4/caIVIVNh3CUZQ2lYrlFdnNye2o8Jw/WG+kK4qbD5HUc0FlI746vHWS8x5A7SYYTIvqo6a60cPsvn5IWqZg1Aq8qZdtsZMu4RIzn0Hn221YcSlAH3Gqq8nCnJrcdU1pTSZttLLvLtr0dEcNpW6krUpSccoGASlI4uHYKy8NQVVtN6kN1qvVpaswhER2waBzJclCA6ht3NlGrM33yVAbPfVVS9CtZPIsharTvvAO5q0HNJXUHgMFz9Rqn+ktUI8xXB65MM7pMNP8KhyGsCG5RQoj0pUD/kkClcBP86W+/r5F+Lj+Jsi3O4aDa58heA3yShrE+PKkYDa4RXfSE/zW3I4wcfx34gbTtre74lIHkyOkumOjdal3eZTjNTj3+RnCmtKwppE9sT4Th+sN9IVVUX2PkWQd5IMLR36vxrJZoIE6VJwnRPVE9NdaGH2Hz9BarmC0CmCkKWEeG7Z66x+oml8V+mR3R/YjTbozeFxgADWWCB7VJdHtLTb4eYxi1ril8yKirDpVAgSEKZmMQ0pUp5CZiQjLh3xKQvXq4atlVwU5aUs+84UMVFWjl3F3cxR/NS8eQu9Nqp6U2I8znAP72GtIPn+imkrI1LgXIqH5QtCz7lLrNwz0K0Hx9h6slKnJfN5DYz2FonYUFOC592Tq9AdJB2NprvFvTrza/wCHGGWjRiBt0JPh9GHJUdJdPdGZS7vMUx+ce/yMyU1qCFya2J8KQvWG+kKrq7EuRZTf3LmGnE9+r8TWOaiyBGlafn8T1RPTXT+G2Hz9BWtmCUJpkpC2jycb9ax99Z/UTS+L/RIsoftRqd09sfxOCPu56VJdGxUlOL4eZdjpOLg+fkFbPcJlx0EvT9wkKkO5JCQtSUg4b0D4gBwk0niqUaVZwjkNYeo6lJSlmCNzIfzQ4fuTvTbrS6V2I8xDo7afIK25PZd203tZOIlNqKE+nv0npJ2Vm1I6NKnNcf8AR6nK9WcXw/wjuzaoVx0NtWOBipQt1J4c/eAHaHK7h98atR/LsiT0JU6a+WQG07131OPJUdJdP9GZS7vMS6Qzj3+RnCmtMz7k9rT4Wg+sN9IVXV/XLky2ntrmg+6wd9Xq+sax7mssgHpcjLcIg+5o6S6fwuw+foK1toEpTTIu2XbY+IdwiSyCQw+hwgcJCVAn/VcYim50pRWdgpVFGpFs9V0isULSdqLIblqbU2k7080kLStKsOEYji4+OsHD4mVCTaWZrV6Ea0UmVjFhQND7tCtzxfQwy+l5ZOJLmTE44auAjV4uDhqurVlVm5y/6d0oRpwUIme3OCUaQvr4oa+m3Wv0rsR5mX0ZtS5ItWSTvW6POHKFPt/3+n+ylZwvgYS3N/6xiErYya3pf4hl0kdk7pEZOv5B1lr/ABz/AL6mlC2CnLewqyvi4LcmD9PP+eTqw+ao6S6Z6Kyn3eZR0i7OPf5GerVM1MntxSi6QlLISOyW9Z/MKprbEuTLqV3NczXqaBUSNYJrFNhZGZ0zThc4nqTfSXT+F2Hz9BSvtLkBUCm0LSLkCMZcyPGSsIL7yGgopxy5lAY4ePhqK1Tq6bna9jmnDrJqG82Q0EkNIUhN7yoPClMYgH8RnrIljacneVJN/OBpLCTirKoyqdz5OIxnsnAYD5jwD266ePg86S+dxysHJZVH87xO6Cb4MHLgheHnQsf313LpJS2qaff7HMcA47M2jnaMAgN9nt5B9XsLVsz1H1COjo9Wrc/YOwvS0usd/nEQ0HARvYnthHm9hatmep+oLR0erVufsHYXpaXWO/ziZy+xWNHpyYqlhzO0HMzbGThJGGGJ4vfTeExEKido6PIoxGGmmvuvzA712GGDLJx41n/wU06q/wCFKw+9leK+67corjqsSl5BA8Q1iqKjvFjEIqLVgy3Me3tODiuAfWrMeY6lqCm6G63GuscrOoQ2wAPH3y6cwr/G+foK1o3mrbvUw79wfc+gre08SeHbTGkyFTidttxkQLlGnIUXFx3UupStRIJBxGNVVYdZBxvmWwag72Nn3UrsfIoXsr61JfTv68Pcv7TwOjdQu3IYHsr61H07+/D3I7Vw8R3dOu58hgewvrUfTv78PcjtXDx9jvdLux8hgeyvrUfTv78PcHiv58RDdHuvIoHsL61T9O/vw9yO1fz4gC/3eRf5qJcppptaWw2A0CBgCT4yeOmsPh+pvrvcoq1tO2oG73TFiq5JHTlktHiWn/dcyX2slPWEGz8mn8BWW8x5ZEOmkxc26MFRxDUZLY/spfxp3Dq0SmbAQSavK7jw3QQ2SJaFSc3JUteighslDdSctjw1QFx6WqCLkgbqTm4slQFxIRg6g/1Colss6i9aJmj8kj8orKeZorIpTY8qa/vzMZ91GtOZDZUNSjxU9RcVDWxaadyNNtnDhhSeZV8Kt047zizJE26ZyOTzKvhUaUd5FmSJt8zkcjmlfCp0o7zlpkghSh5JI5pXwo0o7yLPcPTCk+OK/wA0r4VKkt4We4emHJ5O9zZqdOO8iz3DuxZHJ3ebNGnHectS3CMZ/wCwd9g0aUd5GjLcLsd/7B32DRpLeRaW4aWHwcd4d1f0GolJWesmKd1qIGV/Io/KKy2tZqrI9KaZaQw2lDaEpCRgAkACouzgcUI81OypuyBZE+aNlF2BxSU+aNlF2BGpKfNGyhNgRKSnzRsrohkZSnzRsqU2FkcyI81OypuzmyFvaPMTsouwsNLaPMTsqUwscKEDgQnZUhYpLhxc6vmzPD9mKoeZasj/2Q=="/>
          <p:cNvSpPr>
            <a:spLocks noChangeAspect="1" noChangeArrowheads="1"/>
          </p:cNvSpPr>
          <p:nvPr/>
        </p:nvSpPr>
        <p:spPr bwMode="auto">
          <a:xfrm>
            <a:off x="155575" y="-411163"/>
            <a:ext cx="8572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gm-logo">
            <a:hlinkClick r:id="rId3" tooltip="&quot;gm-logo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914400"/>
            <a:ext cx="1066800" cy="967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876800" y="2648726"/>
            <a:ext cx="3962400" cy="55167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2" name="Picture 8" descr="Texas Department of Transpor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799" y="2647950"/>
            <a:ext cx="3967163" cy="542925"/>
          </a:xfrm>
          <a:prstGeom prst="rect">
            <a:avLst/>
          </a:prstGeom>
          <a:noFill/>
          <a:ln w="38100" cmpd="thickThin">
            <a:solidFill>
              <a:schemeClr val="bg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History</a:t>
            </a:r>
            <a:endParaRPr 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81000" y="838200"/>
            <a:ext cx="7848600" cy="370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69" tIns="41985" rIns="83969" bIns="41985">
            <a:spAutoFit/>
          </a:bodyPr>
          <a:lstStyle/>
          <a:p>
            <a:pPr marL="1712913" indent="-1712913" defTabSz="838200">
              <a:spcBef>
                <a:spcPct val="20000"/>
              </a:spcBef>
            </a:pPr>
            <a:r>
              <a:rPr lang="en-US" altLang="ko-KR" sz="2400" dirty="0" smtClean="0">
                <a:latin typeface="현대하모니 M" pitchFamily="18" charset="-127"/>
                <a:ea typeface="현대하모니 M" pitchFamily="18" charset="-127"/>
              </a:rPr>
              <a:t>Soon After: </a:t>
            </a:r>
          </a:p>
          <a:p>
            <a:pPr marL="1146175" indent="-463550" defTabSz="8382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400" dirty="0" smtClean="0">
                <a:latin typeface="현대하모니 M" pitchFamily="18" charset="-127"/>
                <a:ea typeface="현대하모니 M" pitchFamily="18" charset="-127"/>
              </a:rPr>
              <a:t>State DOT’s begin using profilers based on the Spangler/Elson design. </a:t>
            </a:r>
          </a:p>
          <a:p>
            <a:pPr marL="1146175" lvl="1" indent="-463550" defTabSz="8382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400" dirty="0" smtClean="0">
                <a:latin typeface="현대하모니 M" pitchFamily="18" charset="-127"/>
                <a:ea typeface="현대하모니 M" pitchFamily="18" charset="-127"/>
              </a:rPr>
              <a:t>Michigan DOT and Texas DOT</a:t>
            </a:r>
            <a:br>
              <a:rPr lang="en-US" altLang="ko-KR" sz="2400" dirty="0" smtClean="0">
                <a:latin typeface="현대하모니 M" pitchFamily="18" charset="-127"/>
                <a:ea typeface="현대하모니 M" pitchFamily="18" charset="-127"/>
              </a:rPr>
            </a:br>
            <a:r>
              <a:rPr lang="en-US" altLang="ko-KR" sz="2400" dirty="0" smtClean="0">
                <a:latin typeface="현대하모니 M" pitchFamily="18" charset="-127"/>
                <a:ea typeface="현대하모니 M" pitchFamily="18" charset="-127"/>
              </a:rPr>
              <a:t>are among first to</a:t>
            </a:r>
            <a:br>
              <a:rPr lang="en-US" altLang="ko-KR" sz="2400" dirty="0" smtClean="0">
                <a:latin typeface="현대하모니 M" pitchFamily="18" charset="-127"/>
                <a:ea typeface="현대하모니 M" pitchFamily="18" charset="-127"/>
              </a:rPr>
            </a:br>
            <a:r>
              <a:rPr lang="en-US" altLang="ko-KR" sz="2400" dirty="0" smtClean="0">
                <a:latin typeface="현대하모니 M" pitchFamily="18" charset="-127"/>
                <a:ea typeface="현대하모니 M" pitchFamily="18" charset="-127"/>
              </a:rPr>
              <a:t>utilize the design.</a:t>
            </a:r>
          </a:p>
          <a:p>
            <a:pPr marL="1141413" lvl="1" indent="-457200" defTabSz="8382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400" dirty="0" smtClean="0">
                <a:latin typeface="현대하모니 M" pitchFamily="18" charset="-127"/>
                <a:ea typeface="현대하모니 M" pitchFamily="18" charset="-127"/>
              </a:rPr>
              <a:t>FHWA begins pushing</a:t>
            </a:r>
            <a:br>
              <a:rPr lang="en-US" altLang="ko-KR" sz="2400" dirty="0" smtClean="0">
                <a:latin typeface="현대하모니 M" pitchFamily="18" charset="-127"/>
                <a:ea typeface="현대하모니 M" pitchFamily="18" charset="-127"/>
              </a:rPr>
            </a:br>
            <a:r>
              <a:rPr lang="en-US" altLang="ko-KR" sz="2400" dirty="0" smtClean="0">
                <a:latin typeface="현대하모니 M" pitchFamily="18" charset="-127"/>
                <a:ea typeface="현대하모니 M" pitchFamily="18" charset="-127"/>
              </a:rPr>
              <a:t>more usage.</a:t>
            </a:r>
          </a:p>
          <a:p>
            <a:pPr marL="855663" indent="-855663" defTabSz="838200">
              <a:spcBef>
                <a:spcPct val="20000"/>
              </a:spcBef>
            </a:pPr>
            <a:r>
              <a:rPr lang="en-US" altLang="ko-KR" sz="2400" dirty="0" smtClean="0">
                <a:latin typeface="현대하모니 M" pitchFamily="18" charset="-127"/>
                <a:ea typeface="현대하모니 M" pitchFamily="18" charset="-127"/>
              </a:rPr>
              <a:t> </a:t>
            </a:r>
            <a:endParaRPr lang="en-US" altLang="ko-KR" sz="2400" b="0" dirty="0">
              <a:latin typeface="현대하모니 M" pitchFamily="18" charset="-127"/>
              <a:ea typeface="현대하모니 M" pitchFamily="18" charset="-127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4343400"/>
            <a:ext cx="8715239" cy="2026919"/>
            <a:chOff x="228599" y="3733799"/>
            <a:chExt cx="8791440" cy="2103120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599" y="3733799"/>
              <a:ext cx="4375998" cy="2103120"/>
            </a:xfrm>
            <a:prstGeom prst="rect">
              <a:avLst/>
            </a:prstGeom>
            <a:noFill/>
            <a:ln w="603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8199" y="3733799"/>
              <a:ext cx="4371840" cy="2103120"/>
            </a:xfrm>
            <a:prstGeom prst="rect">
              <a:avLst/>
            </a:prstGeom>
            <a:noFill/>
            <a:ln w="603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5053012" y="3405188"/>
            <a:ext cx="3352800" cy="685800"/>
            <a:chOff x="4953000" y="3429000"/>
            <a:chExt cx="3352800" cy="685800"/>
          </a:xfrm>
        </p:grpSpPr>
        <p:sp>
          <p:nvSpPr>
            <p:cNvPr id="10" name="Rectangle 9"/>
            <p:cNvSpPr/>
            <p:nvPr/>
          </p:nvSpPr>
          <p:spPr>
            <a:xfrm>
              <a:off x="4953000" y="3429000"/>
              <a:ext cx="3352800" cy="6858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cmpd="thickThin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8" name="Picture 4" descr="U.S. Department of Transportation/Federal Highway Administratio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53000" y="3505200"/>
              <a:ext cx="3280954" cy="489858"/>
            </a:xfrm>
            <a:prstGeom prst="rect">
              <a:avLst/>
            </a:prstGeom>
            <a:noFill/>
            <a:ln cmpd="thickThin">
              <a:noFill/>
            </a:ln>
          </p:spPr>
        </p:pic>
      </p:grpSp>
      <p:pic>
        <p:nvPicPr>
          <p:cNvPr id="6150" name="Picture 6" descr="Michigan Department of Transportation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r="47695"/>
          <a:stretch>
            <a:fillRect/>
          </a:stretch>
        </p:blipFill>
        <p:spPr bwMode="auto">
          <a:xfrm>
            <a:off x="6400800" y="1828800"/>
            <a:ext cx="2514599" cy="652887"/>
          </a:xfrm>
          <a:prstGeom prst="rect">
            <a:avLst/>
          </a:prstGeom>
          <a:noFill/>
          <a:ln w="34925" cmpd="thickThin">
            <a:solidFill>
              <a:srgbClr val="00B0F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History	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900" y="3657600"/>
            <a:ext cx="6560024" cy="2616200"/>
          </a:xfrm>
          <a:prstGeom prst="rect">
            <a:avLst/>
          </a:prstGeom>
          <a:noFill/>
          <a:ln w="603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81000" y="838200"/>
            <a:ext cx="7630886" cy="26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69" tIns="41985" rIns="83969" bIns="41985">
            <a:spAutoFit/>
          </a:bodyPr>
          <a:lstStyle/>
          <a:p>
            <a:pPr marL="1712913" indent="-1712913" defTabSz="838200">
              <a:spcBef>
                <a:spcPct val="20000"/>
              </a:spcBef>
            </a:pPr>
            <a:r>
              <a:rPr lang="en-US" altLang="ko-KR" sz="2400" dirty="0" smtClean="0">
                <a:latin typeface="현대하모니 M" pitchFamily="18" charset="-127"/>
                <a:ea typeface="현대하모니 M" pitchFamily="18" charset="-127"/>
              </a:rPr>
              <a:t>Eventually: </a:t>
            </a:r>
          </a:p>
          <a:p>
            <a:pPr marL="1146175" indent="-463550" defTabSz="8382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400" dirty="0" smtClean="0">
                <a:latin typeface="현대하모니 M" pitchFamily="18" charset="-127"/>
                <a:ea typeface="현대하모니 M" pitchFamily="18" charset="-127"/>
              </a:rPr>
              <a:t>Dave </a:t>
            </a:r>
            <a:r>
              <a:rPr lang="en-US" altLang="ko-KR" sz="2400" dirty="0" err="1" smtClean="0">
                <a:latin typeface="현대하모니 M" pitchFamily="18" charset="-127"/>
                <a:ea typeface="현대하모니 M" pitchFamily="18" charset="-127"/>
              </a:rPr>
              <a:t>Huft</a:t>
            </a:r>
            <a:r>
              <a:rPr lang="en-US" altLang="ko-KR" sz="2400" dirty="0" smtClean="0">
                <a:latin typeface="현대하모니 M" pitchFamily="18" charset="-127"/>
                <a:ea typeface="현대하모니 M" pitchFamily="18" charset="-127"/>
              </a:rPr>
              <a:t> builds the “South Dakota Profiler”</a:t>
            </a:r>
          </a:p>
          <a:p>
            <a:pPr marL="1146175" indent="-463550" defTabSz="8382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400" b="0" dirty="0" smtClean="0">
                <a:latin typeface="현대하모니 M" pitchFamily="18" charset="-127"/>
                <a:ea typeface="현대하모니 M" pitchFamily="18" charset="-127"/>
              </a:rPr>
              <a:t>South Dakota hosts the </a:t>
            </a:r>
            <a:br>
              <a:rPr lang="en-US" altLang="ko-KR" sz="2400" b="0" dirty="0" smtClean="0">
                <a:latin typeface="현대하모니 M" pitchFamily="18" charset="-127"/>
                <a:ea typeface="현대하모니 M" pitchFamily="18" charset="-127"/>
              </a:rPr>
            </a:br>
            <a:r>
              <a:rPr lang="en-US" altLang="ko-KR" sz="2400" b="0" dirty="0" smtClean="0">
                <a:latin typeface="현대하모니 M" pitchFamily="18" charset="-127"/>
                <a:ea typeface="현대하모니 M" pitchFamily="18" charset="-127"/>
              </a:rPr>
              <a:t>first RPUG meeting in 1986.</a:t>
            </a:r>
          </a:p>
          <a:p>
            <a:pPr marL="1146175" indent="-463550" defTabSz="838200">
              <a:spcBef>
                <a:spcPct val="20000"/>
              </a:spcBef>
              <a:buFont typeface="Arial" pitchFamily="34" charset="0"/>
              <a:buChar char="•"/>
            </a:pPr>
            <a:endParaRPr lang="en-US" altLang="ko-KR" sz="2400" dirty="0" smtClean="0">
              <a:latin typeface="현대하모니 M" pitchFamily="18" charset="-127"/>
              <a:ea typeface="현대하모니 M" pitchFamily="18" charset="-127"/>
            </a:endParaRPr>
          </a:p>
          <a:p>
            <a:pPr marL="1146175" indent="-463550" defTabSz="838200">
              <a:spcBef>
                <a:spcPct val="20000"/>
              </a:spcBef>
            </a:pPr>
            <a:r>
              <a:rPr lang="en-US" altLang="ko-KR" sz="2800" dirty="0" smtClean="0">
                <a:latin typeface="현대하모니 M" pitchFamily="18" charset="-127"/>
                <a:ea typeface="현대하모니 M" pitchFamily="18" charset="-127"/>
              </a:rPr>
              <a:t>... and the world is never the same again</a:t>
            </a:r>
            <a:endParaRPr lang="en-US" altLang="ko-KR" sz="2800" b="0" dirty="0"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5122" name="Picture 2" descr="South Dakota Department of Transportatio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5124" name="Picture 4" descr="South Dakota Department of Transportatio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5126" name="Picture 6" descr="South Dakota Department of Transportatio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5128" name="AutoShape 8" descr="data:image/jpeg;base64,/9j/4AAQSkZJRgABAQAAAQABAAD/2wCEAAkGBwgHBgkIBwgKCgkLDRYPDQwMDRsUFRAWIB0iIiAdHx8kKDQsJCYxJx8fLT0tMTU3Ojo6Iys/RD84QzQ5OjcBCgoKDQwNGg8PGjclHyU3Nzc3Nzc3Nzc3Nzc3Nzc3Nzc3Nzc3Nzc3Nzc3Nzc3Nzc3Nzc3Nzc3Nzc3Nzc3Nzc3N//AABEIAEkAggMBIgACEQEDEQH/xAAcAAABBQEBAQAAAAAAAAAAAAAHAAMEBQYBAgj/xABFEAABAwMCAwQHAwgHCQAAAAABAgMEAAURBiESMVETQWFxBxQiMoGR0RZCUjZidKGxssHwFSM3VZSz0yQlMzQ1RXJzgv/EABoBAAIDAQEAAAAAAAAAAAAAAAECAAMEBQb/xAAwEQABBAADBQYFBQAAAAAAAAABAAIDEQQSMRQhQVFhBRNxkcHwIjKhseEGFTOBov/aAAwDAQACEQMRAD8AONKlTT7qGGluvOBDaASpSjgAVFE7XDWP+0d2vjq2dLQ0BhKsG4TMhvP5qRua47pu5LQuTetWTkBA4l+rK7FCR9Krz3oFs2TL/K4NPLU+Q9VsRXawmipUt29S2oVxl3GzNIwZEvc9pnkg8yK3HFTMdmFqrEwGCTITa9HlUO4XSDbGu0uEtmOnuK1AZ8utU2rZF7yxFsgQyh1KlSJrhwlhIx9T8vlikxvWnkLtS3xIkEoiOqXmTI6vLWd0NDngYzSOko0AtOGwQkbne6h715ezotwrWFtOC0xcHUE4C0Q18J8iRvVja71AuvGmG6e1b99pxBQtHmk71mUKe1RqRtkOFVrs6wXHBt28gfwBz/Jpq532ErW8aQmQ21FtrTiJT437RShgNjHMg4OB0PSh3hGqc4NjvgaDmonW65A7tT6rd8hUWJcIkx2Q1FeS4uOvgdCfuqxnFZrU+sYkfTvrNqkJdekktMHccJ+8SOYx+3FQNK3q0WOwOgNSvWxI4HG1IHayXSAcgZ5YPfy76YyjNSqbgJDCZC03dAfe/st9SSQeVYS8axnuxre5YW2P9tSrhQ//AMRJBIOwOAkdc4qjtl0kQChlN5nrhyJPCqa0y3wrdVjPCV5Kh1OKBmAKsZ2ZK5mZxo8vDX3xRZpVnnLDcSj+q1JcUrzzUltQx5cNXzSVJbSFrK1AAFRGMmrASVhexrdHX5r3SpUqKrSqs1DaxebRIgKdLXagYWN8EHI27xtVjms/Lvr0t92JYw2rsSRJnPH+pYxzA/GrwGw7zSuIqirYWvLg5nDffJVDjWqbFDSBcrIYrQCW0utFryAxUaVrZ425yLdrGpUh5PChokpQ+knh2BGefdisYxrG6w5jsp8Q33gpQRIkIK1gfmjiwkeAAqjl6ily5b0qQO2kOEEPOKUFoI/DwkAUGYeV5qL8LovxGGhGfGCjwoU4/wBCqHU0ei10tydap7bpmoQ7GbS6tqMT2cLnhrh91RVkDrnJPWnYGorrAQ6tqWX3W1CXcHHnPZ6BlOxwTy27z4Gsn9qXza/6NNugerlYcPsrC1LH3iriyabGonsL4oscIU+h8tBB4FlOwSd/dHTxNM7s/EN0TR9t9nyjK8eY1A9ndzrqtW5Nu05+VbZrjiVzyJL6G3CVBPD7LYB2RtgnwxnpUi339mJpiSmBHCLk+rsnJaSVBCM4ClLVy7wB8cCvThajej+4ahSpwzbs4ErVjJQCvBQCe7nv37dKyMO6yY7/AG39HW9WCCEPpWpCSBjPDxYz4mqO4e35iB4rWzGYeduWNhdoaaOnHhR0F8lsLa1c3bQIttluRLPGSpcmahvsw7tlXBn2lHxyB4VWRnmYcJD0FkLuElXZxuL2kw0HvJ5doob57h05Vx30lXUsqjvItzjak8KkJjnhI6e9VQrWkxLDLMSJCjtsKK2giOn2VEEE755gmnGDld8gv31VP7pDFmExAN6Xfnlvj9NyvYdquUqMm522MXoUU9iypIy6ADlbqEnZSiSognvx0zShcLzlzVaWHy22hYMpxJJYY4crODuXVnIrOMa0vjDKGGZamo6BhLLQCEgdBwgVeXuezGtFnvsFyYy/cu0EnMlZyUEDGQQcZz48qLsDMwDchH23hpXOaXeB31rxuvZ3jenYlkvD8VqQm0uriySGghKsL7EbhP5qSeZ7/wBsqwzY8i7+tXZl6SuGeyh2+FHUpDZHfjkAPHcnc8hWUGsLmCClbv8AjZP+rXtrW15YJMd5TRO5w84rPnxKOatHZkwpZ5P1DhnhwI16V6nwRgXeb++2pUHTTiNsj1uShBPwBP68VP0/JvEmOtV7hNRHgv2UNuBWU+O5oPxvSbqRn33mHh0cZH8MUQ/RzqedqaPNdnoZSWHEpR2SSOYyc7mndhpIxmd6Lm7XBIMkYH+r+q2dKlSqtKq++RJM21SI0GT6s+4nCXcZx/PLNZa36DWqMyxero7IjNe7EYHZtfHG5PjW4rh5UrmNJsrRFipYWFrDXHhfnqvl6acTHxv7LigMnkM1r/RdYLbqC4T2btHL7bTKVIHaKTgk/mkVkJ3/AD0n/wBqv2mt56GZcaJdbkqVIaZCmEAFxYTn2vGu3KMsJy7l52I95Pb9981a+kPRlhs2mHp1thlmQhxsBXbLVsVAEYJPWhRRs9KlzgSNHSGY82M66p1rhQ26lROFA8gaCdLhHOMfxI4xrWyU1Eif/YrC/SB/mKocrcWv3lqPmaI0/wDsVh/pA/zFUNqMDQbJHEqTyPADQdxARg0PofT100tCmz4SnpDwUVqLy0/eI5Agd1RvSHouw2bS7862w1MyG3GwFdstWxUARgk9a0Ho5utua0bbmnZ8VtxCVBSFvJBSeNXME1F9Kl0t7+jZLLE2M66t1rhQ26lROFg8gfCsYfJ31WatbDHH3F0LpBPvozaL03a9Q6FtCbtHLwYU8W8OKTjKznkR0FBnvo+eiv8AIe3+bn76q04wkMBHNZcEA55B5LG+k3SNm0/Zo0m1xlNOrkBtRLq1ezwqPeT0FDWjN6a/ych/pg/cVQYp8I4mOykxbQ2WgEZ9MaA03P07bJkqEtb78ZtxxQkODKikE7A1rbDp22afbebtTBaS8oKWC4pWSBjvNNaJ/JCy/oTX7oq7rmSSPJIJ3LqRRsABA3pUqVKqlcuZFI1TXN2Wq+QYMWV6uh2M+8shtKiShTQHPu9s/qqNb9Sdohll9lS3xhLy2Unh3WpAUBvseEnwB76bKTokLwDRQdl6L1KuW+pNmlEKcUQRjffzpn7E6m77LK+SfrRtb1GhTDTq4bjXbtJdYC3E+2kkDrsRxDbnvtvtTTupVOMNuQoK1BS4wUpxQAAdWE455yMnwrZtcnILEcJDeqC/2I1L/ckn5J+tdGidTk/9Fk5PXh+tGxGoQpxI9ReDai37fEnGFudmDjPUfLx2rkfUjclCFR4by+1KOx5ALCs4yTy5ZI6Ec+VHa5eQU2SHmVm5uk7kr0Ys2VCUqntYd7MKGCeIqKc+RocfYnU4/wCyytv/AB+tHK1Xhy4T32fV+zZRHadSVK9riUVgg46FGKhvagcfjRlQ460GUplbKlEe00tYHFjuOCNj+IeNVx4iRliuqd+HifRJ6IMfYjU3M2SSfgn60vsRqbuskkfBP1o23p2ZGnR1NTltsLS4pbaWkH3E8WxI7679oWw4yl2K432qQrBUkqTkKUMgHbIT+seOLNskOgCTY4hqSgkNE6nKh/uWVnx4frRs0PapFl0vBgTMesNpUXAk5AKlE4z4ZrydSJSwXHILyCOElJUnCUqQVAkg4HIjz78b17d1I0wh156K8iK2Vp7bKTxKSgrOADywDv1HxqqWaSUUQrYYYonWCqb0r2qfdrHFYtsVyS6mUFqS3jIHCoZ38xQr+xOpv7llfIfWjib2v1gRTBd9Z4sFsLSQBw8XFnPLu8x8aYiagLiIIdi4ekstrISsEJUpJIHXG3M9Rz3wYp5I25QEJYI5HZiVK0nHeiaZtUaS2W3mojaHEK5pUEjIq2rN2vULkuLDWY6lypUZp4MoICU8SOIkE93L5jxqVC1A1LkR0NR3QzIUlDbpxgqLPbDbOfdz8azuDrJK0Nc2gArqlSpUisUObbIc5bbkthDq2gpKFHmAcZHkcD5CuG1QiptQjNJ7JKUoCU4CQndIwNtu7p3VNpUbKFBVMPT9viw24/YJWUIQkuHIUeHkfDfJ26mpCLTAQwWERWktEpPABgZSeJPyO4qbSqWVMoUYQIgAAYb24fu/hVxD5K3rw1a4TK+NqO2lQUFA/hIzjHQbnYdamUqFlSgozECLHdLrDKEOKQEEpHNIJIHzUfma8NWqC0SW4zafaSrly4TkY6AHfA2qZSFGypQTMiKzIKS82lZSCBkcsjB/VUd20QXXA45GbKxw4OOmwPmBtnptU+lQsqUCoLtpgu4446NgACMggAYG48CR8aZjWKCw484WG1qdWpR4k7AEYIxy5bZ6bcqtKQo2UMoUOPbYkYgssISoEni5nJAB3PgAPIU0iy21stqREbBa4eDn7PD7vxHIeG3KrA12pZRoKvFltwYQwmI2G2wAgJyOEAEADoMEjyOKeRb4ja0KRHbSW1hacJxwq4ODI/8AnbyqSK7UsqUEqVKlQRX/2Q=="/>
          <p:cNvSpPr>
            <a:spLocks noChangeAspect="1" noChangeArrowheads="1"/>
          </p:cNvSpPr>
          <p:nvPr/>
        </p:nvSpPr>
        <p:spPr bwMode="auto">
          <a:xfrm>
            <a:off x="155575" y="-327025"/>
            <a:ext cx="1238250" cy="695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rg_hi" descr="http://t2.gstatic.com/images?q=tbn:ANd9GcR38G9y1M4vMGZPV2O3cqiKc8Q_GPJXQ0nWL9FGxCjBJAjGt9-y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3772" y="1821543"/>
            <a:ext cx="2002971" cy="103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Improvements</a:t>
            </a:r>
            <a:r>
              <a:rPr lang="en-US" dirty="0" smtClean="0"/>
              <a:t>…..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 l="53685" t="35814" r="7461" b="8140"/>
          <a:stretch>
            <a:fillRect/>
          </a:stretch>
        </p:blipFill>
        <p:spPr bwMode="auto">
          <a:xfrm>
            <a:off x="3581400" y="990600"/>
            <a:ext cx="5257800" cy="5486400"/>
          </a:xfrm>
          <a:prstGeom prst="rect">
            <a:avLst/>
          </a:prstGeom>
          <a:noFill/>
          <a:ln w="19050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81000" y="838200"/>
            <a:ext cx="3124200" cy="544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69" tIns="41985" rIns="83969" bIns="41985">
            <a:spAutoFit/>
          </a:bodyPr>
          <a:lstStyle/>
          <a:p>
            <a:pPr defTabSz="838200">
              <a:spcBef>
                <a:spcPct val="20000"/>
              </a:spcBef>
            </a:pPr>
            <a:r>
              <a:rPr lang="en-US" altLang="ko-KR" sz="2800" dirty="0" smtClean="0">
                <a:latin typeface="현대하모니 M" pitchFamily="18" charset="-127"/>
                <a:ea typeface="현대하모니 M" pitchFamily="18" charset="-127"/>
              </a:rPr>
              <a:t>International Roughness Index (IRI)</a:t>
            </a:r>
          </a:p>
          <a:p>
            <a:pPr defTabSz="838200">
              <a:spcBef>
                <a:spcPct val="20000"/>
              </a:spcBef>
            </a:pPr>
            <a:endParaRPr lang="en-US" altLang="ko-KR" sz="2800" dirty="0" smtClean="0">
              <a:latin typeface="현대하모니 M" pitchFamily="18" charset="-127"/>
              <a:ea typeface="현대하모니 M" pitchFamily="18" charset="-127"/>
            </a:endParaRPr>
          </a:p>
          <a:p>
            <a:pPr defTabSz="838200">
              <a:spcBef>
                <a:spcPct val="20000"/>
              </a:spcBef>
            </a:pPr>
            <a:r>
              <a:rPr lang="en-US" sz="2800" b="1" u="sng" dirty="0" smtClean="0">
                <a:latin typeface="Corbel" pitchFamily="34" charset="0"/>
              </a:rPr>
              <a:t>Definition</a:t>
            </a:r>
            <a:r>
              <a:rPr lang="en-US" sz="2800" b="1" dirty="0" smtClean="0">
                <a:latin typeface="Corbel" pitchFamily="34" charset="0"/>
              </a:rPr>
              <a:t>: </a:t>
            </a:r>
            <a:r>
              <a:rPr lang="en-US" sz="2800" dirty="0" smtClean="0">
                <a:latin typeface="Corbel" pitchFamily="34" charset="0"/>
              </a:rPr>
              <a:t/>
            </a:r>
            <a:br>
              <a:rPr lang="en-US" sz="2800" dirty="0" smtClean="0">
                <a:latin typeface="Corbel" pitchFamily="34" charset="0"/>
              </a:rPr>
            </a:br>
            <a:r>
              <a:rPr lang="en-US" sz="2800" dirty="0" smtClean="0">
                <a:latin typeface="Corbel" pitchFamily="34" charset="0"/>
              </a:rPr>
              <a:t>A statistic used to estimate the amount of roughness in a measured longitudinal profile</a:t>
            </a:r>
            <a:endParaRPr lang="en-US" sz="2400" u="sng" dirty="0" smtClean="0">
              <a:latin typeface="Corbel" pitchFamily="34" charset="0"/>
            </a:endParaRPr>
          </a:p>
          <a:p>
            <a:pPr defTabSz="838200">
              <a:spcBef>
                <a:spcPct val="20000"/>
              </a:spcBef>
            </a:pPr>
            <a:endParaRPr lang="en-US" altLang="ko-KR" sz="2400" dirty="0" smtClean="0">
              <a:latin typeface="현대하모니 M" pitchFamily="18" charset="-127"/>
              <a:ea typeface="현대하모니 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Today</a:t>
            </a:r>
            <a:endParaRPr lang="en-US" dirty="0"/>
          </a:p>
        </p:txBody>
      </p:sp>
      <p:pic>
        <p:nvPicPr>
          <p:cNvPr id="4098" name="Picture 2" descr="South Dakota Department of Transportatio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3733800" y="1016000"/>
            <a:ext cx="5029200" cy="809170"/>
            <a:chOff x="3733800" y="761999"/>
            <a:chExt cx="5181600" cy="990600"/>
          </a:xfrm>
        </p:grpSpPr>
        <p:sp>
          <p:nvSpPr>
            <p:cNvPr id="6" name="Rectangle 5"/>
            <p:cNvSpPr/>
            <p:nvPr/>
          </p:nvSpPr>
          <p:spPr>
            <a:xfrm>
              <a:off x="3733800" y="761999"/>
              <a:ext cx="5181600" cy="9906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cmpd="thickThin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4" descr="U.S. Department of Transportation/Federal Highway Administrati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33800" y="855284"/>
              <a:ext cx="5070566" cy="771349"/>
            </a:xfrm>
            <a:prstGeom prst="rect">
              <a:avLst/>
            </a:prstGeom>
            <a:noFill/>
          </p:spPr>
        </p:pic>
      </p:grpSp>
      <p:pic>
        <p:nvPicPr>
          <p:cNvPr id="4100" name="Picture 4" descr="Highwa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7600" y="2057400"/>
            <a:ext cx="2581275" cy="4358335"/>
          </a:xfrm>
          <a:prstGeom prst="rect">
            <a:avLst/>
          </a:prstGeom>
          <a:noFill/>
          <a:ln>
            <a:solidFill>
              <a:srgbClr val="FFFFCC"/>
            </a:solidFill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79398" y="1473200"/>
            <a:ext cx="6048829" cy="466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3969" tIns="41985" rIns="83969" bIns="41985">
            <a:spAutoFit/>
          </a:bodyPr>
          <a:lstStyle/>
          <a:p>
            <a:pPr marL="1712913" indent="-1712913" defTabSz="838200">
              <a:spcBef>
                <a:spcPct val="20000"/>
              </a:spcBef>
            </a:pPr>
            <a:r>
              <a:rPr lang="en-US" altLang="ko-KR" sz="2800" b="1" dirty="0" smtClean="0">
                <a:latin typeface="현대하모니 M" pitchFamily="18" charset="-127"/>
                <a:ea typeface="현대하모니 M" pitchFamily="18" charset="-127"/>
              </a:rPr>
              <a:t>Now: </a:t>
            </a:r>
          </a:p>
          <a:p>
            <a:pPr marL="682625" indent="-463550" defTabSz="8382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400" dirty="0" smtClean="0">
                <a:latin typeface="현대하모니 M" pitchFamily="18" charset="-127"/>
                <a:ea typeface="현대하모니 M" pitchFamily="18" charset="-127"/>
              </a:rPr>
              <a:t>FHWA produces the Highway Performance Monitoring System (HPMS)</a:t>
            </a:r>
          </a:p>
          <a:p>
            <a:pPr marL="682625" lvl="1" indent="-463550" defTabSz="8382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ko-KR" sz="2400" dirty="0" smtClean="0">
                <a:latin typeface="현대하모니 M" pitchFamily="18" charset="-127"/>
                <a:ea typeface="현대하모니 M" pitchFamily="18" charset="-127"/>
              </a:rPr>
              <a:t>Hyundai-Kia America Technical Center, Inc. (HATCI) has contracted with the UMTRI to determine the “average road surface” in the United States using the HPMS.</a:t>
            </a:r>
          </a:p>
          <a:p>
            <a:pPr marL="1141413" lvl="1" indent="-457200" defTabSz="838200">
              <a:spcBef>
                <a:spcPct val="20000"/>
              </a:spcBef>
              <a:buFont typeface="Arial" pitchFamily="34" charset="0"/>
              <a:buChar char="•"/>
            </a:pPr>
            <a:endParaRPr lang="en-US" altLang="ko-KR" sz="2400" dirty="0" smtClean="0">
              <a:latin typeface="현대하모니 M" pitchFamily="18" charset="-127"/>
              <a:ea typeface="현대하모니 M" pitchFamily="18" charset="-127"/>
            </a:endParaRPr>
          </a:p>
          <a:p>
            <a:pPr marL="855663" indent="-855663" defTabSz="838200">
              <a:spcBef>
                <a:spcPct val="20000"/>
              </a:spcBef>
            </a:pPr>
            <a:r>
              <a:rPr lang="en-US" altLang="ko-KR" sz="2400" dirty="0" smtClean="0">
                <a:latin typeface="현대하모니 M" pitchFamily="18" charset="-127"/>
                <a:ea typeface="현대하모니 M" pitchFamily="18" charset="-127"/>
              </a:rPr>
              <a:t> </a:t>
            </a:r>
            <a:endParaRPr lang="en-US" altLang="ko-KR" sz="2400" b="0" dirty="0"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334000"/>
            <a:ext cx="1169529" cy="1066800"/>
          </a:xfrm>
          <a:prstGeom prst="rect">
            <a:avLst/>
          </a:prstGeom>
          <a:noFill/>
          <a:ln w="222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3" name="Picture 12" descr="HATCI Logo Long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28800" y="5903690"/>
            <a:ext cx="3917622" cy="50038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663</TotalTime>
  <Words>616</Words>
  <Application>Microsoft Office PowerPoint</Application>
  <PresentationFormat>On-screen Show (4:3)</PresentationFormat>
  <Paragraphs>129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Theme1</vt:lpstr>
      <vt:lpstr>White with Courier font for code slides</vt:lpstr>
      <vt:lpstr>Slide 0</vt:lpstr>
      <vt:lpstr>Hyundai-Kia  US  R&amp;D  Operations</vt:lpstr>
      <vt:lpstr>HATCI  Road  Test  Capability</vt:lpstr>
      <vt:lpstr>Other Places We Test Vehicle Performance</vt:lpstr>
      <vt:lpstr>A Little History of Road Profiling</vt:lpstr>
      <vt:lpstr>More History</vt:lpstr>
      <vt:lpstr>More History </vt:lpstr>
      <vt:lpstr>Improvements…..</vt:lpstr>
      <vt:lpstr>Where We Are Today</vt:lpstr>
      <vt:lpstr>Initial Findings (Region V)</vt:lpstr>
      <vt:lpstr>Initial Findings (Region V vs. Michigan)</vt:lpstr>
      <vt:lpstr>How Is This Important To The Auto Industry?</vt:lpstr>
      <vt:lpstr>Major Current Challenges</vt:lpstr>
      <vt:lpstr>Major Current Challenges</vt:lpstr>
      <vt:lpstr>Major Future Challenges</vt:lpstr>
      <vt:lpstr>What Can We Do?</vt:lpstr>
      <vt:lpstr>Credits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Robert Babcock</dc:creator>
  <cp:lastModifiedBy>Robert Babcock</cp:lastModifiedBy>
  <cp:revision>53</cp:revision>
  <dcterms:created xsi:type="dcterms:W3CDTF">2013-09-11T18:11:46Z</dcterms:created>
  <dcterms:modified xsi:type="dcterms:W3CDTF">2013-09-13T12:24:05Z</dcterms:modified>
</cp:coreProperties>
</file>