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8" r:id="rId5"/>
    <p:sldId id="267" r:id="rId6"/>
    <p:sldId id="265" r:id="rId7"/>
    <p:sldId id="259" r:id="rId8"/>
    <p:sldId id="260" r:id="rId9"/>
    <p:sldId id="264" r:id="rId10"/>
    <p:sldId id="269" r:id="rId11"/>
    <p:sldId id="270" r:id="rId12"/>
    <p:sldId id="261" r:id="rId13"/>
    <p:sldId id="262" r:id="rId14"/>
    <p:sldId id="263" r:id="rId15"/>
    <p:sldId id="266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71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12372-EA7D-453D-8FAE-FF7FA6EAF7CD}" type="datetimeFigureOut">
              <a:rPr lang="en-US" smtClean="0"/>
              <a:pPr/>
              <a:t>07/25/2013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48811-CD73-42C0-9AD1-2B9692E2D10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12372-EA7D-453D-8FAE-FF7FA6EAF7CD}" type="datetimeFigureOut">
              <a:rPr lang="en-US" smtClean="0"/>
              <a:pPr/>
              <a:t>07/25/2013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48811-CD73-42C0-9AD1-2B9692E2D10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12372-EA7D-453D-8FAE-FF7FA6EAF7CD}" type="datetimeFigureOut">
              <a:rPr lang="en-US" smtClean="0"/>
              <a:pPr/>
              <a:t>07/25/2013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48811-CD73-42C0-9AD1-2B9692E2D10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12372-EA7D-453D-8FAE-FF7FA6EAF7CD}" type="datetimeFigureOut">
              <a:rPr lang="en-US" smtClean="0"/>
              <a:pPr/>
              <a:t>07/25/2013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48811-CD73-42C0-9AD1-2B9692E2D10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12372-EA7D-453D-8FAE-FF7FA6EAF7CD}" type="datetimeFigureOut">
              <a:rPr lang="en-US" smtClean="0"/>
              <a:pPr/>
              <a:t>07/25/2013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48811-CD73-42C0-9AD1-2B9692E2D10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12372-EA7D-453D-8FAE-FF7FA6EAF7CD}" type="datetimeFigureOut">
              <a:rPr lang="en-US" smtClean="0"/>
              <a:pPr/>
              <a:t>07/25/2013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48811-CD73-42C0-9AD1-2B9692E2D10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12372-EA7D-453D-8FAE-FF7FA6EAF7CD}" type="datetimeFigureOut">
              <a:rPr lang="en-US" smtClean="0"/>
              <a:pPr/>
              <a:t>07/25/2013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48811-CD73-42C0-9AD1-2B9692E2D10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12372-EA7D-453D-8FAE-FF7FA6EAF7CD}" type="datetimeFigureOut">
              <a:rPr lang="en-US" smtClean="0"/>
              <a:pPr/>
              <a:t>07/25/2013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48811-CD73-42C0-9AD1-2B9692E2D10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12372-EA7D-453D-8FAE-FF7FA6EAF7CD}" type="datetimeFigureOut">
              <a:rPr lang="en-US" smtClean="0"/>
              <a:pPr/>
              <a:t>07/25/2013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48811-CD73-42C0-9AD1-2B9692E2D10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12372-EA7D-453D-8FAE-FF7FA6EAF7CD}" type="datetimeFigureOut">
              <a:rPr lang="en-US" smtClean="0"/>
              <a:pPr/>
              <a:t>07/25/2013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48811-CD73-42C0-9AD1-2B9692E2D10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12372-EA7D-453D-8FAE-FF7FA6EAF7CD}" type="datetimeFigureOut">
              <a:rPr lang="en-US" smtClean="0"/>
              <a:pPr/>
              <a:t>07/25/2013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48811-CD73-42C0-9AD1-2B9692E2D10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20000">
              <a:srgbClr val="FFEFD1"/>
            </a:gs>
            <a:gs pos="64999">
              <a:srgbClr val="F0EBD5"/>
            </a:gs>
            <a:gs pos="100000">
              <a:srgbClr val="D1C39F"/>
            </a:gs>
            <a:gs pos="100000">
              <a:srgbClr val="D1C39F"/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812372-EA7D-453D-8FAE-FF7FA6EAF7CD}" type="datetimeFigureOut">
              <a:rPr lang="en-US" smtClean="0"/>
              <a:pPr/>
              <a:t>07/25/2013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048811-CD73-42C0-9AD1-2B9692E2D10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sz="6700" b="1" dirty="0" smtClean="0"/>
              <a:t>MEASUREMENT</a:t>
            </a:r>
            <a:br>
              <a:rPr lang="en-US" sz="6700" b="1" dirty="0" smtClean="0"/>
            </a:br>
            <a:r>
              <a:rPr lang="en-US" sz="2800" b="1" dirty="0" smtClean="0"/>
              <a:t>of</a:t>
            </a: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 </a:t>
            </a:r>
            <a:r>
              <a:rPr lang="en-US" sz="6700" b="1" dirty="0" smtClean="0"/>
              <a:t>FRICTION PROPERTIES </a:t>
            </a:r>
            <a:endParaRPr lang="en-US" sz="6700" b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LIMITATIONS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PRIMARY:</a:t>
            </a:r>
          </a:p>
          <a:p>
            <a:pPr lvl="1"/>
            <a:r>
              <a:rPr lang="en-US" dirty="0" smtClean="0"/>
              <a:t>Water ……. 400-1000 gallons</a:t>
            </a:r>
          </a:p>
          <a:p>
            <a:pPr lvl="1"/>
            <a:r>
              <a:rPr lang="en-US" dirty="0" smtClean="0"/>
              <a:t>Tire Tread …… 1/8 inch</a:t>
            </a:r>
          </a:p>
          <a:p>
            <a:pPr lvl="1">
              <a:buNone/>
            </a:pPr>
            <a:endParaRPr lang="en-US" dirty="0" smtClean="0"/>
          </a:p>
          <a:p>
            <a:r>
              <a:rPr lang="en-US" dirty="0" smtClean="0"/>
              <a:t>SECONDARY:</a:t>
            </a:r>
          </a:p>
          <a:p>
            <a:pPr lvl="1"/>
            <a:r>
              <a:rPr lang="en-US" dirty="0" smtClean="0"/>
              <a:t>Braking Energy</a:t>
            </a:r>
          </a:p>
          <a:p>
            <a:pPr lvl="1"/>
            <a:r>
              <a:rPr lang="en-US" dirty="0" smtClean="0"/>
              <a:t>Mechanical System Speeds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SCRATCH SYSTEM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Tire Tread Width – 4” (narrower tire)</a:t>
            </a:r>
          </a:p>
          <a:p>
            <a:r>
              <a:rPr lang="en-US" dirty="0" smtClean="0"/>
              <a:t>Water consumption - ~ 0.2 gals/ test</a:t>
            </a:r>
          </a:p>
          <a:p>
            <a:r>
              <a:rPr lang="en-US" dirty="0" smtClean="0"/>
              <a:t>Down Force – 675 pounds (lighter trailer)</a:t>
            </a:r>
          </a:p>
          <a:p>
            <a:r>
              <a:rPr lang="en-US" dirty="0" smtClean="0"/>
              <a:t>One Second Total Test Cycle</a:t>
            </a:r>
          </a:p>
          <a:p>
            <a:r>
              <a:rPr lang="en-US" dirty="0" smtClean="0"/>
              <a:t>Digital Reliability Everywhere Possible</a:t>
            </a:r>
          </a:p>
          <a:p>
            <a:r>
              <a:rPr lang="en-US" dirty="0" smtClean="0"/>
              <a:t>Include:</a:t>
            </a:r>
          </a:p>
          <a:p>
            <a:pPr lvl="1"/>
            <a:r>
              <a:rPr lang="en-US" dirty="0" smtClean="0"/>
              <a:t> Macro-texture Measurement</a:t>
            </a:r>
          </a:p>
          <a:p>
            <a:pPr lvl="1"/>
            <a:r>
              <a:rPr lang="en-US" dirty="0" smtClean="0"/>
              <a:t>Sub-meter GPS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E-274 BASED PROPOSAL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Data averaging time of 0.1 to 0.2 sec (6-12ft.)</a:t>
            </a:r>
          </a:p>
          <a:p>
            <a:r>
              <a:rPr lang="en-US" dirty="0" smtClean="0"/>
              <a:t>Start averaging at 60% - 80% “lock-up”</a:t>
            </a:r>
          </a:p>
          <a:p>
            <a:r>
              <a:rPr lang="en-US" dirty="0" smtClean="0"/>
              <a:t>Reduce total test time to 1 – 1.5 sec</a:t>
            </a:r>
          </a:p>
          <a:p>
            <a:r>
              <a:rPr lang="en-US" dirty="0" smtClean="0"/>
              <a:t>Reduce water consumption to ~ 0.5 gal</a:t>
            </a:r>
          </a:p>
          <a:p>
            <a:r>
              <a:rPr lang="en-US" dirty="0" smtClean="0"/>
              <a:t>Routine sample spacing - 0.05 mi (264ft)</a:t>
            </a:r>
          </a:p>
          <a:p>
            <a:r>
              <a:rPr lang="en-US" dirty="0" smtClean="0"/>
              <a:t>Short routes and projects - 0.02 mi. (105 ft)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IMMEDIATE ACTIONS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Purchase a more flexible device – July 2013</a:t>
            </a:r>
          </a:p>
          <a:p>
            <a:pPr lvl="1"/>
            <a:r>
              <a:rPr lang="en-US" dirty="0" smtClean="0"/>
              <a:t>Flexible control software:</a:t>
            </a:r>
          </a:p>
          <a:p>
            <a:pPr lvl="2"/>
            <a:r>
              <a:rPr lang="en-US" dirty="0" smtClean="0"/>
              <a:t>Change test timing (percent slip, time)</a:t>
            </a:r>
          </a:p>
          <a:p>
            <a:pPr lvl="2"/>
            <a:r>
              <a:rPr lang="en-US" dirty="0" smtClean="0"/>
              <a:t>Data sample rate ?</a:t>
            </a:r>
          </a:p>
          <a:p>
            <a:pPr lvl="1"/>
            <a:r>
              <a:rPr lang="en-US" dirty="0" smtClean="0"/>
              <a:t>Improve water control:</a:t>
            </a:r>
          </a:p>
          <a:p>
            <a:pPr lvl="2"/>
            <a:r>
              <a:rPr lang="en-US" dirty="0" smtClean="0"/>
              <a:t>Rapid electric flow control</a:t>
            </a:r>
          </a:p>
          <a:p>
            <a:pPr lvl="2"/>
            <a:r>
              <a:rPr lang="en-US" dirty="0" smtClean="0"/>
              <a:t>Small accumulator for shock control ?</a:t>
            </a:r>
          </a:p>
          <a:p>
            <a:pPr lvl="1"/>
            <a:r>
              <a:rPr lang="en-US" dirty="0" smtClean="0"/>
              <a:t>Improve data processing for the increased rate</a:t>
            </a:r>
          </a:p>
          <a:p>
            <a:pPr lvl="2"/>
            <a:r>
              <a:rPr lang="en-US" dirty="0" smtClean="0"/>
              <a:t>Low noise, functional filtering</a:t>
            </a:r>
          </a:p>
          <a:p>
            <a:pPr lvl="1"/>
            <a:r>
              <a:rPr lang="en-US" dirty="0" smtClean="0"/>
              <a:t>Include macro-texture laser and GPS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POTENTIAL FUTURE ACTIONS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600200"/>
            <a:ext cx="8458200" cy="4525963"/>
          </a:xfrm>
        </p:spPr>
        <p:txBody>
          <a:bodyPr/>
          <a:lstStyle/>
          <a:p>
            <a:r>
              <a:rPr lang="en-US" dirty="0" smtClean="0"/>
              <a:t>Servo driven water pump system on the trailer*</a:t>
            </a:r>
          </a:p>
          <a:p>
            <a:r>
              <a:rPr lang="en-US" dirty="0" smtClean="0"/>
              <a:t>More robust braking system with sturdier axles*</a:t>
            </a:r>
          </a:p>
          <a:p>
            <a:r>
              <a:rPr lang="en-US" dirty="0" smtClean="0"/>
              <a:t>Narrower test tire (full diameter) with a narrower nozzle to further reduce water requirements  by ~30%</a:t>
            </a:r>
          </a:p>
          <a:p>
            <a:endParaRPr lang="en-US" dirty="0" smtClean="0"/>
          </a:p>
          <a:p>
            <a:pPr lvl="1">
              <a:buNone/>
            </a:pPr>
            <a:r>
              <a:rPr lang="en-US" i="1" dirty="0" smtClean="0"/>
              <a:t>*May be included in current device as vendor option</a:t>
            </a:r>
            <a:endParaRPr lang="en-US" i="1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438400"/>
            <a:ext cx="8229600" cy="2057400"/>
          </a:xfrm>
        </p:spPr>
        <p:txBody>
          <a:bodyPr>
            <a:normAutofit/>
          </a:bodyPr>
          <a:lstStyle/>
          <a:p>
            <a:r>
              <a:rPr lang="en-US" sz="7200" b="1" i="1" dirty="0" smtClean="0"/>
              <a:t>QUESTIONS?</a:t>
            </a:r>
            <a:endParaRPr lang="en-US" sz="7200" b="1" i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MEASUREMENT APPROACH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Scientific / Design /Engineering:</a:t>
            </a:r>
          </a:p>
          <a:p>
            <a:pPr lvl="1"/>
            <a:r>
              <a:rPr lang="en-US" dirty="0" smtClean="0"/>
              <a:t>Available Force from Macro-texture Component</a:t>
            </a:r>
          </a:p>
          <a:p>
            <a:pPr lvl="2"/>
            <a:r>
              <a:rPr lang="en-US" dirty="0" smtClean="0"/>
              <a:t>Measure macro-texture </a:t>
            </a:r>
          </a:p>
          <a:p>
            <a:pPr lvl="1"/>
            <a:r>
              <a:rPr lang="en-US" dirty="0" smtClean="0"/>
              <a:t>Available Force from Micro-texture Component</a:t>
            </a:r>
          </a:p>
          <a:p>
            <a:pPr lvl="2"/>
            <a:r>
              <a:rPr lang="en-US" b="1" dirty="0" smtClean="0">
                <a:solidFill>
                  <a:srgbClr val="C00000"/>
                </a:solidFill>
              </a:rPr>
              <a:t>Measure micro-texture</a:t>
            </a:r>
          </a:p>
          <a:p>
            <a:endParaRPr lang="en-US" dirty="0"/>
          </a:p>
          <a:p>
            <a:r>
              <a:rPr lang="en-US" dirty="0" smtClean="0"/>
              <a:t>Practical:</a:t>
            </a:r>
          </a:p>
          <a:p>
            <a:pPr lvl="1"/>
            <a:r>
              <a:rPr lang="en-US" dirty="0" smtClean="0"/>
              <a:t>Combined Vehicle Control Force</a:t>
            </a:r>
          </a:p>
          <a:p>
            <a:pPr lvl="1"/>
            <a:r>
              <a:rPr lang="en-US" dirty="0" smtClean="0"/>
              <a:t>Measure Macro-texture 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CURRENT </a:t>
            </a:r>
            <a:r>
              <a:rPr lang="en-US" i="1" dirty="0" smtClean="0"/>
              <a:t>MD</a:t>
            </a:r>
            <a:r>
              <a:rPr lang="en-US" dirty="0" smtClean="0"/>
              <a:t> METHOD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E-274 Skid Truck</a:t>
            </a:r>
          </a:p>
          <a:p>
            <a:pPr lvl="1"/>
            <a:r>
              <a:rPr lang="en-US" dirty="0" smtClean="0"/>
              <a:t>Measures Drag Force during Sliding Friction</a:t>
            </a:r>
          </a:p>
          <a:p>
            <a:pPr lvl="1"/>
            <a:r>
              <a:rPr lang="en-US" dirty="0" smtClean="0"/>
              <a:t>Primary Sensor – Tire (grooved - smooth)</a:t>
            </a:r>
          </a:p>
          <a:p>
            <a:pPr lvl="1"/>
            <a:r>
              <a:rPr lang="en-US" dirty="0" smtClean="0"/>
              <a:t>Collect Average value over 59 ft.*</a:t>
            </a:r>
          </a:p>
          <a:p>
            <a:pPr lvl="1"/>
            <a:r>
              <a:rPr lang="en-US" dirty="0" smtClean="0"/>
              <a:t>Total Test Sequence ~ 225 ft.*</a:t>
            </a:r>
          </a:p>
          <a:p>
            <a:pPr lvl="1"/>
            <a:r>
              <a:rPr lang="en-US" dirty="0" smtClean="0"/>
              <a:t>Water consumed - ~ 2 gal.</a:t>
            </a:r>
          </a:p>
          <a:p>
            <a:endParaRPr lang="en-US" dirty="0"/>
          </a:p>
          <a:p>
            <a:pPr>
              <a:buNone/>
            </a:pPr>
            <a:r>
              <a:rPr lang="en-US" dirty="0" smtClean="0"/>
              <a:t>	* = at 40 mph</a:t>
            </a:r>
          </a:p>
          <a:p>
            <a:pPr lvl="8">
              <a:buNone/>
            </a:pPr>
            <a:endParaRPr lang="en-US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TYPICAL EQUIPMENT</a:t>
            </a:r>
            <a:endParaRPr lang="en-US" dirty="0"/>
          </a:p>
        </p:txBody>
      </p:sp>
      <p:pic>
        <p:nvPicPr>
          <p:cNvPr id="6" name="Content Placeholder 5" descr="HR_IMAGE3s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479550" y="1653381"/>
            <a:ext cx="6184900" cy="4419600"/>
          </a:xfr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ATYPICAL EQUIPMENT</a:t>
            </a:r>
            <a:endParaRPr lang="en-US" dirty="0"/>
          </a:p>
        </p:txBody>
      </p:sp>
      <p:pic>
        <p:nvPicPr>
          <p:cNvPr id="4" name="Content Placeholder 3" descr="IMG_1085r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177527" y="1600200"/>
            <a:ext cx="6788945" cy="4525963"/>
          </a:xfr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TYPICAL TEST</a:t>
            </a:r>
            <a:endParaRPr lang="en-US" dirty="0"/>
          </a:p>
        </p:txBody>
      </p:sp>
      <p:pic>
        <p:nvPicPr>
          <p:cNvPr id="4" name="Content Placeholder 3" descr="typICC.bmp"/>
          <p:cNvPicPr>
            <a:picLocks noGrp="1" noChangeAspect="1"/>
          </p:cNvPicPr>
          <p:nvPr>
            <p:ph idx="1"/>
          </p:nvPr>
        </p:nvPicPr>
        <p:blipFill>
          <a:blip r:embed="rId2" cstate="print">
            <a:lum bright="37000" contrast="40000"/>
          </a:blip>
          <a:stretch>
            <a:fillRect/>
          </a:stretch>
        </p:blipFill>
        <p:spPr>
          <a:xfrm>
            <a:off x="997992" y="1600200"/>
            <a:ext cx="7148015" cy="4525963"/>
          </a:xfr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CURRENT APPLICATION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Test network every 1056 ft. if &gt; 1 mi</a:t>
            </a:r>
          </a:p>
          <a:p>
            <a:r>
              <a:rPr lang="en-US" dirty="0" smtClean="0"/>
              <a:t>Test every 528 ft. if &lt; 1 mi.</a:t>
            </a:r>
          </a:p>
          <a:p>
            <a:r>
              <a:rPr lang="en-US" dirty="0" smtClean="0"/>
              <a:t>Deemed not testable if &lt; ¼ mile</a:t>
            </a:r>
          </a:p>
          <a:p>
            <a:r>
              <a:rPr lang="en-US" dirty="0" smtClean="0"/>
              <a:t>Ribbed tire – focus on micro-texture</a:t>
            </a:r>
          </a:p>
          <a:p>
            <a:r>
              <a:rPr lang="en-US" dirty="0" smtClean="0"/>
              <a:t>Test driver’s side wheel-path</a:t>
            </a:r>
          </a:p>
          <a:p>
            <a:r>
              <a:rPr lang="en-US" dirty="0" smtClean="0"/>
              <a:t>Test at Speed Limit with 40 mph Maximum</a:t>
            </a:r>
          </a:p>
          <a:p>
            <a:r>
              <a:rPr lang="en-US" dirty="0" smtClean="0"/>
              <a:t>Adjust Collected Value by - 0.6 </a:t>
            </a:r>
            <a:r>
              <a:rPr lang="en-US" dirty="0" err="1" smtClean="0"/>
              <a:t>SN</a:t>
            </a:r>
            <a:r>
              <a:rPr lang="en-US" dirty="0" smtClean="0"/>
              <a:t> per MPH</a:t>
            </a:r>
          </a:p>
          <a:p>
            <a:pPr lvl="1">
              <a:buNone/>
            </a:pPr>
            <a:r>
              <a:rPr lang="en-US" sz="2400" dirty="0" smtClean="0"/>
              <a:t>(true adjustment is dependent on surface properties)</a:t>
            </a:r>
          </a:p>
          <a:p>
            <a:pPr lvl="1">
              <a:buNone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ISSUES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1981200"/>
            <a:ext cx="7467600" cy="4144963"/>
          </a:xfrm>
        </p:spPr>
        <p:txBody>
          <a:bodyPr/>
          <a:lstStyle/>
          <a:p>
            <a:r>
              <a:rPr lang="en-US" dirty="0" smtClean="0"/>
              <a:t>Sampling 6% - 10% of pavement</a:t>
            </a:r>
          </a:p>
          <a:p>
            <a:r>
              <a:rPr lang="en-US" dirty="0" smtClean="0"/>
              <a:t>Large sample spacing:</a:t>
            </a:r>
          </a:p>
          <a:p>
            <a:pPr lvl="1"/>
            <a:r>
              <a:rPr lang="en-US" dirty="0" smtClean="0"/>
              <a:t>Water consumption</a:t>
            </a:r>
          </a:p>
          <a:p>
            <a:pPr lvl="1"/>
            <a:r>
              <a:rPr lang="en-US" dirty="0" smtClean="0"/>
              <a:t>Total test sequence </a:t>
            </a:r>
            <a:r>
              <a:rPr lang="en-US" dirty="0" smtClean="0"/>
              <a:t>time</a:t>
            </a:r>
          </a:p>
          <a:p>
            <a:pPr lvl="1"/>
            <a:r>
              <a:rPr lang="en-US" dirty="0" smtClean="0"/>
              <a:t>Lost tests </a:t>
            </a:r>
            <a:r>
              <a:rPr lang="en-US" smtClean="0"/>
              <a:t>at intersections etc.</a:t>
            </a:r>
            <a:endParaRPr lang="en-US" dirty="0" smtClean="0"/>
          </a:p>
          <a:p>
            <a:r>
              <a:rPr lang="en-US" dirty="0" smtClean="0"/>
              <a:t>Measuring “locked” friction</a:t>
            </a:r>
          </a:p>
          <a:p>
            <a:r>
              <a:rPr lang="en-US" dirty="0" smtClean="0"/>
              <a:t>Test spacing too far for ramps etc.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678363"/>
          </a:xfrm>
        </p:spPr>
        <p:txBody>
          <a:bodyPr/>
          <a:lstStyle/>
          <a:p>
            <a:r>
              <a:rPr lang="en-US" dirty="0" smtClean="0"/>
              <a:t>Miss key pavement sections of concern:</a:t>
            </a:r>
          </a:p>
          <a:p>
            <a:pPr lvl="1"/>
            <a:r>
              <a:rPr lang="en-US" dirty="0" smtClean="0"/>
              <a:t>Ramps, Sharp curves, Traffic control areas</a:t>
            </a:r>
          </a:p>
          <a:p>
            <a:pPr lvl="1"/>
            <a:r>
              <a:rPr lang="en-US" dirty="0" smtClean="0"/>
              <a:t>Sections shorter that ¼ mile very difficult to test</a:t>
            </a:r>
          </a:p>
          <a:p>
            <a:r>
              <a:rPr lang="en-US" dirty="0" smtClean="0"/>
              <a:t>Apply the limited sample resources more effectively</a:t>
            </a:r>
          </a:p>
          <a:p>
            <a:r>
              <a:rPr lang="en-US" dirty="0" smtClean="0"/>
              <a:t>Increase the size of the sample (moderate)</a:t>
            </a:r>
          </a:p>
          <a:p>
            <a:r>
              <a:rPr lang="en-US" dirty="0" smtClean="0"/>
              <a:t>Functional test should more closely resemble the typical vehicle application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478</TotalTime>
  <Words>469</Words>
  <Application>Microsoft Office PowerPoint</Application>
  <PresentationFormat>On-screen Show (4:3)</PresentationFormat>
  <Paragraphs>89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MEASUREMENT of  FRICTION PROPERTIES </vt:lpstr>
      <vt:lpstr>MEASUREMENT APPROACH</vt:lpstr>
      <vt:lpstr>CURRENT MD METHOD</vt:lpstr>
      <vt:lpstr>TYPICAL EQUIPMENT</vt:lpstr>
      <vt:lpstr>ATYPICAL EQUIPMENT</vt:lpstr>
      <vt:lpstr>TYPICAL TEST</vt:lpstr>
      <vt:lpstr>CURRENT APPLICATION</vt:lpstr>
      <vt:lpstr>ISSUES</vt:lpstr>
      <vt:lpstr>WHY</vt:lpstr>
      <vt:lpstr>LIMITATIONS</vt:lpstr>
      <vt:lpstr>SCRATCH SYSTEM</vt:lpstr>
      <vt:lpstr>E-274 BASED PROPOSAL</vt:lpstr>
      <vt:lpstr>IMMEDIATE ACTIONS</vt:lpstr>
      <vt:lpstr>POTENTIAL FUTURE ACTIONS</vt:lpstr>
      <vt:lpstr>QUESTIONS?</vt:lpstr>
    </vt:vector>
  </TitlesOfParts>
  <Company>MDOT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FRICTION PROPERTIES MEASUREMENT</dc:title>
  <dc:creator>JAndrews</dc:creator>
  <cp:lastModifiedBy>JAndrews</cp:lastModifiedBy>
  <cp:revision>30</cp:revision>
  <dcterms:created xsi:type="dcterms:W3CDTF">2013-04-18T13:16:06Z</dcterms:created>
  <dcterms:modified xsi:type="dcterms:W3CDTF">2013-07-25T14:35:16Z</dcterms:modified>
</cp:coreProperties>
</file>