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12" r:id="rId2"/>
    <p:sldId id="555" r:id="rId3"/>
    <p:sldId id="514" r:id="rId4"/>
    <p:sldId id="563" r:id="rId5"/>
    <p:sldId id="565" r:id="rId6"/>
    <p:sldId id="566" r:id="rId7"/>
    <p:sldId id="539" r:id="rId8"/>
    <p:sldId id="584" r:id="rId9"/>
    <p:sldId id="579" r:id="rId10"/>
    <p:sldId id="583" r:id="rId11"/>
    <p:sldId id="567" r:id="rId12"/>
    <p:sldId id="564" r:id="rId13"/>
    <p:sldId id="568" r:id="rId14"/>
    <p:sldId id="569" r:id="rId15"/>
    <p:sldId id="554" r:id="rId16"/>
    <p:sldId id="551" r:id="rId17"/>
    <p:sldId id="544" r:id="rId18"/>
    <p:sldId id="570" r:id="rId19"/>
    <p:sldId id="572" r:id="rId20"/>
    <p:sldId id="573" r:id="rId21"/>
    <p:sldId id="571" r:id="rId22"/>
    <p:sldId id="580" r:id="rId23"/>
    <p:sldId id="582" r:id="rId24"/>
    <p:sldId id="574" r:id="rId25"/>
    <p:sldId id="576" r:id="rId26"/>
    <p:sldId id="577" r:id="rId27"/>
    <p:sldId id="578" r:id="rId28"/>
    <p:sldId id="585" r:id="rId29"/>
  </p:sldIdLst>
  <p:sldSz cx="10287000" cy="6858000" type="35mm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258" y="1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5.xml"/><Relationship Id="rId3" Type="http://schemas.openxmlformats.org/officeDocument/2006/relationships/slide" Target="slides/slide16.xml"/><Relationship Id="rId7" Type="http://schemas.openxmlformats.org/officeDocument/2006/relationships/slide" Target="slides/slide24.xml"/><Relationship Id="rId2" Type="http://schemas.openxmlformats.org/officeDocument/2006/relationships/slide" Target="slides/slide7.xml"/><Relationship Id="rId1" Type="http://schemas.openxmlformats.org/officeDocument/2006/relationships/slide" Target="slides/slide2.xml"/><Relationship Id="rId6" Type="http://schemas.openxmlformats.org/officeDocument/2006/relationships/slide" Target="slides/slide23.xml"/><Relationship Id="rId5" Type="http://schemas.openxmlformats.org/officeDocument/2006/relationships/slide" Target="slides/slide22.xml"/><Relationship Id="rId4" Type="http://schemas.openxmlformats.org/officeDocument/2006/relationships/slide" Target="slides/slide21.xml"/><Relationship Id="rId9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1" tIns="0" rIns="19411" bIns="0" numCol="1" anchor="t" anchorCtr="0" compatLnSpc="1">
            <a:prstTxWarp prst="textNoShape">
              <a:avLst/>
            </a:prstTxWarp>
          </a:bodyPr>
          <a:lstStyle>
            <a:lvl1pPr defTabSz="931812">
              <a:defRPr sz="1000" i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1" tIns="0" rIns="19411" bIns="0" numCol="1" anchor="t" anchorCtr="0" compatLnSpc="1">
            <a:prstTxWarp prst="textNoShape">
              <a:avLst/>
            </a:prstTxWarp>
          </a:bodyPr>
          <a:lstStyle>
            <a:lvl1pPr algn="r" defTabSz="931812">
              <a:defRPr sz="1000" i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80463"/>
            <a:ext cx="30384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1" tIns="0" rIns="19411" bIns="0" numCol="1" anchor="b" anchorCtr="0" compatLnSpc="1">
            <a:prstTxWarp prst="textNoShape">
              <a:avLst/>
            </a:prstTxWarp>
          </a:bodyPr>
          <a:lstStyle>
            <a:lvl1pPr defTabSz="931812">
              <a:defRPr sz="1000" i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80463"/>
            <a:ext cx="30384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1" tIns="0" rIns="19411" bIns="0" numCol="1" anchor="b" anchorCtr="0" compatLnSpc="1">
            <a:prstTxWarp prst="textNoShape">
              <a:avLst/>
            </a:prstTxWarp>
          </a:bodyPr>
          <a:lstStyle>
            <a:lvl1pPr algn="r" defTabSz="931812">
              <a:defRPr sz="1000" i="1"/>
            </a:lvl1pPr>
          </a:lstStyle>
          <a:p>
            <a:pPr>
              <a:defRPr/>
            </a:pPr>
            <a:fld id="{00901869-74E3-4431-979B-DF3B91BDE5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04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1" tIns="0" rIns="19411" bIns="0" numCol="1" anchor="t" anchorCtr="0" compatLnSpc="1">
            <a:prstTxWarp prst="textNoShape">
              <a:avLst/>
            </a:prstTxWarp>
          </a:bodyPr>
          <a:lstStyle>
            <a:lvl1pPr defTabSz="931812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1" tIns="0" rIns="19411" bIns="0" numCol="1" anchor="t" anchorCtr="0" compatLnSpc="1">
            <a:prstTxWarp prst="textNoShape">
              <a:avLst/>
            </a:prstTxWarp>
          </a:bodyPr>
          <a:lstStyle>
            <a:lvl1pPr algn="r" defTabSz="931812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80463"/>
            <a:ext cx="30384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1" tIns="0" rIns="19411" bIns="0" numCol="1" anchor="b" anchorCtr="0" compatLnSpc="1">
            <a:prstTxWarp prst="textNoShape">
              <a:avLst/>
            </a:prstTxWarp>
          </a:bodyPr>
          <a:lstStyle>
            <a:lvl1pPr defTabSz="931812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780463"/>
            <a:ext cx="30384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1" tIns="0" rIns="19411" bIns="0" numCol="1" anchor="b" anchorCtr="0" compatLnSpc="1">
            <a:prstTxWarp prst="textNoShape">
              <a:avLst/>
            </a:prstTxWarp>
          </a:bodyPr>
          <a:lstStyle>
            <a:lvl1pPr algn="r" defTabSz="931812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33714155-2CE7-4AC3-AD82-D29B859963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9" tIns="46911" rIns="93819" bIns="469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698500"/>
            <a:ext cx="5224462" cy="3482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223564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29666-9173-453A-8D01-EE7BDA365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8813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0A0F1-1B4E-404D-8485-232FA1DEC2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0015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71463"/>
            <a:ext cx="1943100" cy="5595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7125" y="271463"/>
            <a:ext cx="5678488" cy="5595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295C0-4469-4B5A-A6DF-6DDF11E22A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235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FC4B1-C55D-44E0-8ACE-00BCAB61E8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3374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EAC94-706C-4816-B3EE-32ECC21084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4121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7125" y="1685925"/>
            <a:ext cx="3805238" cy="418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4763" y="1685925"/>
            <a:ext cx="3805237" cy="418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CFBBD-F390-485E-8C28-AC3C0B5664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3936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0F4E4-F544-47ED-A18C-5A792DD06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4177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60076-C277-4B66-A8A3-42C2FC07AD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2170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2224A-CBC3-449F-A871-455E99478C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1632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99D24-B28D-466F-9F19-4F71DA7B5D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6815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DF280-9014-4777-B1B8-396E4E2FD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3360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33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A36DFCF7-544F-451D-B1CA-BC96E6EA5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0" y="385763"/>
            <a:ext cx="10275888" cy="6188075"/>
            <a:chOff x="0" y="243"/>
            <a:chExt cx="6473" cy="3898"/>
          </a:xfrm>
        </p:grpSpPr>
        <p:grpSp>
          <p:nvGrpSpPr>
            <p:cNvPr id="1032" name="Group 10"/>
            <p:cNvGrpSpPr>
              <a:grpSpLocks/>
            </p:cNvGrpSpPr>
            <p:nvPr/>
          </p:nvGrpSpPr>
          <p:grpSpPr bwMode="auto">
            <a:xfrm>
              <a:off x="0" y="243"/>
              <a:ext cx="685" cy="288"/>
              <a:chOff x="0" y="243"/>
              <a:chExt cx="685" cy="288"/>
            </a:xfrm>
          </p:grpSpPr>
          <p:sp>
            <p:nvSpPr>
              <p:cNvPr id="1037" name="Freeform 5"/>
              <p:cNvSpPr>
                <a:spLocks/>
              </p:cNvSpPr>
              <p:nvPr/>
            </p:nvSpPr>
            <p:spPr bwMode="auto">
              <a:xfrm>
                <a:off x="0" y="243"/>
                <a:ext cx="227" cy="288"/>
              </a:xfrm>
              <a:custGeom>
                <a:avLst/>
                <a:gdLst>
                  <a:gd name="T0" fmla="*/ 0 w 227"/>
                  <a:gd name="T1" fmla="*/ 0 h 288"/>
                  <a:gd name="T2" fmla="*/ 226 w 227"/>
                  <a:gd name="T3" fmla="*/ 0 h 288"/>
                  <a:gd name="T4" fmla="*/ 186 w 227"/>
                  <a:gd name="T5" fmla="*/ 287 h 288"/>
                  <a:gd name="T6" fmla="*/ 0 w 227"/>
                  <a:gd name="T7" fmla="*/ 287 h 288"/>
                  <a:gd name="T8" fmla="*/ 0 w 227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7" h="288">
                    <a:moveTo>
                      <a:pt x="0" y="0"/>
                    </a:moveTo>
                    <a:lnTo>
                      <a:pt x="226" y="0"/>
                    </a:lnTo>
                    <a:lnTo>
                      <a:pt x="186" y="287"/>
                    </a:lnTo>
                    <a:lnTo>
                      <a:pt x="0" y="28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8" name="Freeform 6"/>
              <p:cNvSpPr>
                <a:spLocks/>
              </p:cNvSpPr>
              <p:nvPr/>
            </p:nvSpPr>
            <p:spPr bwMode="auto">
              <a:xfrm>
                <a:off x="210" y="243"/>
                <a:ext cx="188" cy="288"/>
              </a:xfrm>
              <a:custGeom>
                <a:avLst/>
                <a:gdLst>
                  <a:gd name="T0" fmla="*/ 39 w 188"/>
                  <a:gd name="T1" fmla="*/ 0 h 288"/>
                  <a:gd name="T2" fmla="*/ 0 w 188"/>
                  <a:gd name="T3" fmla="*/ 287 h 288"/>
                  <a:gd name="T4" fmla="*/ 148 w 188"/>
                  <a:gd name="T5" fmla="*/ 287 h 288"/>
                  <a:gd name="T6" fmla="*/ 187 w 188"/>
                  <a:gd name="T7" fmla="*/ 0 h 288"/>
                  <a:gd name="T8" fmla="*/ 39 w 188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8" h="288">
                    <a:moveTo>
                      <a:pt x="39" y="0"/>
                    </a:moveTo>
                    <a:lnTo>
                      <a:pt x="0" y="287"/>
                    </a:lnTo>
                    <a:lnTo>
                      <a:pt x="148" y="287"/>
                    </a:lnTo>
                    <a:lnTo>
                      <a:pt x="187" y="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9" name="Freeform 7"/>
              <p:cNvSpPr>
                <a:spLocks/>
              </p:cNvSpPr>
              <p:nvPr/>
            </p:nvSpPr>
            <p:spPr bwMode="auto">
              <a:xfrm>
                <a:off x="379" y="243"/>
                <a:ext cx="156" cy="288"/>
              </a:xfrm>
              <a:custGeom>
                <a:avLst/>
                <a:gdLst>
                  <a:gd name="T0" fmla="*/ 39 w 156"/>
                  <a:gd name="T1" fmla="*/ 0 h 288"/>
                  <a:gd name="T2" fmla="*/ 0 w 156"/>
                  <a:gd name="T3" fmla="*/ 287 h 288"/>
                  <a:gd name="T4" fmla="*/ 116 w 156"/>
                  <a:gd name="T5" fmla="*/ 287 h 288"/>
                  <a:gd name="T6" fmla="*/ 155 w 156"/>
                  <a:gd name="T7" fmla="*/ 0 h 288"/>
                  <a:gd name="T8" fmla="*/ 39 w 156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" h="288">
                    <a:moveTo>
                      <a:pt x="39" y="0"/>
                    </a:moveTo>
                    <a:lnTo>
                      <a:pt x="0" y="287"/>
                    </a:lnTo>
                    <a:lnTo>
                      <a:pt x="116" y="287"/>
                    </a:lnTo>
                    <a:lnTo>
                      <a:pt x="155" y="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" name="Freeform 8"/>
              <p:cNvSpPr>
                <a:spLocks/>
              </p:cNvSpPr>
              <p:nvPr/>
            </p:nvSpPr>
            <p:spPr bwMode="auto">
              <a:xfrm>
                <a:off x="514" y="243"/>
                <a:ext cx="116" cy="288"/>
              </a:xfrm>
              <a:custGeom>
                <a:avLst/>
                <a:gdLst>
                  <a:gd name="T0" fmla="*/ 38 w 116"/>
                  <a:gd name="T1" fmla="*/ 0 h 288"/>
                  <a:gd name="T2" fmla="*/ 0 w 116"/>
                  <a:gd name="T3" fmla="*/ 287 h 288"/>
                  <a:gd name="T4" fmla="*/ 77 w 116"/>
                  <a:gd name="T5" fmla="*/ 287 h 288"/>
                  <a:gd name="T6" fmla="*/ 115 w 116"/>
                  <a:gd name="T7" fmla="*/ 0 h 288"/>
                  <a:gd name="T8" fmla="*/ 38 w 116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" h="288">
                    <a:moveTo>
                      <a:pt x="38" y="0"/>
                    </a:moveTo>
                    <a:lnTo>
                      <a:pt x="0" y="287"/>
                    </a:lnTo>
                    <a:lnTo>
                      <a:pt x="77" y="287"/>
                    </a:lnTo>
                    <a:lnTo>
                      <a:pt x="115" y="0"/>
                    </a:lnTo>
                    <a:lnTo>
                      <a:pt x="38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1" name="Freeform 9"/>
              <p:cNvSpPr>
                <a:spLocks/>
              </p:cNvSpPr>
              <p:nvPr/>
            </p:nvSpPr>
            <p:spPr bwMode="auto">
              <a:xfrm>
                <a:off x="606" y="243"/>
                <a:ext cx="79" cy="288"/>
              </a:xfrm>
              <a:custGeom>
                <a:avLst/>
                <a:gdLst>
                  <a:gd name="T0" fmla="*/ 37 w 79"/>
                  <a:gd name="T1" fmla="*/ 0 h 288"/>
                  <a:gd name="T2" fmla="*/ 0 w 79"/>
                  <a:gd name="T3" fmla="*/ 287 h 288"/>
                  <a:gd name="T4" fmla="*/ 39 w 79"/>
                  <a:gd name="T5" fmla="*/ 287 h 288"/>
                  <a:gd name="T6" fmla="*/ 78 w 79"/>
                  <a:gd name="T7" fmla="*/ 0 h 288"/>
                  <a:gd name="T8" fmla="*/ 37 w 79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" h="288">
                    <a:moveTo>
                      <a:pt x="37" y="0"/>
                    </a:moveTo>
                    <a:lnTo>
                      <a:pt x="0" y="287"/>
                    </a:lnTo>
                    <a:lnTo>
                      <a:pt x="39" y="287"/>
                    </a:lnTo>
                    <a:lnTo>
                      <a:pt x="78" y="0"/>
                    </a:lnTo>
                    <a:lnTo>
                      <a:pt x="37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33" name="Group 14"/>
            <p:cNvGrpSpPr>
              <a:grpSpLocks/>
            </p:cNvGrpSpPr>
            <p:nvPr/>
          </p:nvGrpSpPr>
          <p:grpSpPr bwMode="auto">
            <a:xfrm>
              <a:off x="594" y="3942"/>
              <a:ext cx="5879" cy="199"/>
              <a:chOff x="594" y="3942"/>
              <a:chExt cx="5879" cy="199"/>
            </a:xfrm>
          </p:grpSpPr>
          <p:sp>
            <p:nvSpPr>
              <p:cNvPr id="1034" name="Freeform 11"/>
              <p:cNvSpPr>
                <a:spLocks/>
              </p:cNvSpPr>
              <p:nvPr/>
            </p:nvSpPr>
            <p:spPr bwMode="auto">
              <a:xfrm>
                <a:off x="594" y="4092"/>
                <a:ext cx="5879" cy="49"/>
              </a:xfrm>
              <a:custGeom>
                <a:avLst/>
                <a:gdLst>
                  <a:gd name="T0" fmla="*/ 0 w 5879"/>
                  <a:gd name="T1" fmla="*/ 48 h 49"/>
                  <a:gd name="T2" fmla="*/ 5878 w 5879"/>
                  <a:gd name="T3" fmla="*/ 48 h 49"/>
                  <a:gd name="T4" fmla="*/ 5878 w 5879"/>
                  <a:gd name="T5" fmla="*/ 0 h 49"/>
                  <a:gd name="T6" fmla="*/ 13 w 5879"/>
                  <a:gd name="T7" fmla="*/ 0 h 49"/>
                  <a:gd name="T8" fmla="*/ 0 w 5879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79" h="49">
                    <a:moveTo>
                      <a:pt x="0" y="48"/>
                    </a:moveTo>
                    <a:lnTo>
                      <a:pt x="5878" y="48"/>
                    </a:lnTo>
                    <a:lnTo>
                      <a:pt x="5878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5" name="Freeform 12"/>
              <p:cNvSpPr>
                <a:spLocks/>
              </p:cNvSpPr>
              <p:nvPr/>
            </p:nvSpPr>
            <p:spPr bwMode="auto">
              <a:xfrm>
                <a:off x="613" y="4017"/>
                <a:ext cx="5860" cy="49"/>
              </a:xfrm>
              <a:custGeom>
                <a:avLst/>
                <a:gdLst>
                  <a:gd name="T0" fmla="*/ 0 w 5860"/>
                  <a:gd name="T1" fmla="*/ 48 h 49"/>
                  <a:gd name="T2" fmla="*/ 5859 w 5860"/>
                  <a:gd name="T3" fmla="*/ 48 h 49"/>
                  <a:gd name="T4" fmla="*/ 5859 w 5860"/>
                  <a:gd name="T5" fmla="*/ 0 h 49"/>
                  <a:gd name="T6" fmla="*/ 13 w 5860"/>
                  <a:gd name="T7" fmla="*/ 0 h 49"/>
                  <a:gd name="T8" fmla="*/ 0 w 5860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60" h="49">
                    <a:moveTo>
                      <a:pt x="0" y="48"/>
                    </a:moveTo>
                    <a:lnTo>
                      <a:pt x="5859" y="48"/>
                    </a:lnTo>
                    <a:lnTo>
                      <a:pt x="5859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6" name="Freeform 13"/>
              <p:cNvSpPr>
                <a:spLocks/>
              </p:cNvSpPr>
              <p:nvPr/>
            </p:nvSpPr>
            <p:spPr bwMode="auto">
              <a:xfrm>
                <a:off x="632" y="3942"/>
                <a:ext cx="5841" cy="51"/>
              </a:xfrm>
              <a:custGeom>
                <a:avLst/>
                <a:gdLst>
                  <a:gd name="T0" fmla="*/ 0 w 5841"/>
                  <a:gd name="T1" fmla="*/ 50 h 51"/>
                  <a:gd name="T2" fmla="*/ 5840 w 5841"/>
                  <a:gd name="T3" fmla="*/ 48 h 51"/>
                  <a:gd name="T4" fmla="*/ 5840 w 5841"/>
                  <a:gd name="T5" fmla="*/ 0 h 51"/>
                  <a:gd name="T6" fmla="*/ 13 w 5841"/>
                  <a:gd name="T7" fmla="*/ 0 h 51"/>
                  <a:gd name="T8" fmla="*/ 0 w 5841"/>
                  <a:gd name="T9" fmla="*/ 5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41" h="51">
                    <a:moveTo>
                      <a:pt x="0" y="50"/>
                    </a:moveTo>
                    <a:lnTo>
                      <a:pt x="5840" y="48"/>
                    </a:lnTo>
                    <a:lnTo>
                      <a:pt x="5840" y="0"/>
                    </a:lnTo>
                    <a:lnTo>
                      <a:pt x="13" y="0"/>
                    </a:lnTo>
                    <a:lnTo>
                      <a:pt x="0" y="5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127125" y="271463"/>
            <a:ext cx="7773988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25" y="1685925"/>
            <a:ext cx="77628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2103949E-8F98-4D63-A2BF-A7F4954468DF}" type="slidenum">
              <a:rPr lang="en-US" sz="1400" smtClean="0">
                <a:latin typeface="Times New Roman" pitchFamily="18" charset="0"/>
              </a:rPr>
              <a:pPr/>
              <a:t>1</a:t>
            </a:fld>
            <a:endParaRPr lang="en-US" sz="1400" dirty="0" smtClean="0">
              <a:latin typeface="Times New Roman" pitchFamily="18" charset="0"/>
            </a:endParaRPr>
          </a:p>
        </p:txBody>
      </p:sp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1225" y="533400"/>
            <a:ext cx="8505825" cy="1989138"/>
          </a:xfrm>
        </p:spPr>
        <p:txBody>
          <a:bodyPr/>
          <a:lstStyle/>
          <a:p>
            <a:pPr algn="ctr">
              <a:defRPr/>
            </a:pPr>
            <a:r>
              <a:rPr lang="en-US" sz="2800" b="1" i="0" dirty="0" smtClean="0"/>
              <a:t>COMPARISON OF MPD VALUES FROM HIGH-SPEED LASER MEASUREMENTS WITH MPD FROM TWO STATIONARY DEVICES</a:t>
            </a:r>
            <a:endParaRPr lang="en-US" sz="2800" b="1" i="0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2133600"/>
            <a:ext cx="7789863" cy="2895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400" b="1" dirty="0" smtClean="0"/>
              <a:t>Rohan Perera, PhD, PE</a:t>
            </a:r>
          </a:p>
          <a:p>
            <a:pPr algn="ctr">
              <a:buFont typeface="Wingdings" pitchFamily="2" charset="2"/>
              <a:buNone/>
            </a:pPr>
            <a:r>
              <a:rPr lang="en-US" sz="2400" b="1" dirty="0" smtClean="0"/>
              <a:t>Soil and Materials Engineers, Inc.</a:t>
            </a:r>
          </a:p>
          <a:p>
            <a:pPr algn="ctr">
              <a:buFont typeface="Wingdings" pitchFamily="2" charset="2"/>
              <a:buNone/>
            </a:pPr>
            <a:r>
              <a:rPr lang="en-US" sz="2400" b="1" dirty="0" smtClean="0"/>
              <a:t>Plymouth, Michigan</a:t>
            </a:r>
          </a:p>
          <a:p>
            <a:pPr algn="ctr">
              <a:buFont typeface="Wingdings" pitchFamily="2" charset="2"/>
              <a:buNone/>
            </a:pPr>
            <a:endParaRPr lang="en-US" sz="2400" b="1" dirty="0" smtClean="0"/>
          </a:p>
          <a:p>
            <a:pPr algn="ctr">
              <a:buFont typeface="Wingdings" pitchFamily="2" charset="2"/>
              <a:buNone/>
            </a:pPr>
            <a:r>
              <a:rPr lang="en-US" sz="2400" b="1" dirty="0" smtClean="0"/>
              <a:t>Larry Wiser</a:t>
            </a:r>
          </a:p>
          <a:p>
            <a:pPr algn="ctr">
              <a:buFont typeface="Wingdings" pitchFamily="2" charset="2"/>
              <a:buNone/>
            </a:pPr>
            <a:r>
              <a:rPr lang="en-US" sz="2400" b="1" dirty="0" smtClean="0"/>
              <a:t>Federal Highway Administration</a:t>
            </a:r>
          </a:p>
          <a:p>
            <a:pPr algn="ctr">
              <a:buFont typeface="Wingdings" pitchFamily="2" charset="2"/>
              <a:buNone/>
            </a:pPr>
            <a:r>
              <a:rPr lang="en-US" sz="2400" b="1" dirty="0" smtClean="0"/>
              <a:t>McLean, VA</a:t>
            </a:r>
          </a:p>
          <a:p>
            <a:pPr algn="ctr">
              <a:buFont typeface="Wingdings" pitchFamily="2" charset="2"/>
              <a:buNone/>
            </a:pPr>
            <a:endParaRPr lang="en-US" sz="2400" b="1" dirty="0" smtClean="0"/>
          </a:p>
          <a:p>
            <a:pPr algn="ctr">
              <a:buFont typeface="Wingdings" pitchFamily="2" charset="2"/>
              <a:buNone/>
            </a:pPr>
            <a:r>
              <a:rPr lang="en-US" sz="2400" b="1" dirty="0" smtClean="0"/>
              <a:t>RPUG 2013, San Antonio, TX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effectLst/>
              </a:rPr>
              <a:t>Data Collected at Concrete Section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143000"/>
            <a:ext cx="6019800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962900" y="2895600"/>
            <a:ext cx="2209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Transverse Tines</a:t>
            </a:r>
          </a:p>
          <a:p>
            <a:pPr>
              <a:defRPr/>
            </a:pPr>
            <a:endParaRPr lang="en-US" dirty="0"/>
          </a:p>
        </p:txBody>
      </p:sp>
      <p:cxnSp>
        <p:nvCxnSpPr>
          <p:cNvPr id="10245" name="Straight Arrow Connector 11"/>
          <p:cNvCxnSpPr>
            <a:cxnSpLocks noChangeShapeType="1"/>
          </p:cNvCxnSpPr>
          <p:nvPr/>
        </p:nvCxnSpPr>
        <p:spPr bwMode="auto">
          <a:xfrm flipH="1">
            <a:off x="5829300" y="3276600"/>
            <a:ext cx="1981200" cy="8191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0246" name="Straight Arrow Connector 13"/>
          <p:cNvCxnSpPr>
            <a:cxnSpLocks noChangeShapeType="1"/>
          </p:cNvCxnSpPr>
          <p:nvPr/>
        </p:nvCxnSpPr>
        <p:spPr bwMode="auto">
          <a:xfrm flipH="1">
            <a:off x="5829300" y="3675063"/>
            <a:ext cx="1981200" cy="4206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B6BB927F-2F2E-4BC7-9955-3BBA5C98F7D4}" type="slidenum">
              <a:rPr lang="en-US" sz="1400" smtClean="0">
                <a:latin typeface="Times New Roman" pitchFamily="18" charset="0"/>
              </a:rPr>
              <a:pPr/>
              <a:t>11</a:t>
            </a:fld>
            <a:endParaRPr lang="en-US" sz="1400" dirty="0" smtClean="0">
              <a:latin typeface="Times New Roman" pitchFamily="18" charset="0"/>
            </a:endParaRPr>
          </a:p>
        </p:txBody>
      </p:sp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4800"/>
            <a:ext cx="8747125" cy="9144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Checking Accuracy of Texture Laser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1143000"/>
            <a:ext cx="8951913" cy="4953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cs typeface="Arial" charset="0"/>
              </a:rPr>
              <a:t>Block check.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cs typeface="Arial" charset="0"/>
              </a:rPr>
              <a:t>Texture Reference Disk provided by Ames Engineering.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54258DDC-32A7-4715-83BE-CAC18F933E97}" type="slidenum">
              <a:rPr lang="en-US" sz="1400" smtClean="0">
                <a:latin typeface="Times New Roman" pitchFamily="18" charset="0"/>
              </a:rPr>
              <a:pPr/>
              <a:t>12</a:t>
            </a:fld>
            <a:endParaRPr lang="en-US" sz="1400" dirty="0" smtClean="0">
              <a:latin typeface="Times New Roman" pitchFamily="18" charset="0"/>
            </a:endParaRPr>
          </a:p>
        </p:txBody>
      </p:sp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4800"/>
            <a:ext cx="8747125" cy="9144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Block Check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0668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066800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810000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3695A5AF-D12C-4990-96D4-1EB2B006E3CB}" type="slidenum">
              <a:rPr lang="en-US" sz="1400" smtClean="0">
                <a:latin typeface="Times New Roman" pitchFamily="18" charset="0"/>
              </a:rPr>
              <a:pPr/>
              <a:t>13</a:t>
            </a:fld>
            <a:endParaRPr lang="en-US" sz="1400" dirty="0" smtClean="0">
              <a:latin typeface="Times New Roman" pitchFamily="18" charset="0"/>
            </a:endParaRPr>
          </a:p>
        </p:txBody>
      </p:sp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4800"/>
            <a:ext cx="8747125" cy="9144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Texture Reference Disk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0" y="4191000"/>
            <a:ext cx="7924800" cy="3962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cs typeface="Arial" charset="0"/>
              </a:rPr>
              <a:t>Machined hard disk with four steps alternating from 0.5 to 1.0 mm.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914400"/>
            <a:ext cx="67818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308EA071-629E-4642-ADA8-0AD49A03EA5D}" type="slidenum">
              <a:rPr lang="en-US" sz="1400" smtClean="0">
                <a:latin typeface="Times New Roman" pitchFamily="18" charset="0"/>
              </a:rPr>
              <a:pPr/>
              <a:t>14</a:t>
            </a:fld>
            <a:endParaRPr lang="en-US" sz="1400" dirty="0" smtClean="0">
              <a:latin typeface="Times New Roman" pitchFamily="18" charset="0"/>
            </a:endParaRPr>
          </a:p>
        </p:txBody>
      </p:sp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4800"/>
            <a:ext cx="8747125" cy="9144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Texture Reference Disk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0" y="3657600"/>
            <a:ext cx="8305800" cy="4495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cs typeface="Arial" charset="0"/>
              </a:rPr>
              <a:t>Disk attains a speed of 7200 rpm and starts taking measurements. Simulates a speed of 54 mph.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>
                <a:cs typeface="Arial" charset="0"/>
              </a:rPr>
              <a:t>MPD computed from data displayed on the computer. 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cs typeface="Arial" charset="0"/>
              </a:rPr>
              <a:t>Theoretical MPD </a:t>
            </a:r>
            <a:r>
              <a:rPr lang="en-US" sz="2400" b="1" dirty="0" smtClean="0">
                <a:cs typeface="Arial" charset="0"/>
              </a:rPr>
              <a:t>of Disk = </a:t>
            </a:r>
            <a:r>
              <a:rPr lang="en-US" sz="2400" b="1" dirty="0">
                <a:cs typeface="Arial" charset="0"/>
              </a:rPr>
              <a:t>0.75 mm.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>
                <a:cs typeface="Arial" charset="0"/>
              </a:rPr>
              <a:t>Collected data can also be viewed.</a:t>
            </a:r>
          </a:p>
        </p:txBody>
      </p:sp>
      <p:pic>
        <p:nvPicPr>
          <p:cNvPr id="1434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066800"/>
            <a:ext cx="306705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085850"/>
            <a:ext cx="3133725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262A9C01-DF5C-4A55-A755-1723BEF322CA}" type="slidenum">
              <a:rPr lang="en-US" sz="1400" smtClean="0">
                <a:latin typeface="Times New Roman" pitchFamily="18" charset="0"/>
              </a:rPr>
              <a:pPr/>
              <a:t>15</a:t>
            </a:fld>
            <a:endParaRPr lang="en-US" sz="1400" dirty="0" smtClean="0"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2362200"/>
            <a:ext cx="8951913" cy="3733800"/>
          </a:xfrm>
        </p:spPr>
        <p:txBody>
          <a:bodyPr/>
          <a:lstStyle/>
          <a:p>
            <a:pPr marL="0" indent="0" algn="ctr">
              <a:spcAft>
                <a:spcPct val="20000"/>
              </a:spcAft>
              <a:buFont typeface="Monotype Sorts" pitchFamily="2" charset="2"/>
              <a:buNone/>
            </a:pPr>
            <a:r>
              <a:rPr lang="en-US" sz="2800" b="1" dirty="0" smtClean="0">
                <a:cs typeface="Arial" charset="0"/>
              </a:rPr>
              <a:t>Comparison of MPD From High-Speed Device with MPD From CT Meter and Ames Scanner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0" y="304800"/>
            <a:ext cx="8464550" cy="8382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CT Meter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44167" r="48541" b="12222"/>
          <a:stretch>
            <a:fillRect/>
          </a:stretch>
        </p:blipFill>
        <p:spPr bwMode="auto">
          <a:xfrm>
            <a:off x="1485900" y="1143000"/>
            <a:ext cx="31813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1366838"/>
            <a:ext cx="3895725" cy="276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300" y="4514850"/>
            <a:ext cx="838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latin typeface="+mn-lt"/>
              </a:rPr>
              <a:t>Sensor mounted on a rotating </a:t>
            </a:r>
            <a:r>
              <a:rPr lang="en-US" b="1" dirty="0" smtClean="0">
                <a:latin typeface="+mn-lt"/>
              </a:rPr>
              <a:t>arm.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 smtClean="0">
                <a:latin typeface="+mn-lt"/>
              </a:rPr>
              <a:t>Follows a </a:t>
            </a:r>
            <a:r>
              <a:rPr lang="en-US" b="1" dirty="0">
                <a:latin typeface="+mn-lt"/>
              </a:rPr>
              <a:t>circular path having a radius of </a:t>
            </a:r>
            <a:r>
              <a:rPr lang="en-US" b="1" dirty="0" smtClean="0">
                <a:latin typeface="+mn-lt"/>
              </a:rPr>
              <a:t>142 mm.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 smtClean="0">
                <a:latin typeface="+mn-lt"/>
              </a:rPr>
              <a:t>Sample </a:t>
            </a:r>
            <a:r>
              <a:rPr lang="en-US" b="1" dirty="0">
                <a:latin typeface="+mn-lt"/>
              </a:rPr>
              <a:t>spacing = 0.87 </a:t>
            </a:r>
            <a:r>
              <a:rPr lang="en-US" b="1" dirty="0" smtClean="0">
                <a:latin typeface="+mn-lt"/>
              </a:rPr>
              <a:t>mm.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55C02676-AF3A-4097-A7E7-D57E259952B0}" type="slidenum">
              <a:rPr lang="en-US" sz="1400" smtClean="0">
                <a:latin typeface="Times New Roman" pitchFamily="18" charset="0"/>
              </a:rPr>
              <a:pPr/>
              <a:t>17</a:t>
            </a:fld>
            <a:endParaRPr lang="en-US" sz="1400" dirty="0" smtClean="0">
              <a:latin typeface="Times New Roman" pitchFamily="18" charset="0"/>
            </a:endParaRPr>
          </a:p>
        </p:txBody>
      </p:sp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4800"/>
            <a:ext cx="8747125" cy="9144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MPD From CT Meter – Repeatability Asphalt Section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741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143000"/>
            <a:ext cx="283845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657600"/>
            <a:ext cx="3352800" cy="238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24000"/>
            <a:ext cx="5181600" cy="311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AEC05636-9698-4454-82AE-ADDB546D9AA4}" type="slidenum">
              <a:rPr lang="en-US" sz="1400" smtClean="0">
                <a:latin typeface="Times New Roman" pitchFamily="18" charset="0"/>
              </a:rPr>
              <a:pPr/>
              <a:t>18</a:t>
            </a:fld>
            <a:endParaRPr lang="en-US" sz="1400" dirty="0" smtClean="0">
              <a:latin typeface="Times New Roman" pitchFamily="18" charset="0"/>
            </a:endParaRPr>
          </a:p>
        </p:txBody>
      </p:sp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4800"/>
            <a:ext cx="8747125" cy="9144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CT Meter - MPD on Asphalt Section at 2 m Intervals Along Right Wheelpath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3276600"/>
            <a:ext cx="4579938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71600"/>
            <a:ext cx="482043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1444CCB1-CDE5-472E-9361-975F0FFE6610}" type="slidenum">
              <a:rPr lang="en-US" sz="1400" smtClean="0">
                <a:latin typeface="Times New Roman" pitchFamily="18" charset="0"/>
              </a:rPr>
              <a:pPr/>
              <a:t>19</a:t>
            </a:fld>
            <a:endParaRPr lang="en-US" sz="1400" dirty="0" smtClean="0">
              <a:latin typeface="Times New Roman" pitchFamily="18" charset="0"/>
            </a:endParaRPr>
          </a:p>
        </p:txBody>
      </p:sp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4800"/>
            <a:ext cx="8747125" cy="9144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Ames Engineering Scanner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990600"/>
            <a:ext cx="4724400" cy="5334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b="1" dirty="0" smtClean="0"/>
              <a:t>Dimensions: (Width, Height, Depth) </a:t>
            </a:r>
            <a:br>
              <a:rPr lang="en-US" sz="2800" b="1" dirty="0" smtClean="0"/>
            </a:br>
            <a:r>
              <a:rPr lang="en-US" sz="2800" b="1" dirty="0" smtClean="0"/>
              <a:t>6” x 9” x 6”.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cs typeface="Arial" charset="0"/>
              </a:rPr>
              <a:t>Laser travels 100 mm along a longitudinal path.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cs typeface="Arial" charset="0"/>
              </a:rPr>
              <a:t>Was set to get 10 scans over a 75 mm width.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cs typeface="Arial" charset="0"/>
              </a:rPr>
              <a:t>Sample spacing approx. 0.014 mm.</a:t>
            </a:r>
          </a:p>
        </p:txBody>
      </p:sp>
      <p:pic>
        <p:nvPicPr>
          <p:cNvPr id="194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990600"/>
            <a:ext cx="39052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/>
              <a:t>Pavement Texture (ISO)</a:t>
            </a:r>
            <a:endParaRPr lang="en-US" sz="3600" b="1" dirty="0"/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295400"/>
            <a:ext cx="67595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505200"/>
            <a:ext cx="4054475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406462E1-391D-4A6C-BA94-D2FB35D0CBDE}" type="slidenum">
              <a:rPr lang="en-US" sz="1400" smtClean="0">
                <a:latin typeface="Times New Roman" pitchFamily="18" charset="0"/>
              </a:rPr>
              <a:pPr/>
              <a:t>20</a:t>
            </a:fld>
            <a:endParaRPr lang="en-US" sz="1400" dirty="0" smtClean="0">
              <a:latin typeface="Times New Roman" pitchFamily="18" charset="0"/>
            </a:endParaRPr>
          </a:p>
        </p:txBody>
      </p:sp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4800"/>
            <a:ext cx="8747125" cy="9144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Analysis Procedure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990600"/>
            <a:ext cx="8839200" cy="3962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b="1" dirty="0" smtClean="0"/>
              <a:t>Three Test Sections: Two </a:t>
            </a:r>
            <a:r>
              <a:rPr lang="en-US" sz="2800" b="1" dirty="0" smtClean="0"/>
              <a:t>asphalt </a:t>
            </a:r>
            <a:r>
              <a:rPr lang="en-US" sz="2800" b="1" dirty="0" smtClean="0"/>
              <a:t>(AC-1, AC-2), and one chip seal (CS).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CT Meter and Ames Scanner tests performed over a 10 m distance at 2 m intervals. Results averaged.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Average MPD from macrotexture data collected by high-speed device computed over same 10 m distance.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0" y="304800"/>
            <a:ext cx="8464550" cy="8382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Test Section AC-1, Dense-Graded AC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1430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62200"/>
            <a:ext cx="467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0" y="304800"/>
            <a:ext cx="8464550" cy="8382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Test Section AC-2, Dense-Graded AC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1430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438400"/>
            <a:ext cx="48387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0" y="304800"/>
            <a:ext cx="8464550" cy="8382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Test Section – Chip Seal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2457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3716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0" y="304800"/>
            <a:ext cx="8464550" cy="8382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Repeatability of MPD from High-Speed Device Over 10 m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524000"/>
            <a:ext cx="71151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0" y="304800"/>
            <a:ext cx="8464550" cy="8382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Comparison of MPD Values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162050"/>
            <a:ext cx="77374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0" y="304800"/>
            <a:ext cx="8464550" cy="8382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Comparison of MPD Values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09750"/>
            <a:ext cx="86899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02B4B8F0-FDE6-4168-A518-B6BB4B824609}" type="slidenum">
              <a:rPr lang="en-US" sz="1400" smtClean="0">
                <a:latin typeface="Times New Roman" pitchFamily="18" charset="0"/>
              </a:rPr>
              <a:pPr/>
              <a:t>27</a:t>
            </a:fld>
            <a:endParaRPr lang="en-US" sz="1400" dirty="0" smtClean="0">
              <a:latin typeface="Times New Roman" pitchFamily="18" charset="0"/>
            </a:endParaRPr>
          </a:p>
        </p:txBody>
      </p:sp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4800"/>
            <a:ext cx="8747125" cy="9144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Issues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990600"/>
            <a:ext cx="8839200" cy="3962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b="1" dirty="0" smtClean="0"/>
              <a:t>Improved  procedures for verifying accuracy of macrotexture data collected by high-speed devices is necessary.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High-frequency laser sensors </a:t>
            </a:r>
            <a:r>
              <a:rPr lang="en-US" sz="2800" b="1" dirty="0" smtClean="0"/>
              <a:t>may be </a:t>
            </a:r>
            <a:r>
              <a:rPr lang="en-US" sz="2800" b="1" dirty="0" smtClean="0"/>
              <a:t>noisy, thereby affecting MPD values.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Single spikes were noted in the macrotexture data. Robust spike detection algorithms are needed.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8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02B4B8F0-FDE6-4168-A518-B6BB4B824609}" type="slidenum">
              <a:rPr lang="en-US" sz="1400" smtClean="0">
                <a:latin typeface="Times New Roman" pitchFamily="18" charset="0"/>
              </a:rPr>
              <a:pPr/>
              <a:t>28</a:t>
            </a:fld>
            <a:endParaRPr lang="en-US" sz="1400" dirty="0" smtClean="0">
              <a:latin typeface="Times New Roman" pitchFamily="18" charset="0"/>
            </a:endParaRPr>
          </a:p>
        </p:txBody>
      </p:sp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4800"/>
            <a:ext cx="8747125" cy="9144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Issues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38200"/>
            <a:ext cx="8839200" cy="411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b="1" dirty="0"/>
              <a:t>ASTM E 1845 specifies a low-pass filter to be applied on the data before computing MPD. Differences on how the low-pass filter is programmed can affect MPD values</a:t>
            </a:r>
            <a:r>
              <a:rPr lang="en-US" sz="2800" b="1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Need for a “standard” program to check MPD computations</a:t>
            </a:r>
            <a:endParaRPr lang="en-US" sz="2800" b="1" dirty="0"/>
          </a:p>
          <a:p>
            <a:pPr>
              <a:spcAft>
                <a:spcPts val="1200"/>
              </a:spcAft>
            </a:pPr>
            <a:r>
              <a:rPr lang="en-US" sz="2800" b="1" dirty="0" smtClean="0"/>
              <a:t>Data from high-speed laser is time-based. Lower speeds means more data are collected. Speed may affect MPD.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Outlier detection scheme is needed to avoid cracks affecting MPD values.</a:t>
            </a:r>
          </a:p>
        </p:txBody>
      </p:sp>
    </p:spTree>
    <p:extLst>
      <p:ext uri="{BB962C8B-B14F-4D97-AF65-F5344CB8AC3E}">
        <p14:creationId xmlns:p14="http://schemas.microsoft.com/office/powerpoint/2010/main" val="2072780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994D14F2-2AE7-4DF2-89B7-DAC5C74AD29A}" type="slidenum">
              <a:rPr lang="en-US" sz="1400" smtClean="0">
                <a:latin typeface="Times New Roman" pitchFamily="18" charset="0"/>
              </a:rPr>
              <a:pPr/>
              <a:t>3</a:t>
            </a:fld>
            <a:endParaRPr lang="en-US" sz="1400" dirty="0" smtClean="0">
              <a:latin typeface="Times New Roman" pitchFamily="18" charset="0"/>
            </a:endParaRPr>
          </a:p>
        </p:txBody>
      </p:sp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9988" y="381000"/>
            <a:ext cx="8674100" cy="6858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Macrotexture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1143000"/>
            <a:ext cx="8951913" cy="49530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b="1" dirty="0" smtClean="0"/>
              <a:t>Friction.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b="1" dirty="0" smtClean="0"/>
              <a:t>Tire Pavement </a:t>
            </a:r>
            <a:r>
              <a:rPr lang="en-US" sz="2800" b="1" dirty="0" smtClean="0"/>
              <a:t> Noise</a:t>
            </a:r>
            <a:r>
              <a:rPr lang="en-US" sz="2800" b="1" dirty="0" smtClean="0"/>
              <a:t>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b="1" dirty="0" smtClean="0"/>
              <a:t>Rolling Resistance.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39B8FC6F-765C-4D4B-A8B9-F34AB903AD37}" type="slidenum">
              <a:rPr lang="en-US" sz="1400" smtClean="0">
                <a:latin typeface="Times New Roman" pitchFamily="18" charset="0"/>
              </a:rPr>
              <a:pPr/>
              <a:t>4</a:t>
            </a:fld>
            <a:endParaRPr lang="en-US" sz="1400" dirty="0" smtClean="0">
              <a:latin typeface="Times New Roman" pitchFamily="18" charset="0"/>
            </a:endParaRPr>
          </a:p>
        </p:txBody>
      </p:sp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4800"/>
            <a:ext cx="8747125" cy="9144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Measurement of Macrotexture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1219200"/>
            <a:ext cx="8951913" cy="4876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cs typeface="Arial" charset="0"/>
              </a:rPr>
              <a:t>ASTM E 965, Sand Patch Test, Mean Texture Depth (MTD).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cs typeface="Arial" charset="0"/>
              </a:rPr>
              <a:t>ASTM E 1845,  Laser  Measurements, Mean Profile Depth (MPD).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cs typeface="Arial" charset="0"/>
              </a:rPr>
              <a:t>ASTM E 1845 has a regression equation to estimate MTD from MPD.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FB9A2C4D-EFCD-4B39-B818-17E61659E633}" type="slidenum">
              <a:rPr lang="en-US" sz="1400" smtClean="0">
                <a:latin typeface="Times New Roman" pitchFamily="18" charset="0"/>
              </a:rPr>
              <a:pPr/>
              <a:t>5</a:t>
            </a:fld>
            <a:endParaRPr lang="en-US" sz="1400" dirty="0" smtClean="0">
              <a:latin typeface="Times New Roman" pitchFamily="18" charset="0"/>
            </a:endParaRPr>
          </a:p>
        </p:txBody>
      </p:sp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4800"/>
            <a:ext cx="8747125" cy="9144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Measurement of Macrotexture at Network Level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1600200"/>
            <a:ext cx="8951913" cy="4495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cs typeface="Arial" charset="0"/>
              </a:rPr>
              <a:t>Single point laser sensor installed on a vehicle. Compute MPD from collected data.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cs typeface="Arial" charset="0"/>
              </a:rPr>
              <a:t>Simulate a digital sand patch on 3D data (e.g., Pavemetrics LCMS Data).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236B9B4A-6EA2-4CF0-BFBA-9681419133C8}" type="slidenum">
              <a:rPr lang="en-US" sz="1400" smtClean="0">
                <a:latin typeface="Times New Roman" pitchFamily="18" charset="0"/>
              </a:rPr>
              <a:pPr/>
              <a:t>6</a:t>
            </a:fld>
            <a:endParaRPr lang="en-US" sz="1400" dirty="0" smtClean="0">
              <a:latin typeface="Times New Roman" pitchFamily="18" charset="0"/>
            </a:endParaRPr>
          </a:p>
        </p:txBody>
      </p:sp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4800"/>
            <a:ext cx="8747125" cy="9144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Computation of MPD, ASTM E 1845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4300" y="5791200"/>
            <a:ext cx="5257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 smtClean="0">
                <a:latin typeface="+mj-lt"/>
              </a:rPr>
              <a:t>Baseline = 100 mm</a:t>
            </a:r>
            <a:endParaRPr lang="en-US" sz="1800" b="1" dirty="0">
              <a:latin typeface="+mj-lt"/>
            </a:endParaRPr>
          </a:p>
        </p:txBody>
      </p:sp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5981700" y="4646613"/>
            <a:ext cx="167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= 100 mm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38472"/>
            <a:ext cx="6096000" cy="463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486E777C-EE3E-47C1-B9BB-529A0CDA4CB7}" type="slidenum">
              <a:rPr lang="en-US" sz="1400" smtClean="0">
                <a:latin typeface="Times New Roman" pitchFamily="18" charset="0"/>
              </a:rPr>
              <a:pPr/>
              <a:t>7</a:t>
            </a:fld>
            <a:endParaRPr lang="en-US" sz="1400" dirty="0" smtClean="0">
              <a:latin typeface="Times New Roman" pitchFamily="18" charset="0"/>
            </a:endParaRPr>
          </a:p>
        </p:txBody>
      </p:sp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0" y="304800"/>
            <a:ext cx="8464550" cy="8382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LTPP Profilers - 2013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0" t="33508" r="12000" b="7806"/>
          <a:stretch>
            <a:fillRect/>
          </a:stretch>
        </p:blipFill>
        <p:spPr bwMode="auto">
          <a:xfrm>
            <a:off x="1790700" y="1042988"/>
            <a:ext cx="678180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8700" y="5526088"/>
            <a:ext cx="9391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Texture Lasers: LMI Selcom Optocator </a:t>
            </a:r>
            <a:r>
              <a:rPr lang="en-US" sz="2000" b="1" dirty="0" smtClean="0">
                <a:latin typeface="+mn-lt"/>
              </a:rPr>
              <a:t>2008-180/390, 62.5 kHz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LMI Optocator 2008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295400"/>
            <a:ext cx="414067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1639" y="5791200"/>
            <a:ext cx="5244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From LMI-Selcom User Manual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53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effectLst/>
              </a:rPr>
              <a:t>Capabilities of Texture Laser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27125" y="1371600"/>
            <a:ext cx="7762875" cy="4495800"/>
          </a:xfrm>
        </p:spPr>
        <p:txBody>
          <a:bodyPr/>
          <a:lstStyle/>
          <a:p>
            <a:r>
              <a:rPr lang="en-US" b="1" dirty="0" smtClean="0"/>
              <a:t>Data are sampled at 62.5 kHz and all collected data are saved.</a:t>
            </a:r>
          </a:p>
          <a:p>
            <a:r>
              <a:rPr lang="en-US" b="1" dirty="0" smtClean="0"/>
              <a:t>For LTPP purposes data are decimated to obtain data at 0.5 mm intervals.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vnglns">
  <a:themeElements>
    <a:clrScheme name="">
      <a:dk1>
        <a:srgbClr val="000000"/>
      </a:dk1>
      <a:lt1>
        <a:srgbClr val="FFFFFF"/>
      </a:lt1>
      <a:dk2>
        <a:srgbClr val="00279F"/>
      </a:dk2>
      <a:lt2>
        <a:srgbClr val="FAFD00"/>
      </a:lt2>
      <a:accent1>
        <a:srgbClr val="FE9B03"/>
      </a:accent1>
      <a:accent2>
        <a:srgbClr val="FF0000"/>
      </a:accent2>
      <a:accent3>
        <a:srgbClr val="AAACCD"/>
      </a:accent3>
      <a:accent4>
        <a:srgbClr val="DADADA"/>
      </a:accent4>
      <a:accent5>
        <a:srgbClr val="FECBAA"/>
      </a:accent5>
      <a:accent6>
        <a:srgbClr val="E70000"/>
      </a:accent6>
      <a:hlink>
        <a:srgbClr val="00FF00"/>
      </a:hlink>
      <a:folHlink>
        <a:srgbClr val="CF0E30"/>
      </a:folHlink>
    </a:clrScheme>
    <a:fontScheme name="movngl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movngl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c:\msoffice\powerpnt\template\sldshow\movnglns.ppt</Template>
  <TotalTime>867</TotalTime>
  <Pages>24</Pages>
  <Words>591</Words>
  <Application>Microsoft Office PowerPoint</Application>
  <PresentationFormat>35mm Slides</PresentationFormat>
  <Paragraphs>93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movnglns</vt:lpstr>
      <vt:lpstr>COMPARISON OF MPD VALUES FROM HIGH-SPEED LASER MEASUREMENTS WITH MPD FROM TWO STATIONARY DEVICES</vt:lpstr>
      <vt:lpstr>Pavement Texture (ISO)</vt:lpstr>
      <vt:lpstr>Macrotexture</vt:lpstr>
      <vt:lpstr>Measurement of Macrotexture </vt:lpstr>
      <vt:lpstr>Measurement of Macrotexture at Network Level</vt:lpstr>
      <vt:lpstr>Computation of MPD, ASTM E 1845 </vt:lpstr>
      <vt:lpstr>LTPP Profilers - 2013</vt:lpstr>
      <vt:lpstr>LMI Optocator 2008</vt:lpstr>
      <vt:lpstr>Capabilities of Texture Laser</vt:lpstr>
      <vt:lpstr>Data Collected at Concrete Section</vt:lpstr>
      <vt:lpstr>Checking Accuracy of Texture Laser</vt:lpstr>
      <vt:lpstr>Block Check</vt:lpstr>
      <vt:lpstr>Texture Reference Disk</vt:lpstr>
      <vt:lpstr>Texture Reference Disk</vt:lpstr>
      <vt:lpstr>PowerPoint Presentation</vt:lpstr>
      <vt:lpstr>CT Meter</vt:lpstr>
      <vt:lpstr>MPD From CT Meter – Repeatability Asphalt Section</vt:lpstr>
      <vt:lpstr>CT Meter - MPD on Asphalt Section at 2 m Intervals Along Right Wheelpath</vt:lpstr>
      <vt:lpstr>Ames Engineering Scanner</vt:lpstr>
      <vt:lpstr>Analysis Procedure</vt:lpstr>
      <vt:lpstr>Test Section AC-1, Dense-Graded AC</vt:lpstr>
      <vt:lpstr>Test Section AC-2, Dense-Graded AC</vt:lpstr>
      <vt:lpstr>Test Section – Chip Seal</vt:lpstr>
      <vt:lpstr>Repeatability of MPD from High-Speed Device Over 10 m</vt:lpstr>
      <vt:lpstr>Comparison of MPD Values</vt:lpstr>
      <vt:lpstr>Comparison of MPD Values</vt:lpstr>
      <vt:lpstr>Issues</vt:lpstr>
      <vt:lpstr>Issues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 OF  ROAD PROFILERS</dc:title>
  <dc:creator>SME</dc:creator>
  <cp:lastModifiedBy>PERERA</cp:lastModifiedBy>
  <cp:revision>243</cp:revision>
  <cp:lastPrinted>1999-03-26T15:15:34Z</cp:lastPrinted>
  <dcterms:created xsi:type="dcterms:W3CDTF">1996-01-03T13:04:58Z</dcterms:created>
  <dcterms:modified xsi:type="dcterms:W3CDTF">2013-09-12T15:52:51Z</dcterms:modified>
</cp:coreProperties>
</file>