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283" r:id="rId4"/>
    <p:sldId id="286" r:id="rId5"/>
    <p:sldId id="287" r:id="rId6"/>
    <p:sldId id="288" r:id="rId7"/>
    <p:sldId id="261" r:id="rId8"/>
    <p:sldId id="291" r:id="rId9"/>
    <p:sldId id="289" r:id="rId10"/>
    <p:sldId id="290" r:id="rId11"/>
    <p:sldId id="271" r:id="rId12"/>
    <p:sldId id="292" r:id="rId13"/>
    <p:sldId id="293" r:id="rId14"/>
    <p:sldId id="294" r:id="rId15"/>
    <p:sldId id="295" r:id="rId16"/>
    <p:sldId id="265" r:id="rId17"/>
    <p:sldId id="296" r:id="rId18"/>
    <p:sldId id="277" r:id="rId19"/>
    <p:sldId id="302" r:id="rId20"/>
    <p:sldId id="275" r:id="rId21"/>
    <p:sldId id="297" r:id="rId22"/>
    <p:sldId id="299" r:id="rId23"/>
    <p:sldId id="300" r:id="rId24"/>
    <p:sldId id="267" r:id="rId25"/>
    <p:sldId id="269" r:id="rId26"/>
    <p:sldId id="270" r:id="rId27"/>
    <p:sldId id="301" r:id="rId28"/>
    <p:sldId id="276" r:id="rId29"/>
    <p:sldId id="303" r:id="rId30"/>
    <p:sldId id="266" r:id="rId31"/>
    <p:sldId id="26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Sohaney" initials="RC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94661" autoAdjust="0"/>
  </p:normalViewPr>
  <p:slideViewPr>
    <p:cSldViewPr>
      <p:cViewPr varScale="1">
        <p:scale>
          <a:sx n="79" d="100"/>
          <a:sy n="79" d="100"/>
        </p:scale>
        <p:origin x="-282" y="-9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D5BFE-341E-40F2-8625-A8D0F7D570FD}" type="datetimeFigureOut">
              <a:rPr lang="en-US" smtClean="0"/>
              <a:t>9/13/2013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C8FD5-1763-4F01-B808-CFE9FA343A89}" type="slidenum">
              <a:rPr lang="en-US" smtClean="0"/>
              <a:t>‹#›</a:t>
            </a:fld>
            <a:endParaRPr lang="en-US" dirty="0"/>
          </a:p>
        </p:txBody>
      </p:sp>
    </p:spTree>
    <p:extLst>
      <p:ext uri="{BB962C8B-B14F-4D97-AF65-F5344CB8AC3E}">
        <p14:creationId xmlns:p14="http://schemas.microsoft.com/office/powerpoint/2010/main" val="307650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683EC6-90D3-4D9B-93FF-F31FA95FFC85}" type="datetime1">
              <a:rPr lang="en-US" smtClean="0"/>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36413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241F0-85EE-4862-A9EF-89220468ADE0}" type="datetime1">
              <a:rPr lang="en-US" smtClean="0"/>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3412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499E-8433-4133-82B9-552254464A1A}" type="datetime1">
              <a:rPr lang="en-US" smtClean="0"/>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7399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C31E4-606C-4FA5-BCFE-452CB29591C9}" type="datetime1">
              <a:rPr lang="en-US" smtClean="0"/>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cxnSp>
        <p:nvCxnSpPr>
          <p:cNvPr id="7" name="Straight Connector 6"/>
          <p:cNvCxnSpPr/>
          <p:nvPr userDrawn="1"/>
        </p:nvCxnSpPr>
        <p:spPr>
          <a:xfrm>
            <a:off x="0" y="1447800"/>
            <a:ext cx="9144000" cy="0"/>
          </a:xfrm>
          <a:prstGeom prst="line">
            <a:avLst/>
          </a:prstGeom>
          <a:ln w="1270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18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845EF8-5E8B-4FF9-9757-7F58DD439EC0}" type="datetime1">
              <a:rPr lang="en-US" smtClean="0"/>
              <a:t>9/13/2013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6498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21B145-9C6A-45F4-B941-975C092F557B}" type="datetime1">
              <a:rPr lang="en-US" smtClean="0"/>
              <a:t>9/13/2013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6845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3E2309-66D2-42D2-9656-9B3844E73368}" type="datetime1">
              <a:rPr lang="en-US" smtClean="0"/>
              <a:t>9/13/2013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234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76B7AE-E0C0-40F6-B826-7C131D3F5516}" type="datetime1">
              <a:rPr lang="en-US" smtClean="0"/>
              <a:t>9/13/2013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2599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3AE21E-91C6-4404-A099-921247394C88}" type="datetime1">
              <a:rPr lang="en-US" smtClean="0"/>
              <a:t>9/13/2013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2102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1FD3F-1718-44A2-B818-A2A151F585C1}" type="datetime1">
              <a:rPr lang="en-US" smtClean="0"/>
              <a:t>9/13/2013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9161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867708-D6B2-4758-B69B-281C2BE128C6}" type="datetime1">
              <a:rPr lang="en-US" smtClean="0"/>
              <a:t>9/13/2013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6439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81382-D491-46D3-AADF-3F67051309A3}" type="datetime1">
              <a:rPr lang="en-US" smtClean="0"/>
              <a:t>9/13/2013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912744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774825"/>
          </a:xfrm>
        </p:spPr>
        <p:txBody>
          <a:bodyPr>
            <a:normAutofit fontScale="90000"/>
          </a:bodyPr>
          <a:lstStyle/>
          <a:p>
            <a:r>
              <a:rPr lang="en-US" dirty="0" smtClean="0"/>
              <a:t>Dependency of </a:t>
            </a:r>
            <a:br>
              <a:rPr lang="en-US" dirty="0" smtClean="0"/>
            </a:br>
            <a:r>
              <a:rPr lang="en-US" dirty="0" smtClean="0"/>
              <a:t>Coefficient of Rolling Resistance on Pavement Surface Characteristics</a:t>
            </a:r>
            <a:endParaRPr lang="en-US" dirty="0"/>
          </a:p>
        </p:txBody>
      </p:sp>
      <p:sp>
        <p:nvSpPr>
          <p:cNvPr id="3" name="Subtitle 2"/>
          <p:cNvSpPr>
            <a:spLocks noGrp="1"/>
          </p:cNvSpPr>
          <p:nvPr>
            <p:ph type="subTitle" idx="1"/>
          </p:nvPr>
        </p:nvSpPr>
        <p:spPr>
          <a:xfrm>
            <a:off x="1371600" y="2895600"/>
            <a:ext cx="6400800" cy="1752600"/>
          </a:xfrm>
        </p:spPr>
        <p:txBody>
          <a:bodyPr>
            <a:normAutofit fontScale="92500" lnSpcReduction="10000"/>
          </a:bodyPr>
          <a:lstStyle/>
          <a:p>
            <a:r>
              <a:rPr lang="en-US" sz="2800" dirty="0">
                <a:solidFill>
                  <a:schemeClr val="tx1"/>
                </a:solidFill>
              </a:rPr>
              <a:t>Richard Sohaney, The Transtec Group</a:t>
            </a:r>
          </a:p>
          <a:p>
            <a:r>
              <a:rPr lang="en-US" sz="2800" dirty="0" smtClean="0">
                <a:solidFill>
                  <a:schemeClr val="tx1"/>
                </a:solidFill>
              </a:rPr>
              <a:t>Bernard Izevbekhai, MnDOT</a:t>
            </a:r>
          </a:p>
          <a:p>
            <a:endParaRPr lang="en-US" sz="2800" dirty="0">
              <a:solidFill>
                <a:schemeClr val="tx1"/>
              </a:solidFill>
            </a:endParaRPr>
          </a:p>
          <a:p>
            <a:r>
              <a:rPr lang="en-US" sz="2200" dirty="0" smtClean="0">
                <a:solidFill>
                  <a:schemeClr val="tx1"/>
                </a:solidFill>
              </a:rPr>
              <a:t>19 September 2013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56224"/>
            <a:ext cx="24384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Documents and Settings\pete1ada\Desktop\10mndotlogo-white-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8590" y="4938712"/>
            <a:ext cx="1371600" cy="1371600"/>
          </a:xfrm>
          <a:prstGeom prst="rect">
            <a:avLst/>
          </a:prstGeom>
          <a:solidFill>
            <a:srgbClr val="00B0F0"/>
          </a:solidFill>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980" y="5508117"/>
            <a:ext cx="2971800" cy="84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845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Operation</a:t>
            </a:r>
            <a:endParaRPr lang="en-US" dirty="0"/>
          </a:p>
        </p:txBody>
      </p:sp>
      <p:sp>
        <p:nvSpPr>
          <p:cNvPr id="3" name="Content Placeholder 2"/>
          <p:cNvSpPr>
            <a:spLocks noGrp="1"/>
          </p:cNvSpPr>
          <p:nvPr>
            <p:ph idx="1"/>
          </p:nvPr>
        </p:nvSpPr>
        <p:spPr>
          <a:xfrm>
            <a:off x="140677" y="1600203"/>
            <a:ext cx="2362200" cy="3657598"/>
          </a:xfrm>
          <a:solidFill>
            <a:srgbClr val="FFFFCC"/>
          </a:solidFill>
        </p:spPr>
        <p:txBody>
          <a:bodyPr>
            <a:normAutofit/>
          </a:bodyPr>
          <a:lstStyle/>
          <a:p>
            <a:pPr marL="0" indent="0">
              <a:buNone/>
            </a:pPr>
            <a:r>
              <a:rPr lang="en-US" sz="2000" b="1" dirty="0" smtClean="0"/>
              <a:t>1</a:t>
            </a:r>
            <a:r>
              <a:rPr lang="en-US" sz="2000" dirty="0" smtClean="0"/>
              <a:t>-frame</a:t>
            </a:r>
          </a:p>
          <a:p>
            <a:pPr marL="0" indent="0">
              <a:buNone/>
            </a:pPr>
            <a:r>
              <a:rPr lang="en-US" sz="2000" b="1" dirty="0" smtClean="0"/>
              <a:t>2</a:t>
            </a:r>
            <a:r>
              <a:rPr lang="en-US" sz="2000" dirty="0" smtClean="0"/>
              <a:t>-loading system</a:t>
            </a:r>
          </a:p>
          <a:p>
            <a:pPr marL="0" indent="0">
              <a:buNone/>
            </a:pPr>
            <a:r>
              <a:rPr lang="en-US" sz="2000" b="1" dirty="0" smtClean="0"/>
              <a:t>3</a:t>
            </a:r>
            <a:r>
              <a:rPr lang="en-US" sz="2000" dirty="0" smtClean="0"/>
              <a:t>-axis of frame and loading device</a:t>
            </a:r>
          </a:p>
          <a:p>
            <a:pPr marL="0" indent="0">
              <a:buNone/>
            </a:pPr>
            <a:r>
              <a:rPr lang="en-US" sz="2000" b="1" dirty="0" smtClean="0"/>
              <a:t>4</a:t>
            </a:r>
            <a:r>
              <a:rPr lang="en-US" sz="2000" dirty="0" smtClean="0"/>
              <a:t>-measuring arm </a:t>
            </a:r>
          </a:p>
          <a:p>
            <a:pPr marL="0" indent="0">
              <a:buNone/>
            </a:pPr>
            <a:r>
              <a:rPr lang="en-US" sz="2000" b="1" dirty="0" smtClean="0"/>
              <a:t>5</a:t>
            </a:r>
            <a:r>
              <a:rPr lang="en-US" sz="2000" dirty="0" smtClean="0"/>
              <a:t>-test wheel</a:t>
            </a:r>
          </a:p>
          <a:p>
            <a:pPr marL="0" indent="0">
              <a:buNone/>
            </a:pPr>
            <a:r>
              <a:rPr lang="en-US" sz="2000" b="1" dirty="0" smtClean="0"/>
              <a:t>6</a:t>
            </a:r>
            <a:r>
              <a:rPr lang="en-US" sz="2000" dirty="0" smtClean="0"/>
              <a:t>-adjustable load</a:t>
            </a:r>
          </a:p>
          <a:p>
            <a:pPr marL="0" indent="0">
              <a:buNone/>
            </a:pPr>
            <a:r>
              <a:rPr lang="en-US" sz="2000" b="1" dirty="0" smtClean="0"/>
              <a:t>7</a:t>
            </a:r>
            <a:r>
              <a:rPr lang="en-US" sz="2000" dirty="0" smtClean="0"/>
              <a:t>-damper and spring</a:t>
            </a:r>
          </a:p>
          <a:p>
            <a:pPr marL="0" indent="0">
              <a:buNone/>
            </a:pPr>
            <a:r>
              <a:rPr lang="en-US" sz="2000" b="1" dirty="0" smtClean="0"/>
              <a:t>8</a:t>
            </a:r>
            <a:r>
              <a:rPr lang="en-US" sz="2000" dirty="0" smtClean="0"/>
              <a:t>-front wheels</a:t>
            </a:r>
          </a:p>
          <a:p>
            <a:pPr marL="0" indent="0">
              <a:buNone/>
            </a:pPr>
            <a:r>
              <a:rPr lang="en-US" sz="2000" b="1" dirty="0" smtClean="0"/>
              <a:t>9</a:t>
            </a:r>
            <a:r>
              <a:rPr lang="en-US" sz="2000" dirty="0" smtClean="0"/>
              <a:t>-tow hitch</a:t>
            </a:r>
            <a:endParaRPr lang="en-US" sz="20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10817" t="19824" r="13290" b="20840"/>
          <a:stretch/>
        </p:blipFill>
        <p:spPr bwMode="auto">
          <a:xfrm>
            <a:off x="2631831" y="1600202"/>
            <a:ext cx="6416015" cy="365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249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MnROAD Test Cells</a:t>
            </a:r>
            <a:endParaRPr lang="en-US" dirty="0"/>
          </a:p>
        </p:txBody>
      </p:sp>
      <p:sp>
        <p:nvSpPr>
          <p:cNvPr id="3" name="Content Placeholder 2"/>
          <p:cNvSpPr>
            <a:spLocks noGrp="1"/>
          </p:cNvSpPr>
          <p:nvPr>
            <p:ph idx="1"/>
          </p:nvPr>
        </p:nvSpPr>
        <p:spPr>
          <a:xfrm>
            <a:off x="228600" y="1828801"/>
            <a:ext cx="2857500" cy="2057399"/>
          </a:xfrm>
          <a:solidFill>
            <a:srgbClr val="FFFFCC"/>
          </a:solidFill>
        </p:spPr>
        <p:txBody>
          <a:bodyPr>
            <a:normAutofit fontScale="85000" lnSpcReduction="10000"/>
          </a:bodyPr>
          <a:lstStyle/>
          <a:p>
            <a:r>
              <a:rPr lang="en-US" dirty="0" smtClean="0"/>
              <a:t>Two roads</a:t>
            </a:r>
          </a:p>
          <a:p>
            <a:pPr lvl="1"/>
            <a:r>
              <a:rPr lang="en-US" dirty="0" smtClean="0"/>
              <a:t>54 test cells</a:t>
            </a:r>
          </a:p>
          <a:p>
            <a:pPr lvl="1"/>
            <a:r>
              <a:rPr lang="en-US" dirty="0" smtClean="0"/>
              <a:t>Two lanes in each cell</a:t>
            </a:r>
          </a:p>
          <a:p>
            <a:pPr lvl="1"/>
            <a:r>
              <a:rPr lang="en-US" dirty="0" smtClean="0"/>
              <a:t>108 data points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360" y="1828800"/>
            <a:ext cx="57150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667000" y="4189512"/>
            <a:ext cx="6248400" cy="1068288"/>
            <a:chOff x="1600200" y="3589686"/>
            <a:chExt cx="6248400" cy="1068288"/>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89686"/>
              <a:ext cx="6248400" cy="75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14700" y="4350197"/>
              <a:ext cx="2819400" cy="307777"/>
            </a:xfrm>
            <a:prstGeom prst="rect">
              <a:avLst/>
            </a:prstGeom>
          </p:spPr>
          <p:txBody>
            <a:bodyPr wrap="square">
              <a:spAutoFit/>
            </a:bodyPr>
            <a:lstStyle/>
            <a:p>
              <a:pPr algn="ctr"/>
              <a:r>
                <a:rPr lang="en-US" sz="1400" b="1" dirty="0" smtClean="0">
                  <a:latin typeface="Arial" pitchFamily="34" charset="0"/>
                  <a:cs typeface="Arial" pitchFamily="34" charset="0"/>
                </a:rPr>
                <a:t>MnROAD Mainline</a:t>
              </a:r>
              <a:endParaRPr lang="en-US" sz="1400" b="1" dirty="0">
                <a:latin typeface="Arial" pitchFamily="34" charset="0"/>
                <a:cs typeface="Arial" pitchFamily="34" charset="0"/>
              </a:endParaRPr>
            </a:p>
          </p:txBody>
        </p:sp>
      </p:grpSp>
    </p:spTree>
    <p:extLst>
      <p:ext uri="{BB962C8B-B14F-4D97-AF65-F5344CB8AC3E}">
        <p14:creationId xmlns:p14="http://schemas.microsoft.com/office/powerpoint/2010/main" val="815405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MnROAD Pavements</a:t>
            </a:r>
            <a:endParaRPr lang="en-US" dirty="0"/>
          </a:p>
        </p:txBody>
      </p:sp>
      <p:sp>
        <p:nvSpPr>
          <p:cNvPr id="4" name="Content Placeholder 3"/>
          <p:cNvSpPr>
            <a:spLocks noGrp="1"/>
          </p:cNvSpPr>
          <p:nvPr>
            <p:ph sz="half" idx="1"/>
          </p:nvPr>
        </p:nvSpPr>
        <p:spPr/>
        <p:txBody>
          <a:bodyPr>
            <a:normAutofit fontScale="92500"/>
          </a:bodyPr>
          <a:lstStyle/>
          <a:p>
            <a:r>
              <a:rPr lang="en-US" dirty="0" smtClean="0"/>
              <a:t>Asphalt</a:t>
            </a:r>
          </a:p>
          <a:p>
            <a:pPr lvl="1"/>
            <a:r>
              <a:rPr lang="en-US" dirty="0" smtClean="0"/>
              <a:t>Ultra thin bonded wearing course</a:t>
            </a:r>
          </a:p>
          <a:p>
            <a:pPr lvl="1"/>
            <a:r>
              <a:rPr lang="en-US" dirty="0" smtClean="0"/>
              <a:t>Chip seal</a:t>
            </a:r>
          </a:p>
          <a:p>
            <a:pPr lvl="1"/>
            <a:r>
              <a:rPr lang="en-US" dirty="0" smtClean="0"/>
              <a:t>4.75 mm taconite</a:t>
            </a:r>
          </a:p>
          <a:p>
            <a:pPr lvl="1"/>
            <a:r>
              <a:rPr lang="en-US" dirty="0" smtClean="0"/>
              <a:t>12.5 mm dense-graded superpave</a:t>
            </a:r>
          </a:p>
          <a:p>
            <a:pPr lvl="1"/>
            <a:r>
              <a:rPr lang="en-US" dirty="0" smtClean="0"/>
              <a:t>Porous HMA</a:t>
            </a:r>
          </a:p>
          <a:p>
            <a:pPr lvl="1"/>
            <a:r>
              <a:rPr lang="en-US" dirty="0" smtClean="0"/>
              <a:t>Dense-grade plug fog seal</a:t>
            </a:r>
            <a:endParaRPr lang="en-US" dirty="0"/>
          </a:p>
        </p:txBody>
      </p:sp>
      <p:sp>
        <p:nvSpPr>
          <p:cNvPr id="5" name="Content Placeholder 4"/>
          <p:cNvSpPr>
            <a:spLocks noGrp="1"/>
          </p:cNvSpPr>
          <p:nvPr>
            <p:ph sz="half" idx="2"/>
          </p:nvPr>
        </p:nvSpPr>
        <p:spPr/>
        <p:txBody>
          <a:bodyPr>
            <a:normAutofit fontScale="92500"/>
          </a:bodyPr>
          <a:lstStyle/>
          <a:p>
            <a:r>
              <a:rPr lang="en-US" dirty="0" smtClean="0"/>
              <a:t>PCC</a:t>
            </a:r>
          </a:p>
          <a:p>
            <a:pPr lvl="1"/>
            <a:r>
              <a:rPr lang="en-US" dirty="0" smtClean="0"/>
              <a:t>Transverse and longitudinal tine</a:t>
            </a:r>
          </a:p>
          <a:p>
            <a:pPr lvl="1"/>
            <a:r>
              <a:rPr lang="en-US" dirty="0" smtClean="0"/>
              <a:t>Broom drag</a:t>
            </a:r>
          </a:p>
          <a:p>
            <a:pPr lvl="1"/>
            <a:r>
              <a:rPr lang="en-US" dirty="0" smtClean="0"/>
              <a:t>Artificial turf drag</a:t>
            </a:r>
          </a:p>
          <a:p>
            <a:pPr lvl="1"/>
            <a:r>
              <a:rPr lang="en-US" dirty="0" smtClean="0"/>
              <a:t>Conventional diamond grind</a:t>
            </a:r>
          </a:p>
          <a:p>
            <a:pPr lvl="1"/>
            <a:r>
              <a:rPr lang="en-US" dirty="0" smtClean="0"/>
              <a:t>Ultimate diamond grind</a:t>
            </a:r>
          </a:p>
          <a:p>
            <a:pPr lvl="1"/>
            <a:r>
              <a:rPr lang="en-US" dirty="0" smtClean="0"/>
              <a:t>Innovative diamond grind</a:t>
            </a:r>
          </a:p>
          <a:p>
            <a:pPr lvl="1"/>
            <a:r>
              <a:rPr lang="en-US" dirty="0" smtClean="0"/>
              <a:t>Pervious</a:t>
            </a:r>
          </a:p>
          <a:p>
            <a:pPr lvl="1"/>
            <a:r>
              <a:rPr lang="en-US" dirty="0" smtClean="0"/>
              <a:t>Exposed aggregate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35937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MnROAD Surface Characteristics</a:t>
            </a:r>
            <a:endParaRPr lang="en-US" dirty="0"/>
          </a:p>
        </p:txBody>
      </p:sp>
      <p:sp>
        <p:nvSpPr>
          <p:cNvPr id="6" name="Content Placeholder 5"/>
          <p:cNvSpPr>
            <a:spLocks noGrp="1"/>
          </p:cNvSpPr>
          <p:nvPr>
            <p:ph idx="1"/>
          </p:nvPr>
        </p:nvSpPr>
        <p:spPr>
          <a:xfrm>
            <a:off x="304800" y="1676400"/>
            <a:ext cx="3276600" cy="3505199"/>
          </a:xfrm>
          <a:solidFill>
            <a:srgbClr val="FFFFCC"/>
          </a:solidFill>
        </p:spPr>
        <p:txBody>
          <a:bodyPr>
            <a:normAutofit/>
          </a:bodyPr>
          <a:lstStyle/>
          <a:p>
            <a:r>
              <a:rPr lang="en-US" dirty="0" smtClean="0"/>
              <a:t>Texture</a:t>
            </a:r>
          </a:p>
          <a:p>
            <a:pPr lvl="1"/>
            <a:r>
              <a:rPr lang="en-US" dirty="0" smtClean="0"/>
              <a:t>Profile depth</a:t>
            </a:r>
          </a:p>
          <a:p>
            <a:r>
              <a:rPr lang="en-US" dirty="0" smtClean="0"/>
              <a:t>Roughness</a:t>
            </a:r>
          </a:p>
          <a:p>
            <a:pPr lvl="1"/>
            <a:r>
              <a:rPr lang="en-US" dirty="0" smtClean="0"/>
              <a:t>IRI, ASTM E-950</a:t>
            </a:r>
          </a:p>
          <a:p>
            <a:r>
              <a:rPr lang="en-US" dirty="0" smtClean="0"/>
              <a:t>Friction</a:t>
            </a:r>
          </a:p>
          <a:p>
            <a:pPr lvl="1"/>
            <a:r>
              <a:rPr lang="en-US" dirty="0" smtClean="0"/>
              <a:t>ASTM E-247</a:t>
            </a:r>
          </a:p>
        </p:txBody>
      </p:sp>
      <p:sp>
        <p:nvSpPr>
          <p:cNvPr id="13" name="Slide Number Placeholder 12"/>
          <p:cNvSpPr>
            <a:spLocks noGrp="1"/>
          </p:cNvSpPr>
          <p:nvPr>
            <p:ph type="sldNum" sz="quarter" idx="12"/>
          </p:nvPr>
        </p:nvSpPr>
        <p:spPr/>
        <p:txBody>
          <a:bodyPr/>
          <a:lstStyle/>
          <a:p>
            <a:fld id="{B6F15528-21DE-4FAA-801E-634DDDAF4B2B}" type="slidenum">
              <a:rPr lang="en-US" smtClean="0"/>
              <a:pPr/>
              <a:t>13</a:t>
            </a:fld>
            <a:endParaRPr lang="en-US" dirty="0"/>
          </a:p>
        </p:txBody>
      </p:sp>
      <p:pic>
        <p:nvPicPr>
          <p:cNvPr id="8" name="Picture 7" descr="SKID PHOTOS_Page_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4327" y="3505200"/>
            <a:ext cx="4114533" cy="1676400"/>
          </a:xfrm>
          <a:prstGeom prst="rect">
            <a:avLst/>
          </a:prstGeom>
          <a:noFill/>
          <a:ln w="25400">
            <a:solidFill>
              <a:schemeClr val="tx1"/>
            </a:solidFill>
            <a:miter lim="800000"/>
            <a:headEnd/>
            <a:tailEnd/>
          </a:ln>
        </p:spPr>
      </p:pic>
      <p:pic>
        <p:nvPicPr>
          <p:cNvPr id="11" name="Picture 1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5079" t="39472" r="7945"/>
          <a:stretch/>
        </p:blipFill>
        <p:spPr bwMode="auto">
          <a:xfrm flipH="1">
            <a:off x="5930960" y="1710690"/>
            <a:ext cx="2727900" cy="177202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rcRect t="2038" r="1758" b="2463"/>
          <a:stretch>
            <a:fillRect/>
          </a:stretch>
        </p:blipFill>
        <p:spPr bwMode="auto">
          <a:xfrm>
            <a:off x="3838330" y="1710690"/>
            <a:ext cx="2105269" cy="1772029"/>
          </a:xfrm>
          <a:prstGeom prst="rect">
            <a:avLst/>
          </a:prstGeom>
          <a:noFill/>
          <a:ln w="25400">
            <a:solidFill>
              <a:schemeClr val="tx1"/>
            </a:solidFill>
            <a:miter lim="800000"/>
            <a:headEnd/>
            <a:tailEnd/>
          </a:ln>
        </p:spPr>
      </p:pic>
    </p:spTree>
    <p:extLst>
      <p:ext uri="{BB962C8B-B14F-4D97-AF65-F5344CB8AC3E}">
        <p14:creationId xmlns:p14="http://schemas.microsoft.com/office/powerpoint/2010/main" val="3448071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Surface Characteristics</a:t>
            </a:r>
            <a:endParaRPr lang="en-US" dirty="0"/>
          </a:p>
        </p:txBody>
      </p:sp>
      <p:sp>
        <p:nvSpPr>
          <p:cNvPr id="3" name="Content Placeholder 2"/>
          <p:cNvSpPr>
            <a:spLocks noGrp="1"/>
          </p:cNvSpPr>
          <p:nvPr>
            <p:ph idx="1"/>
          </p:nvPr>
        </p:nvSpPr>
        <p:spPr>
          <a:xfrm>
            <a:off x="457200" y="1600201"/>
            <a:ext cx="8229600" cy="3733800"/>
          </a:xfrm>
        </p:spPr>
        <p:txBody>
          <a:bodyPr>
            <a:normAutofit fontScale="92500" lnSpcReduction="20000"/>
          </a:bodyPr>
          <a:lstStyle/>
          <a:p>
            <a:r>
              <a:rPr lang="en-US" dirty="0"/>
              <a:t>Texture </a:t>
            </a:r>
            <a:r>
              <a:rPr lang="en-US" dirty="0" smtClean="0"/>
              <a:t>variables –				</a:t>
            </a:r>
            <a:r>
              <a:rPr lang="en-US" b="1" dirty="0" smtClean="0">
                <a:solidFill>
                  <a:srgbClr val="FF0000"/>
                </a:solidFill>
              </a:rPr>
              <a:t>105 total</a:t>
            </a:r>
            <a:endParaRPr lang="en-US" b="1" dirty="0">
              <a:solidFill>
                <a:srgbClr val="FF0000"/>
              </a:solidFill>
            </a:endParaRPr>
          </a:p>
          <a:p>
            <a:pPr lvl="1"/>
            <a:r>
              <a:rPr lang="en-US" dirty="0" smtClean="0"/>
              <a:t>RMS</a:t>
            </a:r>
            <a:r>
              <a:rPr lang="en-US" dirty="0"/>
              <a:t>, Skew, Max peak/valley/height</a:t>
            </a:r>
          </a:p>
          <a:p>
            <a:pPr lvl="1"/>
            <a:r>
              <a:rPr lang="en-US" dirty="0"/>
              <a:t>Bearing ratio curve:  Rpk, Rk, Rvk, Rktotal</a:t>
            </a:r>
          </a:p>
          <a:p>
            <a:pPr lvl="1"/>
            <a:r>
              <a:rPr lang="en-US" dirty="0" smtClean="0"/>
              <a:t>3</a:t>
            </a:r>
            <a:r>
              <a:rPr lang="en-US" baseline="30000" dirty="0" smtClean="0"/>
              <a:t>rd</a:t>
            </a:r>
            <a:r>
              <a:rPr lang="en-US" dirty="0" smtClean="0"/>
              <a:t> </a:t>
            </a:r>
            <a:r>
              <a:rPr lang="en-US" dirty="0"/>
              <a:t>octave wavebands from 3.15 to 160 mm</a:t>
            </a:r>
          </a:p>
          <a:p>
            <a:pPr lvl="1"/>
            <a:r>
              <a:rPr lang="en-US" dirty="0"/>
              <a:t>Lumped spectral bands</a:t>
            </a:r>
          </a:p>
          <a:p>
            <a:pPr lvl="1"/>
            <a:r>
              <a:rPr lang="en-US" dirty="0"/>
              <a:t>Statistical:  10</a:t>
            </a:r>
            <a:r>
              <a:rPr lang="en-US" baseline="30000" dirty="0"/>
              <a:t>th</a:t>
            </a:r>
            <a:r>
              <a:rPr lang="en-US" dirty="0"/>
              <a:t>, 50</a:t>
            </a:r>
            <a:r>
              <a:rPr lang="en-US" baseline="30000" dirty="0"/>
              <a:t>th</a:t>
            </a:r>
            <a:r>
              <a:rPr lang="en-US" dirty="0"/>
              <a:t>, 90</a:t>
            </a:r>
            <a:r>
              <a:rPr lang="en-US" baseline="30000" dirty="0"/>
              <a:t>th</a:t>
            </a:r>
            <a:r>
              <a:rPr lang="en-US" dirty="0"/>
              <a:t> percentile</a:t>
            </a:r>
          </a:p>
          <a:p>
            <a:r>
              <a:rPr lang="en-US" dirty="0" smtClean="0"/>
              <a:t>Unevenness –					</a:t>
            </a:r>
            <a:r>
              <a:rPr lang="en-US" b="1" dirty="0" smtClean="0">
                <a:solidFill>
                  <a:srgbClr val="FF0000"/>
                </a:solidFill>
              </a:rPr>
              <a:t>31 total</a:t>
            </a:r>
            <a:endParaRPr lang="en-US" b="1" dirty="0">
              <a:solidFill>
                <a:srgbClr val="FF0000"/>
              </a:solidFill>
            </a:endParaRPr>
          </a:p>
          <a:p>
            <a:pPr lvl="1"/>
            <a:r>
              <a:rPr lang="en-US" dirty="0" smtClean="0"/>
              <a:t>3</a:t>
            </a:r>
            <a:r>
              <a:rPr lang="en-US" baseline="30000" dirty="0" smtClean="0"/>
              <a:t>rd</a:t>
            </a:r>
            <a:r>
              <a:rPr lang="en-US" dirty="0" smtClean="0"/>
              <a:t> </a:t>
            </a:r>
            <a:r>
              <a:rPr lang="en-US" dirty="0"/>
              <a:t>octave wavebands from 0.08 to 25 meters</a:t>
            </a:r>
          </a:p>
          <a:p>
            <a:pPr lvl="1"/>
            <a:r>
              <a:rPr lang="en-US" dirty="0"/>
              <a:t>Lumped wavebands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771001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Rounded Rectangle 3"/>
          <p:cNvSpPr/>
          <p:nvPr/>
        </p:nvSpPr>
        <p:spPr>
          <a:xfrm>
            <a:off x="609600" y="1828800"/>
            <a:ext cx="2743200" cy="914400"/>
          </a:xfrm>
          <a:prstGeom prst="roundRect">
            <a:avLst/>
          </a:prstGeom>
          <a:solidFill>
            <a:srgbClr val="0070C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Rolling resistance data</a:t>
            </a:r>
          </a:p>
        </p:txBody>
      </p:sp>
      <p:sp>
        <p:nvSpPr>
          <p:cNvPr id="6" name="Rounded Rectangle 5"/>
          <p:cNvSpPr/>
          <p:nvPr/>
        </p:nvSpPr>
        <p:spPr>
          <a:xfrm>
            <a:off x="609600" y="3124200"/>
            <a:ext cx="2743200" cy="2286000"/>
          </a:xfrm>
          <a:prstGeom prst="roundRect">
            <a:avLst/>
          </a:prstGeom>
          <a:solidFill>
            <a:srgbClr val="0070C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Surface characteristic data</a:t>
            </a:r>
          </a:p>
          <a:p>
            <a:pPr marL="285750" indent="-285750">
              <a:buFont typeface="Arial" pitchFamily="34" charset="0"/>
              <a:buChar char="•"/>
            </a:pPr>
            <a:r>
              <a:rPr lang="en-US" sz="2400" dirty="0" smtClean="0">
                <a:solidFill>
                  <a:schemeClr val="tx1"/>
                </a:solidFill>
              </a:rPr>
              <a:t>Texture</a:t>
            </a:r>
          </a:p>
          <a:p>
            <a:pPr marL="285750" indent="-285750">
              <a:buFont typeface="Arial" pitchFamily="34" charset="0"/>
              <a:buChar char="•"/>
            </a:pPr>
            <a:r>
              <a:rPr lang="en-US" sz="2400" dirty="0" smtClean="0">
                <a:solidFill>
                  <a:schemeClr val="tx1"/>
                </a:solidFill>
              </a:rPr>
              <a:t>Roughness</a:t>
            </a:r>
          </a:p>
          <a:p>
            <a:pPr marL="285750" indent="-285750">
              <a:buFont typeface="Arial" pitchFamily="34" charset="0"/>
              <a:buChar char="•"/>
            </a:pPr>
            <a:r>
              <a:rPr lang="en-US" sz="2400" dirty="0" smtClean="0">
                <a:solidFill>
                  <a:schemeClr val="tx1"/>
                </a:solidFill>
              </a:rPr>
              <a:t>Unevenness</a:t>
            </a:r>
          </a:p>
          <a:p>
            <a:pPr marL="285750" indent="-285750">
              <a:buFont typeface="Arial" pitchFamily="34" charset="0"/>
              <a:buChar char="•"/>
            </a:pPr>
            <a:r>
              <a:rPr lang="en-US" sz="2400" dirty="0" smtClean="0">
                <a:solidFill>
                  <a:schemeClr val="tx1"/>
                </a:solidFill>
              </a:rPr>
              <a:t>Friction</a:t>
            </a:r>
          </a:p>
        </p:txBody>
      </p:sp>
      <p:sp>
        <p:nvSpPr>
          <p:cNvPr id="7" name="Flowchart: Magnetic Disk 6"/>
          <p:cNvSpPr/>
          <p:nvPr/>
        </p:nvSpPr>
        <p:spPr>
          <a:xfrm>
            <a:off x="4114800" y="2362200"/>
            <a:ext cx="1828800" cy="1981200"/>
          </a:xfrm>
          <a:prstGeom prst="flowChartMagneticDisk">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Database</a:t>
            </a:r>
          </a:p>
        </p:txBody>
      </p:sp>
      <p:sp>
        <p:nvSpPr>
          <p:cNvPr id="8" name="Flowchart: Predefined Process 7"/>
          <p:cNvSpPr/>
          <p:nvPr/>
        </p:nvSpPr>
        <p:spPr>
          <a:xfrm>
            <a:off x="6477000" y="2628900"/>
            <a:ext cx="2133600" cy="1447800"/>
          </a:xfrm>
          <a:prstGeom prst="flowChartPredefinedProcess">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Regression analyses</a:t>
            </a:r>
          </a:p>
        </p:txBody>
      </p:sp>
      <p:sp>
        <p:nvSpPr>
          <p:cNvPr id="9" name="Right Arrow 8"/>
          <p:cNvSpPr/>
          <p:nvPr/>
        </p:nvSpPr>
        <p:spPr>
          <a:xfrm rot="1800748">
            <a:off x="3294398" y="2393260"/>
            <a:ext cx="871568" cy="3048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Right Arrow 10"/>
          <p:cNvSpPr/>
          <p:nvPr/>
        </p:nvSpPr>
        <p:spPr>
          <a:xfrm rot="20586645">
            <a:off x="3342875" y="3487726"/>
            <a:ext cx="821567" cy="3048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2" name="Right Arrow 11"/>
          <p:cNvSpPr/>
          <p:nvPr/>
        </p:nvSpPr>
        <p:spPr>
          <a:xfrm>
            <a:off x="5943600" y="3211508"/>
            <a:ext cx="533400" cy="3048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4026797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Multi-Variable Linear Regression</a:t>
            </a:r>
            <a:endParaRPr lang="en-US" dirty="0"/>
          </a:p>
        </p:txBody>
      </p:sp>
      <p:sp>
        <p:nvSpPr>
          <p:cNvPr id="3" name="Content Placeholder 2"/>
          <p:cNvSpPr>
            <a:spLocks noGrp="1"/>
          </p:cNvSpPr>
          <p:nvPr>
            <p:ph idx="1"/>
          </p:nvPr>
        </p:nvSpPr>
        <p:spPr/>
        <p:txBody>
          <a:bodyPr>
            <a:normAutofit/>
          </a:bodyPr>
          <a:lstStyle/>
          <a:p>
            <a:r>
              <a:rPr lang="en-US" dirty="0" smtClean="0"/>
              <a:t>General equation</a:t>
            </a:r>
            <a:endParaRPr lang="en-US" dirty="0"/>
          </a:p>
          <a:p>
            <a:pPr lvl="1"/>
            <a:endParaRPr lang="en-US" dirty="0" smtClean="0"/>
          </a:p>
          <a:p>
            <a:pPr lvl="1"/>
            <a:endParaRPr lang="en-US" dirty="0" smtClean="0"/>
          </a:p>
          <a:p>
            <a:pPr lvl="1"/>
            <a:r>
              <a:rPr lang="en-US" dirty="0" smtClean="0"/>
              <a:t>Where</a:t>
            </a:r>
          </a:p>
          <a:p>
            <a:pPr lvl="2"/>
            <a:r>
              <a:rPr lang="en-US" dirty="0" smtClean="0"/>
              <a:t>Variable</a:t>
            </a:r>
            <a:r>
              <a:rPr lang="en-US" baseline="-25000" dirty="0" smtClean="0"/>
              <a:t>i</a:t>
            </a:r>
            <a:r>
              <a:rPr lang="en-US" dirty="0" smtClean="0"/>
              <a:t> = texture, unevenness, or friction</a:t>
            </a:r>
          </a:p>
          <a:p>
            <a:pPr lvl="2"/>
            <a:r>
              <a:rPr lang="en-US" dirty="0" smtClean="0"/>
              <a:t>C</a:t>
            </a:r>
            <a:r>
              <a:rPr lang="en-US" baseline="-25000" dirty="0" smtClean="0"/>
              <a:t>i </a:t>
            </a:r>
            <a:r>
              <a:rPr lang="en-US" dirty="0" smtClean="0"/>
              <a:t>= coefficients</a:t>
            </a:r>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04800" y="2438400"/>
                <a:ext cx="8534400" cy="461665"/>
              </a:xfrm>
              <a:prstGeom prst="rect">
                <a:avLst/>
              </a:prstGeom>
              <a:solidFill>
                <a:srgbClr val="FFFFCC"/>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𝐶𝑅𝑅</m:t>
                      </m:r>
                      <m:r>
                        <a:rPr lang="en-US" sz="2400" b="0" i="1" smtClean="0">
                          <a:latin typeface="Cambria Math"/>
                        </a:rPr>
                        <m:t>=</m:t>
                      </m:r>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𝑉𝑎𝑟𝑖𝑎𝑏𝑙𝑒</m:t>
                          </m:r>
                        </m:e>
                        <m:sub>
                          <m:r>
                            <a:rPr lang="en-US" sz="2400" b="0" i="1" smtClean="0">
                              <a:latin typeface="Cambria Math"/>
                              <a:ea typeface="Cambria Math"/>
                            </a:rPr>
                            <m:t>1</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𝐶</m:t>
                          </m:r>
                        </m:e>
                        <m:sub>
                          <m:r>
                            <a:rPr lang="en-US" sz="2400" b="0" i="1" smtClean="0">
                              <a:latin typeface="Cambria Math"/>
                              <a:ea typeface="Cambria Math"/>
                            </a:rPr>
                            <m:t>2</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𝑉𝑎𝑟𝑖𝑎𝑏𝑙𝑒</m:t>
                          </m:r>
                        </m:e>
                        <m:sub>
                          <m:r>
                            <a:rPr lang="en-US" sz="2400" b="0" i="1" smtClean="0">
                              <a:latin typeface="Cambria Math"/>
                              <a:ea typeface="Cambria Math"/>
                            </a:rPr>
                            <m:t>2</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𝐶</m:t>
                          </m:r>
                        </m:e>
                        <m:sub>
                          <m:r>
                            <a:rPr lang="en-US" sz="2400" b="0" i="1" smtClean="0">
                              <a:latin typeface="Cambria Math"/>
                              <a:ea typeface="Cambria Math"/>
                            </a:rPr>
                            <m:t>3</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𝑉𝑎𝑟𝑖𝑎𝑏𝑙𝑒</m:t>
                          </m:r>
                        </m:e>
                        <m:sub>
                          <m:r>
                            <a:rPr lang="en-US" sz="2400" b="0" i="1" smtClean="0">
                              <a:latin typeface="Cambria Math"/>
                              <a:ea typeface="Cambria Math"/>
                            </a:rPr>
                            <m:t>3</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𝐶</m:t>
                          </m:r>
                        </m:e>
                        <m:sub>
                          <m:r>
                            <a:rPr lang="en-US" sz="2400" b="0" i="1" smtClean="0">
                              <a:latin typeface="Cambria Math"/>
                              <a:ea typeface="Cambria Math"/>
                            </a:rPr>
                            <m:t>4</m:t>
                          </m:r>
                        </m:sub>
                      </m:sSub>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 y="2438400"/>
                <a:ext cx="8534400" cy="46166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31725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Good Fit</a:t>
            </a:r>
            <a:endParaRPr lang="en-US" dirty="0"/>
          </a:p>
        </p:txBody>
      </p:sp>
      <p:sp>
        <p:nvSpPr>
          <p:cNvPr id="3" name="Content Placeholder 2"/>
          <p:cNvSpPr>
            <a:spLocks noGrp="1"/>
          </p:cNvSpPr>
          <p:nvPr>
            <p:ph idx="1"/>
          </p:nvPr>
        </p:nvSpPr>
        <p:spPr/>
        <p:txBody>
          <a:bodyPr/>
          <a:lstStyle/>
          <a:p>
            <a:r>
              <a:rPr lang="en-US" dirty="0" smtClean="0"/>
              <a:t>R-squared large.</a:t>
            </a:r>
          </a:p>
          <a:p>
            <a:r>
              <a:rPr lang="en-US" dirty="0" smtClean="0"/>
              <a:t>Valid results:</a:t>
            </a:r>
            <a:endParaRPr lang="en-US" dirty="0"/>
          </a:p>
          <a:p>
            <a:pPr lvl="1"/>
            <a:r>
              <a:rPr lang="en-US" dirty="0" smtClean="0"/>
              <a:t>P-values (significance level) ≤ 0.05.</a:t>
            </a:r>
            <a:endParaRPr lang="en-US" dirty="0"/>
          </a:p>
          <a:p>
            <a:pPr lvl="1"/>
            <a:r>
              <a:rPr lang="en-US" dirty="0" smtClean="0"/>
              <a:t>Sign of coefficients meets engineering expectations.</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3960849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 by Groups</a:t>
            </a:r>
            <a:endParaRPr lang="en-US" dirty="0"/>
          </a:p>
        </p:txBody>
      </p:sp>
      <p:sp>
        <p:nvSpPr>
          <p:cNvPr id="3" name="Content Placeholder 2"/>
          <p:cNvSpPr>
            <a:spLocks noGrp="1"/>
          </p:cNvSpPr>
          <p:nvPr>
            <p:ph idx="1"/>
          </p:nvPr>
        </p:nvSpPr>
        <p:spPr/>
        <p:txBody>
          <a:bodyPr>
            <a:normAutofit/>
          </a:bodyPr>
          <a:lstStyle/>
          <a:p>
            <a:r>
              <a:rPr lang="en-US" dirty="0" smtClean="0"/>
              <a:t>By pavement type (separate analyses)</a:t>
            </a:r>
          </a:p>
          <a:p>
            <a:pPr lvl="1"/>
            <a:r>
              <a:rPr lang="en-US" dirty="0" smtClean="0"/>
              <a:t>Asphalt</a:t>
            </a:r>
          </a:p>
          <a:p>
            <a:pPr lvl="1"/>
            <a:r>
              <a:rPr lang="en-US" dirty="0" smtClean="0"/>
              <a:t>PCC, non-grind</a:t>
            </a:r>
          </a:p>
          <a:p>
            <a:pPr lvl="1"/>
            <a:r>
              <a:rPr lang="en-US" dirty="0" smtClean="0"/>
              <a:t>PCC, grind</a:t>
            </a:r>
          </a:p>
          <a:p>
            <a:r>
              <a:rPr lang="en-US" dirty="0" smtClean="0"/>
              <a:t>By road (using qualitative variable)</a:t>
            </a:r>
          </a:p>
          <a:p>
            <a:pPr lvl="1"/>
            <a:r>
              <a:rPr lang="en-US" dirty="0" smtClean="0"/>
              <a:t>Mainline </a:t>
            </a:r>
          </a:p>
          <a:p>
            <a:pPr lvl="1"/>
            <a:r>
              <a:rPr lang="en-US" dirty="0" smtClean="0"/>
              <a:t>Low </a:t>
            </a:r>
            <a:r>
              <a:rPr lang="en-US" dirty="0"/>
              <a:t>Volume </a:t>
            </a:r>
            <a:r>
              <a:rPr lang="en-US" dirty="0" smtClean="0"/>
              <a:t>Road</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1687873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CRR Distributions</a:t>
            </a:r>
            <a:endParaRPr lang="en-US" dirty="0"/>
          </a:p>
        </p:txBody>
      </p:sp>
      <p:sp>
        <p:nvSpPr>
          <p:cNvPr id="3" name="Content Placeholder 2"/>
          <p:cNvSpPr>
            <a:spLocks noGrp="1"/>
          </p:cNvSpPr>
          <p:nvPr>
            <p:ph idx="1"/>
          </p:nvPr>
        </p:nvSpPr>
        <p:spPr>
          <a:xfrm>
            <a:off x="228600" y="1600201"/>
            <a:ext cx="3581400" cy="2209799"/>
          </a:xfrm>
          <a:solidFill>
            <a:srgbClr val="FFFFCC"/>
          </a:solidFill>
        </p:spPr>
        <p:txBody>
          <a:bodyPr>
            <a:normAutofit/>
          </a:bodyPr>
          <a:lstStyle/>
          <a:p>
            <a:r>
              <a:rPr lang="en-US" sz="2800" dirty="0" smtClean="0"/>
              <a:t>Asphalt</a:t>
            </a:r>
          </a:p>
          <a:p>
            <a:pPr lvl="1"/>
            <a:r>
              <a:rPr lang="en-US" sz="2400" dirty="0" smtClean="0"/>
              <a:t>Mean CRR = 0.00781</a:t>
            </a:r>
          </a:p>
          <a:p>
            <a:r>
              <a:rPr lang="en-US" sz="2800" dirty="0" smtClean="0"/>
              <a:t>PCC</a:t>
            </a:r>
          </a:p>
          <a:p>
            <a:pPr lvl="1"/>
            <a:r>
              <a:rPr lang="en-US" sz="2400" dirty="0" smtClean="0"/>
              <a:t>Mean CRR = 0.00729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7" y="1600201"/>
            <a:ext cx="4767263"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587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a:bodyPr>
          <a:lstStyle/>
          <a:p>
            <a:r>
              <a:rPr lang="en-US" dirty="0" smtClean="0"/>
              <a:t>Transportation Pooled Fund TP-5(134)</a:t>
            </a:r>
          </a:p>
          <a:p>
            <a:pPr lvl="1"/>
            <a:r>
              <a:rPr lang="en-US" dirty="0" smtClean="0"/>
              <a:t>Minnesota Department of Transportation</a:t>
            </a:r>
          </a:p>
          <a:p>
            <a:pPr lvl="1"/>
            <a:r>
              <a:rPr lang="en-US" dirty="0" smtClean="0"/>
              <a:t>Texas Department of Transportation</a:t>
            </a:r>
          </a:p>
          <a:p>
            <a:pPr lvl="1"/>
            <a:r>
              <a:rPr lang="en-US" dirty="0" smtClean="0"/>
              <a:t>Federal Highway Administration</a:t>
            </a:r>
          </a:p>
          <a:p>
            <a:pPr lvl="2"/>
            <a:r>
              <a:rPr lang="en-US" dirty="0" smtClean="0"/>
              <a:t>Robert Orthmeyer</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545682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Combinations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Single variable</a:t>
            </a:r>
          </a:p>
          <a:p>
            <a:r>
              <a:rPr lang="en-US" dirty="0" smtClean="0"/>
              <a:t>Two variable</a:t>
            </a:r>
          </a:p>
          <a:p>
            <a:pPr lvl="1"/>
            <a:r>
              <a:rPr lang="en-US" dirty="0" smtClean="0"/>
              <a:t>Traditional MPD and IRI</a:t>
            </a:r>
          </a:p>
          <a:p>
            <a:pPr lvl="1"/>
            <a:r>
              <a:rPr lang="en-US" dirty="0" smtClean="0"/>
              <a:t>Texture and unevenness</a:t>
            </a:r>
          </a:p>
          <a:p>
            <a:pPr lvl="1"/>
            <a:r>
              <a:rPr lang="en-US" dirty="0" smtClean="0"/>
              <a:t>Texture and friction</a:t>
            </a:r>
          </a:p>
          <a:p>
            <a:pPr lvl="1"/>
            <a:r>
              <a:rPr lang="en-US" dirty="0" smtClean="0"/>
              <a:t>Two texture variables</a:t>
            </a:r>
          </a:p>
          <a:p>
            <a:r>
              <a:rPr lang="en-US" dirty="0" smtClean="0"/>
              <a:t>Three variable</a:t>
            </a:r>
          </a:p>
          <a:p>
            <a:pPr lvl="1"/>
            <a:r>
              <a:rPr lang="en-US" dirty="0" smtClean="0"/>
              <a:t>Texture, unevenness, and friction</a:t>
            </a:r>
          </a:p>
          <a:p>
            <a:pPr lvl="1"/>
            <a:r>
              <a:rPr lang="en-US" dirty="0" smtClean="0"/>
              <a:t>Two texture and one unevenness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856475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Variable Combinations</a:t>
            </a:r>
            <a:endParaRPr lang="en-US" dirty="0"/>
          </a:p>
        </p:txBody>
      </p:sp>
      <p:sp>
        <p:nvSpPr>
          <p:cNvPr id="3" name="Content Placeholder 2"/>
          <p:cNvSpPr>
            <a:spLocks noGrp="1"/>
          </p:cNvSpPr>
          <p:nvPr>
            <p:ph idx="1"/>
          </p:nvPr>
        </p:nvSpPr>
        <p:spPr>
          <a:xfrm>
            <a:off x="457200" y="1600201"/>
            <a:ext cx="8229600" cy="3809999"/>
          </a:xfrm>
        </p:spPr>
        <p:txBody>
          <a:bodyPr>
            <a:normAutofit fontScale="77500" lnSpcReduction="20000"/>
          </a:bodyPr>
          <a:lstStyle/>
          <a:p>
            <a:r>
              <a:rPr lang="en-US" dirty="0" smtClean="0"/>
              <a:t>Example:  1 texture and 1 unevenness variable</a:t>
            </a:r>
          </a:p>
          <a:p>
            <a:endParaRPr lang="en-US" dirty="0"/>
          </a:p>
          <a:p>
            <a:endParaRPr lang="en-US" dirty="0" smtClean="0"/>
          </a:p>
          <a:p>
            <a:pPr lvl="1"/>
            <a:r>
              <a:rPr lang="en-US" dirty="0" smtClean="0"/>
              <a:t>105 texture variables</a:t>
            </a:r>
          </a:p>
          <a:p>
            <a:pPr lvl="1"/>
            <a:r>
              <a:rPr lang="en-US" dirty="0" smtClean="0"/>
              <a:t>31 unevenness variables</a:t>
            </a:r>
          </a:p>
          <a:p>
            <a:pPr lvl="1"/>
            <a:r>
              <a:rPr lang="en-US" b="1" dirty="0" smtClean="0">
                <a:solidFill>
                  <a:srgbClr val="FF0000"/>
                </a:solidFill>
              </a:rPr>
              <a:t>3255</a:t>
            </a:r>
            <a:r>
              <a:rPr lang="en-US" dirty="0" smtClean="0"/>
              <a:t> combinations; a regression analyses for each</a:t>
            </a:r>
          </a:p>
          <a:p>
            <a:r>
              <a:rPr lang="en-US" dirty="0" smtClean="0"/>
              <a:t>Number of valid results</a:t>
            </a:r>
          </a:p>
          <a:p>
            <a:pPr lvl="1"/>
            <a:r>
              <a:rPr lang="en-US" dirty="0" smtClean="0"/>
              <a:t>Asphalt:  		222</a:t>
            </a:r>
          </a:p>
          <a:p>
            <a:pPr lvl="1"/>
            <a:r>
              <a:rPr lang="en-US" dirty="0" smtClean="0"/>
              <a:t>PCC, non-grind:  	233</a:t>
            </a:r>
          </a:p>
          <a:p>
            <a:pPr lvl="1"/>
            <a:r>
              <a:rPr lang="en-US" dirty="0" smtClean="0"/>
              <a:t>PCC, grind:	101</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108710" y="2133600"/>
                <a:ext cx="7086600" cy="461665"/>
              </a:xfrm>
              <a:prstGeom prst="rect">
                <a:avLst/>
              </a:prstGeom>
              <a:solidFill>
                <a:srgbClr val="FFFFCC"/>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𝐶𝑅𝑅</m:t>
                      </m:r>
                      <m:r>
                        <a:rPr lang="en-US" sz="2400" b="0" i="1" smtClean="0">
                          <a:latin typeface="Cambria Math"/>
                        </a:rPr>
                        <m:t>=</m:t>
                      </m:r>
                      <m:sSub>
                        <m:sSubPr>
                          <m:ctrlPr>
                            <a:rPr lang="en-US" sz="2400" b="0" i="1" smtClean="0">
                              <a:latin typeface="Cambria Math"/>
                            </a:rPr>
                          </m:ctrlPr>
                        </m:sSubPr>
                        <m:e>
                          <m:r>
                            <a:rPr lang="en-US" sz="2400" b="0" i="1" smtClean="0">
                              <a:latin typeface="Cambria Math"/>
                            </a:rPr>
                            <m:t>𝐶</m:t>
                          </m:r>
                        </m:e>
                        <m:sub>
                          <m:r>
                            <a:rPr lang="en-US" sz="2400" b="0" i="1" smtClean="0">
                              <a:latin typeface="Cambria Math"/>
                            </a:rPr>
                            <m:t>1</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𝑇𝑒𝑥𝑡𝑢𝑟𝑒</m:t>
                          </m:r>
                        </m:e>
                        <m:sub>
                          <m:r>
                            <a:rPr lang="en-US" sz="2400" b="0" i="1" smtClean="0">
                              <a:latin typeface="Cambria Math"/>
                              <a:ea typeface="Cambria Math"/>
                            </a:rPr>
                            <m:t>1</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𝐶</m:t>
                          </m:r>
                        </m:e>
                        <m:sub>
                          <m:r>
                            <a:rPr lang="en-US" sz="2400" b="0" i="1" smtClean="0">
                              <a:latin typeface="Cambria Math"/>
                              <a:ea typeface="Cambria Math"/>
                            </a:rPr>
                            <m:t>2</m:t>
                          </m:r>
                        </m:sub>
                      </m:sSub>
                      <m:r>
                        <a:rPr lang="en-US" sz="2400" b="0" i="1" smtClean="0">
                          <a:latin typeface="Cambria Math"/>
                          <a:ea typeface="Cambria Math"/>
                        </a:rPr>
                        <m:t>×</m:t>
                      </m:r>
                      <m:sSub>
                        <m:sSubPr>
                          <m:ctrlPr>
                            <a:rPr lang="en-US" sz="2400" b="0" i="1" smtClean="0">
                              <a:latin typeface="Cambria Math"/>
                              <a:ea typeface="Cambria Math"/>
                            </a:rPr>
                          </m:ctrlPr>
                        </m:sSubPr>
                        <m:e>
                          <m:r>
                            <a:rPr lang="en-US" sz="2400" b="0" i="1" smtClean="0">
                              <a:latin typeface="Cambria Math"/>
                              <a:ea typeface="Cambria Math"/>
                            </a:rPr>
                            <m:t>𝑈𝑛𝑒𝑣𝑒𝑛𝑛𝑒𝑠𝑠</m:t>
                          </m:r>
                        </m:e>
                        <m:sub>
                          <m:r>
                            <a:rPr lang="en-US" sz="2400" b="0" i="1" smtClean="0">
                              <a:latin typeface="Cambria Math"/>
                              <a:ea typeface="Cambria Math"/>
                            </a:rPr>
                            <m:t>2</m:t>
                          </m:r>
                        </m:sub>
                      </m:sSub>
                      <m:r>
                        <a:rPr lang="en-US" sz="2400" i="1">
                          <a:latin typeface="Cambria Math"/>
                          <a:ea typeface="Cambria Math"/>
                        </a:rPr>
                        <m:t>+</m:t>
                      </m:r>
                      <m:sSub>
                        <m:sSubPr>
                          <m:ctrlPr>
                            <a:rPr lang="en-US" sz="2400" i="1">
                              <a:latin typeface="Cambria Math"/>
                              <a:ea typeface="Cambria Math"/>
                            </a:rPr>
                          </m:ctrlPr>
                        </m:sSubPr>
                        <m:e>
                          <m:r>
                            <a:rPr lang="en-US" sz="2400" i="1">
                              <a:latin typeface="Cambria Math"/>
                              <a:ea typeface="Cambria Math"/>
                            </a:rPr>
                            <m:t>𝐶</m:t>
                          </m:r>
                        </m:e>
                        <m:sub>
                          <m:r>
                            <a:rPr lang="en-US" sz="2400" b="0" i="1" smtClean="0">
                              <a:latin typeface="Cambria Math"/>
                              <a:ea typeface="Cambria Math"/>
                            </a:rPr>
                            <m:t>3</m:t>
                          </m:r>
                        </m:sub>
                      </m:sSub>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108710" y="2133600"/>
                <a:ext cx="7086600" cy="46166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12621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r-Squared Graph</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061"/>
          <a:stretch/>
        </p:blipFill>
        <p:spPr bwMode="auto">
          <a:xfrm>
            <a:off x="1309689" y="2057400"/>
            <a:ext cx="6462711"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1683544" y="1592163"/>
            <a:ext cx="5715000" cy="461665"/>
          </a:xfrm>
          <a:prstGeom prst="rect">
            <a:avLst/>
          </a:prstGeom>
        </p:spPr>
        <p:txBody>
          <a:bodyPr wrap="square">
            <a:spAutoFit/>
          </a:bodyPr>
          <a:lstStyle/>
          <a:p>
            <a:pPr algn="ctr"/>
            <a:r>
              <a:rPr lang="en-US" sz="2400" dirty="0" smtClean="0"/>
              <a:t>Texture and Unevenness Analyses</a:t>
            </a:r>
            <a:endParaRPr lang="en-US" sz="2400" dirty="0"/>
          </a:p>
        </p:txBody>
      </p:sp>
    </p:spTree>
    <p:extLst>
      <p:ext uri="{BB962C8B-B14F-4D97-AF65-F5344CB8AC3E}">
        <p14:creationId xmlns:p14="http://schemas.microsoft.com/office/powerpoint/2010/main" val="3232824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r-Squared vs. Dependent Variable</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28" b="44371"/>
          <a:stretch/>
        </p:blipFill>
        <p:spPr bwMode="auto">
          <a:xfrm>
            <a:off x="685800" y="2152238"/>
            <a:ext cx="7803903" cy="280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44040" y="1690573"/>
            <a:ext cx="5715000" cy="461665"/>
          </a:xfrm>
          <a:prstGeom prst="rect">
            <a:avLst/>
          </a:prstGeom>
        </p:spPr>
        <p:txBody>
          <a:bodyPr wrap="square">
            <a:spAutoFit/>
          </a:bodyPr>
          <a:lstStyle/>
          <a:p>
            <a:pPr algn="ctr"/>
            <a:r>
              <a:rPr lang="en-US" sz="2400" dirty="0" smtClean="0"/>
              <a:t>Texture and Unevenness Analyses:  Asphalt</a:t>
            </a:r>
            <a:endParaRPr lang="en-US" sz="2400" dirty="0"/>
          </a:p>
        </p:txBody>
      </p:sp>
    </p:spTree>
    <p:extLst>
      <p:ext uri="{BB962C8B-B14F-4D97-AF65-F5344CB8AC3E}">
        <p14:creationId xmlns:p14="http://schemas.microsoft.com/office/powerpoint/2010/main" val="987507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Analysis – Asphalt</a:t>
            </a:r>
            <a:endParaRPr lang="en-US" dirty="0"/>
          </a:p>
        </p:txBody>
      </p:sp>
      <p:sp>
        <p:nvSpPr>
          <p:cNvPr id="3" name="Content Placeholder 2"/>
          <p:cNvSpPr>
            <a:spLocks noGrp="1"/>
          </p:cNvSpPr>
          <p:nvPr>
            <p:ph idx="1"/>
          </p:nvPr>
        </p:nvSpPr>
        <p:spPr>
          <a:xfrm>
            <a:off x="457200" y="1600200"/>
            <a:ext cx="3200400" cy="2438400"/>
          </a:xfrm>
          <a:solidFill>
            <a:srgbClr val="FFFFCC"/>
          </a:solidFill>
        </p:spPr>
        <p:txBody>
          <a:bodyPr>
            <a:normAutofit/>
          </a:bodyPr>
          <a:lstStyle/>
          <a:p>
            <a:r>
              <a:rPr lang="en-US" sz="2800" dirty="0" smtClean="0"/>
              <a:t>Single variable</a:t>
            </a:r>
          </a:p>
          <a:p>
            <a:pPr lvl="1"/>
            <a:r>
              <a:rPr lang="en-US" sz="2400" dirty="0" smtClean="0"/>
              <a:t>“Lumped” texture level in the 3.15 to 50 mm bands</a:t>
            </a:r>
          </a:p>
          <a:p>
            <a:r>
              <a:rPr lang="en-US" sz="2800" dirty="0" smtClean="0"/>
              <a:t>R-squared = 0.80</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0" r="5083"/>
          <a:stretch/>
        </p:blipFill>
        <p:spPr bwMode="auto">
          <a:xfrm>
            <a:off x="4206240" y="1600200"/>
            <a:ext cx="467487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945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Sample Analysis – PCC, Non-Grind</a:t>
            </a:r>
            <a:endParaRPr lang="en-US" sz="4000" dirty="0"/>
          </a:p>
        </p:txBody>
      </p:sp>
      <p:sp>
        <p:nvSpPr>
          <p:cNvPr id="4" name="Content Placeholder 2"/>
          <p:cNvSpPr>
            <a:spLocks noGrp="1"/>
          </p:cNvSpPr>
          <p:nvPr>
            <p:ph idx="1"/>
          </p:nvPr>
        </p:nvSpPr>
        <p:spPr>
          <a:xfrm>
            <a:off x="457200" y="1600201"/>
            <a:ext cx="3352800" cy="4038600"/>
          </a:xfrm>
          <a:solidFill>
            <a:srgbClr val="FFFFCC"/>
          </a:solidFill>
        </p:spPr>
        <p:txBody>
          <a:bodyPr>
            <a:normAutofit/>
          </a:bodyPr>
          <a:lstStyle/>
          <a:p>
            <a:r>
              <a:rPr lang="en-US" sz="2800" dirty="0" smtClean="0"/>
              <a:t>Three variables:</a:t>
            </a:r>
          </a:p>
          <a:p>
            <a:pPr marL="914400" lvl="1" indent="-457200">
              <a:buFont typeface="+mj-lt"/>
              <a:buAutoNum type="arabicPeriod"/>
            </a:pPr>
            <a:r>
              <a:rPr lang="en-US" sz="2400" dirty="0" smtClean="0"/>
              <a:t>“Lumped” texture level in the 50 to 160 mm bands.</a:t>
            </a:r>
          </a:p>
          <a:p>
            <a:pPr marL="914400" lvl="1" indent="-457200">
              <a:buFont typeface="+mj-lt"/>
              <a:buAutoNum type="arabicPeriod"/>
            </a:pPr>
            <a:r>
              <a:rPr lang="en-US" sz="2400" dirty="0" smtClean="0"/>
              <a:t>Transverse skew.</a:t>
            </a:r>
          </a:p>
          <a:p>
            <a:pPr marL="914400" lvl="1" indent="-457200">
              <a:buFont typeface="+mj-lt"/>
              <a:buAutoNum type="arabicPeriod"/>
            </a:pPr>
            <a:r>
              <a:rPr lang="en-US" sz="2400" dirty="0" smtClean="0"/>
              <a:t>Unevenness level in the 1.25 m band.</a:t>
            </a:r>
          </a:p>
          <a:p>
            <a:r>
              <a:rPr lang="en-US" sz="2800" dirty="0" smtClean="0"/>
              <a:t>R-squared = 0.77</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67" r="9779"/>
          <a:stretch/>
        </p:blipFill>
        <p:spPr bwMode="auto">
          <a:xfrm>
            <a:off x="4084320" y="1600201"/>
            <a:ext cx="475488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754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Sample Analysis – PCC, Grind</a:t>
            </a:r>
            <a:endParaRPr lang="en-US" dirty="0"/>
          </a:p>
        </p:txBody>
      </p:sp>
      <p:sp>
        <p:nvSpPr>
          <p:cNvPr id="4" name="Content Placeholder 2"/>
          <p:cNvSpPr>
            <a:spLocks noGrp="1"/>
          </p:cNvSpPr>
          <p:nvPr>
            <p:ph idx="1"/>
          </p:nvPr>
        </p:nvSpPr>
        <p:spPr>
          <a:xfrm>
            <a:off x="457200" y="1600201"/>
            <a:ext cx="3352800" cy="3581400"/>
          </a:xfrm>
          <a:solidFill>
            <a:srgbClr val="FFFFCC"/>
          </a:solidFill>
        </p:spPr>
        <p:txBody>
          <a:bodyPr>
            <a:normAutofit/>
          </a:bodyPr>
          <a:lstStyle/>
          <a:p>
            <a:r>
              <a:rPr lang="en-US" sz="2800" dirty="0" smtClean="0"/>
              <a:t>Three variables:</a:t>
            </a:r>
          </a:p>
          <a:p>
            <a:pPr marL="914400" lvl="1" indent="-457200">
              <a:buFont typeface="+mj-lt"/>
              <a:buAutoNum type="arabicPeriod"/>
            </a:pPr>
            <a:r>
              <a:rPr lang="en-US" sz="2400" dirty="0" smtClean="0"/>
              <a:t>“Lumped” texture level in the 3.15 to 50 mm bands</a:t>
            </a:r>
          </a:p>
          <a:p>
            <a:pPr marL="914400" lvl="1" indent="-457200">
              <a:buFont typeface="+mj-lt"/>
              <a:buAutoNum type="arabicPeriod"/>
            </a:pPr>
            <a:r>
              <a:rPr lang="en-US" sz="2400" dirty="0" smtClean="0"/>
              <a:t>Transverse skew.</a:t>
            </a:r>
          </a:p>
          <a:p>
            <a:pPr marL="914400" lvl="1" indent="-457200">
              <a:buFont typeface="+mj-lt"/>
              <a:buAutoNum type="arabicPeriod"/>
            </a:pPr>
            <a:r>
              <a:rPr lang="en-US" sz="2400" dirty="0" smtClean="0"/>
              <a:t>Unevenness level in the 2.0 m band.</a:t>
            </a:r>
          </a:p>
          <a:p>
            <a:r>
              <a:rPr lang="en-US" sz="2800" dirty="0" smtClean="0"/>
              <a:t>R-squared = 0.93</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98" r="6350"/>
          <a:stretch/>
        </p:blipFill>
        <p:spPr bwMode="auto">
          <a:xfrm>
            <a:off x="4263390" y="1600201"/>
            <a:ext cx="456057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070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Skew</a:t>
            </a:r>
            <a:endParaRPr lang="en-US" dirty="0"/>
          </a:p>
        </p:txBody>
      </p:sp>
      <p:sp>
        <p:nvSpPr>
          <p:cNvPr id="3" name="Content Placeholder 2"/>
          <p:cNvSpPr>
            <a:spLocks noGrp="1"/>
          </p:cNvSpPr>
          <p:nvPr>
            <p:ph idx="1"/>
          </p:nvPr>
        </p:nvSpPr>
        <p:spPr>
          <a:xfrm>
            <a:off x="381000" y="1600200"/>
            <a:ext cx="3276600" cy="3276600"/>
          </a:xfrm>
          <a:solidFill>
            <a:srgbClr val="FFFFCC"/>
          </a:solidFill>
        </p:spPr>
        <p:txBody>
          <a:bodyPr>
            <a:normAutofit/>
          </a:bodyPr>
          <a:lstStyle/>
          <a:p>
            <a:r>
              <a:rPr lang="en-US" sz="2800" dirty="0" smtClean="0"/>
              <a:t>Statistical metric</a:t>
            </a:r>
          </a:p>
          <a:p>
            <a:pPr lvl="1"/>
            <a:r>
              <a:rPr lang="en-US" sz="2400" dirty="0" smtClean="0"/>
              <a:t>3</a:t>
            </a:r>
            <a:r>
              <a:rPr lang="en-US" sz="2400" baseline="30000" dirty="0" smtClean="0"/>
              <a:t>rd</a:t>
            </a:r>
            <a:r>
              <a:rPr lang="en-US" sz="2400" dirty="0" smtClean="0"/>
              <a:t> moment about the mean.</a:t>
            </a:r>
          </a:p>
          <a:p>
            <a:r>
              <a:rPr lang="en-US" sz="2800" dirty="0" smtClean="0"/>
              <a:t>Distinguishes between positive and negative oriented texture.</a:t>
            </a:r>
            <a:endParaRPr lang="en-US"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dirty="0"/>
          </a:p>
        </p:txBody>
      </p:sp>
      <p:pic>
        <p:nvPicPr>
          <p:cNvPr id="7" name="Picture 6" descr="Figure with six graphs, arranged in three rows and two columns.  The graphs in the left column are elevation profiles.  The graphs in the right column are corresponding elevation distribution functions.  The profile in the first (upper) row is for pavement with negative oriented texture and the profile has negative skewness.  The graphs in the third (lower) row are for pavement with positive oriented texture and the profile has positive skewness.  The profile in the second (middle) row, has zero skewness and its texture is neither positive nor negative." title="Figur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600200"/>
            <a:ext cx="4970400" cy="4140082"/>
          </a:xfrm>
          <a:prstGeom prst="rect">
            <a:avLst/>
          </a:prstGeom>
          <a:solidFill>
            <a:schemeClr val="bg1"/>
          </a:solidFill>
          <a:ln>
            <a:noFill/>
          </a:ln>
        </p:spPr>
      </p:pic>
    </p:spTree>
    <p:extLst>
      <p:ext uri="{BB962C8B-B14F-4D97-AF65-F5344CB8AC3E}">
        <p14:creationId xmlns:p14="http://schemas.microsoft.com/office/powerpoint/2010/main" val="3704872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Regression Analysis using MPD and IRI</a:t>
            </a:r>
            <a:endParaRPr lang="en-US" dirty="0"/>
          </a:p>
        </p:txBody>
      </p:sp>
      <p:sp>
        <p:nvSpPr>
          <p:cNvPr id="3" name="Content Placeholder 2"/>
          <p:cNvSpPr>
            <a:spLocks noGrp="1"/>
          </p:cNvSpPr>
          <p:nvPr>
            <p:ph idx="1"/>
          </p:nvPr>
        </p:nvSpPr>
        <p:spPr/>
        <p:txBody>
          <a:bodyPr>
            <a:normAutofit/>
          </a:bodyPr>
          <a:lstStyle/>
          <a:p>
            <a:r>
              <a:rPr lang="en-US" sz="2800" dirty="0" smtClean="0"/>
              <a:t>Poor regression results with MPD and IRI.</a:t>
            </a:r>
          </a:p>
          <a:p>
            <a:pPr lvl="1"/>
            <a:r>
              <a:rPr lang="en-US" sz="2400" dirty="0" smtClean="0"/>
              <a:t>R-squared values &lt; 0.5</a:t>
            </a:r>
          </a:p>
          <a:p>
            <a:pPr lvl="1"/>
            <a:r>
              <a:rPr lang="en-US" sz="2400" dirty="0" smtClean="0"/>
              <a:t>P-values &gt;&gt; 0.05</a:t>
            </a:r>
          </a:p>
          <a:p>
            <a:pPr lvl="1"/>
            <a:r>
              <a:rPr lang="en-US" sz="2400" dirty="0" smtClean="0"/>
              <a:t>Negative coefficients</a:t>
            </a:r>
          </a:p>
          <a:p>
            <a:pPr lvl="1"/>
            <a:r>
              <a:rPr lang="en-US" sz="2400" dirty="0" smtClean="0"/>
              <a:t>Or, some combination of these.</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747282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1"/>
            <a:ext cx="8229600" cy="4267200"/>
          </a:xfrm>
        </p:spPr>
        <p:txBody>
          <a:bodyPr>
            <a:normAutofit fontScale="92500" lnSpcReduction="10000"/>
          </a:bodyPr>
          <a:lstStyle/>
          <a:p>
            <a:r>
              <a:rPr lang="en-US" dirty="0" smtClean="0"/>
              <a:t>Many combinations of surface characteristic variables can predict CRR.</a:t>
            </a:r>
          </a:p>
          <a:p>
            <a:r>
              <a:rPr lang="en-US" dirty="0" smtClean="0"/>
              <a:t>Variables that predict CRR are different between asphalt and PCC.</a:t>
            </a:r>
          </a:p>
          <a:p>
            <a:r>
              <a:rPr lang="en-US" dirty="0"/>
              <a:t>Traditional </a:t>
            </a:r>
            <a:r>
              <a:rPr lang="en-US" dirty="0" smtClean="0"/>
              <a:t>texture depth (MPD) and roughness (IRI) metrics are </a:t>
            </a:r>
            <a:r>
              <a:rPr lang="en-US" dirty="0"/>
              <a:t>not optimum variables to predict rolling resistance</a:t>
            </a:r>
            <a:r>
              <a:rPr lang="en-US" dirty="0" smtClean="0"/>
              <a:t>.</a:t>
            </a:r>
          </a:p>
          <a:p>
            <a:r>
              <a:rPr lang="en-US" dirty="0" smtClean="0"/>
              <a:t>TUG returning next year for additional RR measurements.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2635847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19200" y="2875967"/>
            <a:ext cx="6910660" cy="3296233"/>
            <a:chOff x="1219200" y="2342567"/>
            <a:chExt cx="6910660" cy="3296233"/>
          </a:xfrm>
        </p:grpSpPr>
        <p:grpSp>
          <p:nvGrpSpPr>
            <p:cNvPr id="13" name="Group 12"/>
            <p:cNvGrpSpPr/>
            <p:nvPr/>
          </p:nvGrpSpPr>
          <p:grpSpPr>
            <a:xfrm>
              <a:off x="1219200" y="2342567"/>
              <a:ext cx="4968240" cy="3296233"/>
              <a:chOff x="1219200" y="2342567"/>
              <a:chExt cx="4968240" cy="3296233"/>
            </a:xfrm>
          </p:grpSpPr>
          <p:grpSp>
            <p:nvGrpSpPr>
              <p:cNvPr id="12" name="Group 11"/>
              <p:cNvGrpSpPr/>
              <p:nvPr/>
            </p:nvGrpSpPr>
            <p:grpSpPr>
              <a:xfrm>
                <a:off x="2895600" y="2342567"/>
                <a:ext cx="3291840" cy="3296233"/>
                <a:chOff x="2895600" y="2342567"/>
                <a:chExt cx="3291840" cy="3296233"/>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547" y="2409574"/>
                  <a:ext cx="3214688" cy="3214688"/>
                </a:xfrm>
                <a:prstGeom prst="rect">
                  <a:avLst/>
                </a:prstGeom>
                <a:solidFill>
                  <a:schemeClr val="tx2">
                    <a:lumMod val="40000"/>
                    <a:lumOff val="60000"/>
                  </a:schemeClr>
                </a:solidFill>
                <a:ln>
                  <a:noFill/>
                </a:ln>
              </p:spPr>
            </p:pic>
            <p:sp>
              <p:nvSpPr>
                <p:cNvPr id="5" name="Circular Arrow 4"/>
                <p:cNvSpPr>
                  <a:spLocks noChangeAspect="1"/>
                </p:cNvSpPr>
                <p:nvPr/>
              </p:nvSpPr>
              <p:spPr>
                <a:xfrm rot="2420049">
                  <a:off x="2895600" y="2342567"/>
                  <a:ext cx="3291840" cy="3291840"/>
                </a:xfrm>
                <a:prstGeom prst="circularArrow">
                  <a:avLst>
                    <a:gd name="adj1" fmla="val 6123"/>
                    <a:gd name="adj2" fmla="val 1205884"/>
                    <a:gd name="adj3" fmla="val 20575199"/>
                    <a:gd name="adj4" fmla="val 17246503"/>
                    <a:gd name="adj5" fmla="val 7667"/>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smtClean="0">
                    <a:solidFill>
                      <a:schemeClr val="tx1"/>
                    </a:solidFill>
                  </a:endParaRPr>
                </a:p>
              </p:txBody>
            </p:sp>
            <p:sp>
              <p:nvSpPr>
                <p:cNvPr id="6" name="Circular Arrow 5"/>
                <p:cNvSpPr>
                  <a:spLocks/>
                </p:cNvSpPr>
                <p:nvPr/>
              </p:nvSpPr>
              <p:spPr>
                <a:xfrm rot="19076783" flipH="1">
                  <a:off x="2895600" y="2346960"/>
                  <a:ext cx="3291840" cy="3291840"/>
                </a:xfrm>
                <a:prstGeom prst="circularArrow">
                  <a:avLst>
                    <a:gd name="adj1" fmla="val 6123"/>
                    <a:gd name="adj2" fmla="val 1205884"/>
                    <a:gd name="adj3" fmla="val 20575199"/>
                    <a:gd name="adj4" fmla="val 16996562"/>
                    <a:gd name="adj5" fmla="val 7667"/>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smtClean="0">
                    <a:solidFill>
                      <a:schemeClr val="tx1"/>
                    </a:solidFill>
                  </a:endParaRPr>
                </a:p>
              </p:txBody>
            </p:sp>
          </p:grpSp>
          <p:sp>
            <p:nvSpPr>
              <p:cNvPr id="8" name="Rounded Rectangle 7"/>
              <p:cNvSpPr/>
              <p:nvPr/>
            </p:nvSpPr>
            <p:spPr>
              <a:xfrm>
                <a:off x="1219200" y="3786147"/>
                <a:ext cx="1667494" cy="723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smtClean="0">
                    <a:solidFill>
                      <a:schemeClr val="tx1"/>
                    </a:solidFill>
                  </a:rPr>
                  <a:t>Rolling resistance</a:t>
                </a:r>
              </a:p>
            </p:txBody>
          </p:sp>
        </p:grpSp>
        <p:sp>
          <p:nvSpPr>
            <p:cNvPr id="9" name="Rounded Rectangle 8"/>
            <p:cNvSpPr/>
            <p:nvPr/>
          </p:nvSpPr>
          <p:spPr>
            <a:xfrm>
              <a:off x="6215014" y="3805197"/>
              <a:ext cx="1914846"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Rolling </a:t>
              </a:r>
            </a:p>
            <a:p>
              <a:r>
                <a:rPr lang="en-US" sz="2400" dirty="0" smtClean="0">
                  <a:solidFill>
                    <a:schemeClr val="tx1"/>
                  </a:solidFill>
                </a:rPr>
                <a:t>direction</a:t>
              </a:r>
            </a:p>
          </p:txBody>
        </p:sp>
      </p:grpSp>
      <p:sp>
        <p:nvSpPr>
          <p:cNvPr id="2" name="Title 1"/>
          <p:cNvSpPr>
            <a:spLocks noGrp="1"/>
          </p:cNvSpPr>
          <p:nvPr>
            <p:ph type="title"/>
          </p:nvPr>
        </p:nvSpPr>
        <p:spPr/>
        <p:txBody>
          <a:bodyPr/>
          <a:lstStyle/>
          <a:p>
            <a:r>
              <a:rPr lang="en-US" dirty="0" smtClean="0"/>
              <a:t>What is Rolling Resistance?</a:t>
            </a:r>
            <a:endParaRPr lang="en-US" dirty="0"/>
          </a:p>
        </p:txBody>
      </p:sp>
      <p:sp>
        <p:nvSpPr>
          <p:cNvPr id="3" name="Content Placeholder 2"/>
          <p:cNvSpPr>
            <a:spLocks noGrp="1"/>
          </p:cNvSpPr>
          <p:nvPr>
            <p:ph idx="1"/>
          </p:nvPr>
        </p:nvSpPr>
        <p:spPr/>
        <p:txBody>
          <a:bodyPr/>
          <a:lstStyle/>
          <a:p>
            <a:r>
              <a:rPr lang="en-US" sz="2800" dirty="0" smtClean="0"/>
              <a:t>The non-inertial, non-aerodynamic, and non-skidding </a:t>
            </a:r>
            <a:r>
              <a:rPr lang="en-US" sz="2800" dirty="0"/>
              <a:t>resistance to the interaction of vehicular tire with the road </a:t>
            </a:r>
            <a:r>
              <a:rPr lang="en-US" sz="2800" dirty="0" smtClean="0"/>
              <a:t>surface.</a:t>
            </a:r>
            <a:endParaRPr lang="en-US" sz="2800" dirty="0"/>
          </a:p>
          <a:p>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47601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Conclusions – Asphalt</a:t>
            </a:r>
            <a:endParaRPr lang="en-US" dirty="0"/>
          </a:p>
        </p:txBody>
      </p:sp>
      <p:sp>
        <p:nvSpPr>
          <p:cNvPr id="3" name="Content Placeholder 2"/>
          <p:cNvSpPr>
            <a:spLocks noGrp="1"/>
          </p:cNvSpPr>
          <p:nvPr>
            <p:ph idx="1"/>
          </p:nvPr>
        </p:nvSpPr>
        <p:spPr/>
        <p:txBody>
          <a:bodyPr/>
          <a:lstStyle/>
          <a:p>
            <a:r>
              <a:rPr lang="en-US" dirty="0" smtClean="0"/>
              <a:t>One texture variable adequate</a:t>
            </a:r>
          </a:p>
          <a:p>
            <a:r>
              <a:rPr lang="en-US" dirty="0" smtClean="0"/>
              <a:t>R-squared up to 0.80</a:t>
            </a:r>
          </a:p>
          <a:p>
            <a:r>
              <a:rPr lang="en-US" dirty="0" smtClean="0"/>
              <a:t>Strong dependency on:</a:t>
            </a:r>
          </a:p>
          <a:p>
            <a:pPr lvl="1"/>
            <a:r>
              <a:rPr lang="en-US" dirty="0" smtClean="0"/>
              <a:t>Macro texture</a:t>
            </a:r>
            <a:r>
              <a:rPr lang="en-US" dirty="0"/>
              <a:t> </a:t>
            </a:r>
            <a:r>
              <a:rPr lang="en-US" dirty="0" smtClean="0"/>
              <a:t>in the 3.15 to 50 mm range</a:t>
            </a:r>
          </a:p>
          <a:p>
            <a:r>
              <a:rPr lang="en-US" dirty="0" smtClean="0"/>
              <a:t>Adding more variables reduced the quality of the regression analyses.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669859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PCC</a:t>
            </a:r>
            <a:endParaRPr lang="en-US" dirty="0"/>
          </a:p>
        </p:txBody>
      </p:sp>
      <p:sp>
        <p:nvSpPr>
          <p:cNvPr id="3" name="Content Placeholder 2"/>
          <p:cNvSpPr>
            <a:spLocks noGrp="1"/>
          </p:cNvSpPr>
          <p:nvPr>
            <p:ph idx="1"/>
          </p:nvPr>
        </p:nvSpPr>
        <p:spPr>
          <a:xfrm>
            <a:off x="457200" y="1600201"/>
            <a:ext cx="8229600" cy="3962400"/>
          </a:xfrm>
        </p:spPr>
        <p:txBody>
          <a:bodyPr>
            <a:normAutofit lnSpcReduction="10000"/>
          </a:bodyPr>
          <a:lstStyle/>
          <a:p>
            <a:r>
              <a:rPr lang="en-US" dirty="0" smtClean="0"/>
              <a:t>Three variables provide best fits</a:t>
            </a:r>
          </a:p>
          <a:p>
            <a:pPr lvl="1"/>
            <a:r>
              <a:rPr lang="en-US" dirty="0" smtClean="0"/>
              <a:t>Two texture + one unevenness</a:t>
            </a:r>
          </a:p>
          <a:p>
            <a:r>
              <a:rPr lang="en-US" dirty="0" smtClean="0"/>
              <a:t>R-squared values</a:t>
            </a:r>
          </a:p>
          <a:p>
            <a:pPr lvl="1"/>
            <a:r>
              <a:rPr lang="en-US" dirty="0" smtClean="0"/>
              <a:t>PCC, non-grind:  up to 0.78</a:t>
            </a:r>
          </a:p>
          <a:p>
            <a:pPr lvl="1"/>
            <a:r>
              <a:rPr lang="en-US" dirty="0" smtClean="0"/>
              <a:t>PCC, grind:  up to 0.93</a:t>
            </a:r>
          </a:p>
          <a:p>
            <a:r>
              <a:rPr lang="en-US" dirty="0" smtClean="0"/>
              <a:t>Strong dependency on:</a:t>
            </a:r>
          </a:p>
          <a:p>
            <a:pPr lvl="1"/>
            <a:r>
              <a:rPr lang="en-US" dirty="0" smtClean="0"/>
              <a:t>Macrotexture</a:t>
            </a:r>
          </a:p>
          <a:p>
            <a:pPr lvl="1"/>
            <a:r>
              <a:rPr lang="en-US" dirty="0" smtClean="0"/>
              <a:t>Skew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233493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of Total Resistance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5094594"/>
              </p:ext>
            </p:extLst>
          </p:nvPr>
        </p:nvGraphicFramePr>
        <p:xfrm>
          <a:off x="838200" y="1600200"/>
          <a:ext cx="7467600" cy="2346960"/>
        </p:xfrm>
        <a:graphic>
          <a:graphicData uri="http://schemas.openxmlformats.org/drawingml/2006/table">
            <a:tbl>
              <a:tblPr firstRow="1" bandRow="1">
                <a:tableStyleId>{2D5ABB26-0587-4C30-8999-92F81FD0307C}</a:tableStyleId>
              </a:tblPr>
              <a:tblGrid>
                <a:gridCol w="2590800"/>
                <a:gridCol w="1625600"/>
                <a:gridCol w="1625600"/>
                <a:gridCol w="1625600"/>
              </a:tblGrid>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pitchFamily="34" charset="0"/>
                        <a:cs typeface="Arial"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itchFamily="34" charset="0"/>
                          <a:cs typeface="Arial" pitchFamily="34" charset="0"/>
                        </a:rPr>
                        <a:t>Very Low</a:t>
                      </a:r>
                      <a:r>
                        <a:rPr lang="en-US" sz="2000" baseline="0" dirty="0" smtClean="0">
                          <a:latin typeface="Arial" pitchFamily="34" charset="0"/>
                          <a:cs typeface="Arial" pitchFamily="34" charset="0"/>
                        </a:rPr>
                        <a:t> Speeds</a:t>
                      </a:r>
                      <a:endParaRPr lang="en-US" sz="2000" dirty="0">
                        <a:latin typeface="Arial" pitchFamily="34" charset="0"/>
                        <a:cs typeface="Arial" pitchFamily="34" charset="0"/>
                      </a:endParaRPr>
                    </a:p>
                  </a:txBody>
                  <a:tcPr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itchFamily="34" charset="0"/>
                          <a:cs typeface="Arial" pitchFamily="34" charset="0"/>
                        </a:rPr>
                        <a:t>90 km/h</a:t>
                      </a:r>
                      <a:endParaRPr lang="en-US" sz="2000" dirty="0">
                        <a:latin typeface="Arial" pitchFamily="34" charset="0"/>
                        <a:cs typeface="Arial"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ctr"/>
                      <a:r>
                        <a:rPr lang="en-US" sz="2000" dirty="0" smtClean="0">
                          <a:latin typeface="Arial" pitchFamily="34" charset="0"/>
                          <a:cs typeface="Arial" pitchFamily="34" charset="0"/>
                        </a:rPr>
                        <a:t>120 km/h</a:t>
                      </a:r>
                      <a:endParaRPr lang="en-US" sz="2000" dirty="0">
                        <a:latin typeface="Arial" pitchFamily="34" charset="0"/>
                        <a:cs typeface="Arial" pitchFamily="34" charset="0"/>
                      </a:endParaRPr>
                    </a:p>
                  </a:txBody>
                  <a:tcPr anchor="b">
                    <a:lnB w="12700" cap="flat" cmpd="sng" algn="ctr">
                      <a:solidFill>
                        <a:schemeClr val="tx1"/>
                      </a:solidFill>
                      <a:prstDash val="solid"/>
                      <a:round/>
                      <a:headEnd type="none" w="med" len="med"/>
                      <a:tailEnd type="none" w="med" len="med"/>
                    </a:lnB>
                    <a:noFill/>
                  </a:tcP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Inertial Resistance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itchFamily="34" charset="0"/>
                          <a:cs typeface="Arial" pitchFamily="34" charset="0"/>
                        </a:rPr>
                        <a:t>41</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itchFamily="34" charset="0"/>
                          <a:cs typeface="Arial" pitchFamily="34" charset="0"/>
                        </a:rPr>
                        <a:t>–</a:t>
                      </a:r>
                      <a:endParaRPr lang="en-US" sz="2000" dirty="0">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000" dirty="0" smtClean="0">
                          <a:latin typeface="Arial" pitchFamily="34" charset="0"/>
                          <a:cs typeface="Arial" pitchFamily="34" charset="0"/>
                        </a:rPr>
                        <a:t>–</a:t>
                      </a:r>
                    </a:p>
                  </a:txBody>
                  <a:tcPr anchor="ctr">
                    <a:lnT w="12700" cap="flat" cmpd="sng" algn="ctr">
                      <a:solidFill>
                        <a:schemeClr val="tx1"/>
                      </a:solidFill>
                      <a:prstDash val="solid"/>
                      <a:round/>
                      <a:headEnd type="none" w="med" len="med"/>
                      <a:tailEnd type="none" w="med" len="med"/>
                    </a:lnT>
                  </a:tcPr>
                </a:tc>
              </a:tr>
              <a:tr h="548640">
                <a:tc>
                  <a:txBody>
                    <a:bodyPr/>
                    <a:lstStyle/>
                    <a:p>
                      <a:r>
                        <a:rPr lang="en-US" sz="2000" dirty="0" smtClean="0">
                          <a:latin typeface="Arial" pitchFamily="34" charset="0"/>
                          <a:cs typeface="Arial" pitchFamily="34" charset="0"/>
                        </a:rPr>
                        <a:t>Air  Resistance</a:t>
                      </a:r>
                    </a:p>
                  </a:txBody>
                  <a:tcPr anchor="ctr">
                    <a:lnR w="12700" cap="flat" cmpd="sng" algn="ctr">
                      <a:solidFill>
                        <a:schemeClr val="tx1"/>
                      </a:solidFill>
                      <a:prstDash val="solid"/>
                      <a:round/>
                      <a:headEnd type="none" w="med" len="med"/>
                      <a:tailEnd type="none" w="med" len="med"/>
                    </a:lnR>
                  </a:tcPr>
                </a:tc>
                <a:tc>
                  <a:txBody>
                    <a:bodyPr/>
                    <a:lstStyle/>
                    <a:p>
                      <a:pPr algn="ctr"/>
                      <a:r>
                        <a:rPr lang="en-US" sz="2000" dirty="0" smtClean="0">
                          <a:latin typeface="Arial" pitchFamily="34" charset="0"/>
                          <a:cs typeface="Arial" pitchFamily="34" charset="0"/>
                        </a:rPr>
                        <a:t>13</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sz="2000" dirty="0" smtClean="0">
                          <a:latin typeface="Arial" pitchFamily="34" charset="0"/>
                          <a:cs typeface="Arial" pitchFamily="34" charset="0"/>
                        </a:rPr>
                        <a:t>63</a:t>
                      </a:r>
                      <a:endParaRPr lang="en-US" sz="2000" dirty="0">
                        <a:latin typeface="Arial" pitchFamily="34" charset="0"/>
                        <a:cs typeface="Arial" pitchFamily="34" charset="0"/>
                      </a:endParaRPr>
                    </a:p>
                  </a:txBody>
                  <a:tcPr anchor="ctr"/>
                </a:tc>
                <a:tc>
                  <a:txBody>
                    <a:bodyPr/>
                    <a:lstStyle/>
                    <a:p>
                      <a:pPr algn="ctr"/>
                      <a:r>
                        <a:rPr lang="en-US" sz="2000" dirty="0" smtClean="0">
                          <a:latin typeface="Arial" pitchFamily="34" charset="0"/>
                          <a:cs typeface="Arial" pitchFamily="34" charset="0"/>
                        </a:rPr>
                        <a:t>75</a:t>
                      </a:r>
                      <a:endParaRPr lang="en-US" sz="2000" dirty="0">
                        <a:latin typeface="Arial" pitchFamily="34" charset="0"/>
                        <a:cs typeface="Arial" pitchFamily="34" charset="0"/>
                      </a:endParaRPr>
                    </a:p>
                  </a:txBody>
                  <a:tcPr anchor="ct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Arial" pitchFamily="34" charset="0"/>
                          <a:cs typeface="Arial" pitchFamily="34" charset="0"/>
                        </a:rPr>
                        <a:t>Rolling Resistance</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pitchFamily="34" charset="0"/>
                          <a:cs typeface="Arial" pitchFamily="34" charset="0"/>
                        </a:rPr>
                        <a:t>46</a:t>
                      </a:r>
                      <a:endParaRPr lang="en-US" sz="20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pitchFamily="34" charset="0"/>
                          <a:cs typeface="Arial" pitchFamily="34" charset="0"/>
                        </a:rPr>
                        <a:t>37</a:t>
                      </a:r>
                      <a:endParaRPr lang="en-US" sz="20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rgbClr val="FFFF99"/>
                    </a:solidFill>
                  </a:tcPr>
                </a:tc>
                <a:tc>
                  <a:txBody>
                    <a:bodyPr/>
                    <a:lstStyle/>
                    <a:p>
                      <a:pPr algn="ctr"/>
                      <a:r>
                        <a:rPr lang="en-US" sz="2000" dirty="0" smtClean="0">
                          <a:latin typeface="Arial" pitchFamily="34" charset="0"/>
                          <a:cs typeface="Arial" pitchFamily="34" charset="0"/>
                        </a:rPr>
                        <a:t>25</a:t>
                      </a:r>
                      <a:endParaRPr lang="en-US" sz="2000" dirty="0">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rgbClr val="FFFF99"/>
                    </a:solidFill>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dirty="0"/>
          </a:p>
        </p:txBody>
      </p:sp>
      <p:sp>
        <p:nvSpPr>
          <p:cNvPr id="6" name="Rectangle 5"/>
          <p:cNvSpPr/>
          <p:nvPr/>
        </p:nvSpPr>
        <p:spPr>
          <a:xfrm>
            <a:off x="1143000" y="4114800"/>
            <a:ext cx="6858000" cy="369332"/>
          </a:xfrm>
          <a:prstGeom prst="rect">
            <a:avLst/>
          </a:prstGeom>
        </p:spPr>
        <p:txBody>
          <a:bodyPr wrap="square">
            <a:spAutoFit/>
          </a:bodyPr>
          <a:lstStyle/>
          <a:p>
            <a:pPr algn="ctr"/>
            <a:r>
              <a:rPr lang="pl-PL" dirty="0"/>
              <a:t>[Silka W.: Energochłonność ruchu samochodu, Warszawa, WKŁ 1997]</a:t>
            </a:r>
            <a:endParaRPr lang="en-US" dirty="0"/>
          </a:p>
        </p:txBody>
      </p:sp>
    </p:spTree>
    <p:extLst>
      <p:ext uri="{BB962C8B-B14F-4D97-AF65-F5344CB8AC3E}">
        <p14:creationId xmlns:p14="http://schemas.microsoft.com/office/powerpoint/2010/main" val="255058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Rolling Resistance and Fuel Consumption</a:t>
            </a:r>
            <a:endParaRPr lang="en-US" sz="4000" dirty="0"/>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Car at </a:t>
            </a:r>
            <a:r>
              <a:rPr lang="en-US" sz="2800" dirty="0">
                <a:latin typeface="Arial" pitchFamily="34" charset="0"/>
                <a:cs typeface="Arial" pitchFamily="34" charset="0"/>
              </a:rPr>
              <a:t>100 </a:t>
            </a:r>
            <a:r>
              <a:rPr lang="en-US" sz="2800" dirty="0" smtClean="0">
                <a:latin typeface="Arial" pitchFamily="34" charset="0"/>
                <a:cs typeface="Arial" pitchFamily="34" charset="0"/>
              </a:rPr>
              <a:t>km/h:  expends ~50% </a:t>
            </a:r>
            <a:r>
              <a:rPr lang="en-US" sz="2800" dirty="0">
                <a:latin typeface="Arial" pitchFamily="34" charset="0"/>
                <a:cs typeface="Arial" pitchFamily="34" charset="0"/>
              </a:rPr>
              <a:t>fuel to overcome </a:t>
            </a:r>
            <a:r>
              <a:rPr lang="en-US" sz="2800" dirty="0" smtClean="0">
                <a:latin typeface="Arial" pitchFamily="34" charset="0"/>
                <a:cs typeface="Arial" pitchFamily="34" charset="0"/>
              </a:rPr>
              <a:t>RR.</a:t>
            </a:r>
            <a:endParaRPr lang="en-US" sz="2800" dirty="0">
              <a:latin typeface="Arial" pitchFamily="34" charset="0"/>
              <a:cs typeface="Arial" pitchFamily="34" charset="0"/>
            </a:endParaRPr>
          </a:p>
          <a:p>
            <a:r>
              <a:rPr lang="en-US" sz="2800" dirty="0" smtClean="0">
                <a:latin typeface="Arial" pitchFamily="34" charset="0"/>
                <a:cs typeface="Arial" pitchFamily="34" charset="0"/>
              </a:rPr>
              <a:t>Truck at 80km/h:  expends </a:t>
            </a:r>
            <a:r>
              <a:rPr lang="en-US" sz="2800" dirty="0">
                <a:latin typeface="Arial" pitchFamily="34" charset="0"/>
                <a:cs typeface="Arial" pitchFamily="34" charset="0"/>
              </a:rPr>
              <a:t>~40% of </a:t>
            </a:r>
            <a:r>
              <a:rPr lang="en-US" sz="2800" dirty="0" smtClean="0">
                <a:latin typeface="Arial" pitchFamily="34" charset="0"/>
                <a:cs typeface="Arial" pitchFamily="34" charset="0"/>
              </a:rPr>
              <a:t>fuel </a:t>
            </a:r>
            <a:r>
              <a:rPr lang="en-US" sz="2800" dirty="0">
                <a:latin typeface="Arial" pitchFamily="34" charset="0"/>
                <a:cs typeface="Arial" pitchFamily="34" charset="0"/>
              </a:rPr>
              <a:t>to overcome </a:t>
            </a:r>
            <a:r>
              <a:rPr lang="en-US" sz="2800" dirty="0" smtClean="0">
                <a:latin typeface="Arial" pitchFamily="34" charset="0"/>
                <a:cs typeface="Arial" pitchFamily="34" charset="0"/>
              </a:rPr>
              <a:t>RR.</a:t>
            </a:r>
            <a:endParaRPr lang="en-US" sz="2800" dirty="0">
              <a:latin typeface="Arial" pitchFamily="34" charset="0"/>
              <a:cs typeface="Arial" pitchFamily="34" charset="0"/>
            </a:endParaRPr>
          </a:p>
          <a:p>
            <a:r>
              <a:rPr lang="en-US" sz="2800" dirty="0" smtClean="0">
                <a:latin typeface="Arial" pitchFamily="34" charset="0"/>
                <a:cs typeface="Arial" pitchFamily="34" charset="0"/>
              </a:rPr>
              <a:t>Overall vehicle average:  ~25</a:t>
            </a:r>
            <a:r>
              <a:rPr lang="en-US" sz="2800" dirty="0">
                <a:latin typeface="Arial" pitchFamily="34" charset="0"/>
                <a:cs typeface="Arial" pitchFamily="34" charset="0"/>
              </a:rPr>
              <a:t>% of fuel consumption is expended on </a:t>
            </a:r>
            <a:r>
              <a:rPr lang="en-US" sz="2800" dirty="0" smtClean="0">
                <a:latin typeface="Arial" pitchFamily="34" charset="0"/>
                <a:cs typeface="Arial" pitchFamily="34" charset="0"/>
              </a:rPr>
              <a:t>RR.</a:t>
            </a:r>
          </a:p>
          <a:p>
            <a:r>
              <a:rPr lang="en-US" sz="2800" dirty="0" smtClean="0">
                <a:latin typeface="Arial" pitchFamily="34" charset="0"/>
                <a:cs typeface="Arial" pitchFamily="34" charset="0"/>
              </a:rPr>
              <a:t>10% decrease in RR results in a 2 to 3% reduction in fuel consumption.</a:t>
            </a:r>
            <a:endParaRPr lang="en-US" sz="2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4817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3">
                                            <p:txEl>
                                              <p:pRg st="3" end="3"/>
                                            </p:txEl>
                                          </p:spTgt>
                                        </p:tgtEl>
                                        <p:attrNameLst>
                                          <p:attrName>style.color</p:attrName>
                                        </p:attrNameLst>
                                      </p:cBhvr>
                                      <p:to>
                                        <p:clrVal>
                                          <a:srgbClr val="FF0000"/>
                                        </p:clrVal>
                                      </p:to>
                                    </p:set>
                                    <p:set>
                                      <p:cBhvr>
                                        <p:cTn id="7" dur="1000" fill="hold"/>
                                        <p:tgtEl>
                                          <p:spTgt spid="3">
                                            <p:txEl>
                                              <p:pRg st="3" end="3"/>
                                            </p:txEl>
                                          </p:spTgt>
                                        </p:tgtEl>
                                        <p:attrNameLst>
                                          <p:attrName>fillcolor</p:attrName>
                                        </p:attrNameLst>
                                      </p:cBhvr>
                                      <p:to>
                                        <p:clrVal>
                                          <a:srgbClr val="FF0000"/>
                                        </p:clrVal>
                                      </p:to>
                                    </p:set>
                                    <p:set>
                                      <p:cBhvr>
                                        <p:cTn id="8" dur="10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Care about Rolling Resistance</a:t>
            </a:r>
            <a:endParaRPr lang="en-US" dirty="0"/>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Effect of a 10</a:t>
            </a:r>
            <a:r>
              <a:rPr lang="en-US" dirty="0">
                <a:latin typeface="Arial" pitchFamily="34" charset="0"/>
                <a:cs typeface="Arial" pitchFamily="34" charset="0"/>
              </a:rPr>
              <a:t>% decrease in </a:t>
            </a:r>
            <a:r>
              <a:rPr lang="en-US" dirty="0" smtClean="0">
                <a:latin typeface="Arial" pitchFamily="34" charset="0"/>
                <a:cs typeface="Arial" pitchFamily="34" charset="0"/>
              </a:rPr>
              <a:t>RR:</a:t>
            </a:r>
          </a:p>
          <a:p>
            <a:pPr lvl="1"/>
            <a:r>
              <a:rPr lang="en-US" dirty="0" smtClean="0">
                <a:latin typeface="Arial" pitchFamily="34" charset="0"/>
                <a:cs typeface="Arial" pitchFamily="34" charset="0"/>
              </a:rPr>
              <a:t>Energy savings –</a:t>
            </a:r>
          </a:p>
          <a:p>
            <a:pPr lvl="2"/>
            <a:r>
              <a:rPr lang="en-US" dirty="0" smtClean="0">
                <a:latin typeface="Arial" pitchFamily="34" charset="0"/>
                <a:cs typeface="Arial" pitchFamily="34" charset="0"/>
              </a:rPr>
              <a:t>2 </a:t>
            </a:r>
            <a:r>
              <a:rPr lang="en-US" dirty="0">
                <a:latin typeface="Arial" pitchFamily="34" charset="0"/>
                <a:cs typeface="Arial" pitchFamily="34" charset="0"/>
              </a:rPr>
              <a:t>to 3% reduction in fuel consumption.</a:t>
            </a:r>
          </a:p>
          <a:p>
            <a:pPr lvl="2"/>
            <a:r>
              <a:rPr lang="en-US" dirty="0" smtClean="0">
                <a:latin typeface="Arial" pitchFamily="34" charset="0"/>
                <a:cs typeface="Arial" pitchFamily="34" charset="0"/>
              </a:rPr>
              <a:t>Up to $12.5 </a:t>
            </a:r>
            <a:r>
              <a:rPr lang="en-US" dirty="0">
                <a:latin typeface="Arial" pitchFamily="34" charset="0"/>
                <a:cs typeface="Arial" pitchFamily="34" charset="0"/>
              </a:rPr>
              <a:t>billion fuel cost savings per year</a:t>
            </a:r>
            <a:r>
              <a:rPr lang="en-US" dirty="0" smtClean="0">
                <a:latin typeface="Arial" pitchFamily="34" charset="0"/>
                <a:cs typeface="Arial" pitchFamily="34" charset="0"/>
              </a:rPr>
              <a:t>.</a:t>
            </a:r>
          </a:p>
          <a:p>
            <a:pPr lvl="1"/>
            <a:r>
              <a:rPr lang="en-US" dirty="0" smtClean="0">
                <a:latin typeface="Arial" pitchFamily="34" charset="0"/>
                <a:cs typeface="Arial" pitchFamily="34" charset="0"/>
              </a:rPr>
              <a:t>Reduced emissions</a:t>
            </a:r>
          </a:p>
          <a:p>
            <a:pPr lvl="2"/>
            <a:r>
              <a:rPr lang="en-US" dirty="0" smtClean="0">
                <a:latin typeface="Arial" pitchFamily="34" charset="0"/>
                <a:cs typeface="Arial" pitchFamily="34" charset="0"/>
              </a:rPr>
              <a:t>250,000,000 vehicles (USA)</a:t>
            </a:r>
          </a:p>
          <a:p>
            <a:pPr lvl="2"/>
            <a:r>
              <a:rPr lang="en-US" dirty="0" smtClean="0">
                <a:latin typeface="Arial" pitchFamily="34" charset="0"/>
                <a:cs typeface="Arial" pitchFamily="34" charset="0"/>
              </a:rPr>
              <a:t>CO</a:t>
            </a:r>
            <a:r>
              <a:rPr lang="en-US" baseline="-25000" dirty="0" smtClean="0">
                <a:latin typeface="Arial" pitchFamily="34" charset="0"/>
                <a:cs typeface="Arial" pitchFamily="34" charset="0"/>
              </a:rPr>
              <a:t>2</a:t>
            </a:r>
            <a:r>
              <a:rPr lang="en-US" dirty="0" smtClean="0">
                <a:latin typeface="Arial" pitchFamily="34" charset="0"/>
                <a:cs typeface="Arial" pitchFamily="34" charset="0"/>
              </a:rPr>
              <a:t> emissions reduced by 100,000 tons per day.</a:t>
            </a: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3793584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this Study</a:t>
            </a:r>
            <a:endParaRPr lang="en-US" dirty="0"/>
          </a:p>
        </p:txBody>
      </p:sp>
      <p:sp>
        <p:nvSpPr>
          <p:cNvPr id="3" name="Content Placeholder 2"/>
          <p:cNvSpPr>
            <a:spLocks noGrp="1"/>
          </p:cNvSpPr>
          <p:nvPr>
            <p:ph idx="1"/>
          </p:nvPr>
        </p:nvSpPr>
        <p:spPr/>
        <p:txBody>
          <a:bodyPr/>
          <a:lstStyle/>
          <a:p>
            <a:r>
              <a:rPr lang="en-US" dirty="0" smtClean="0"/>
              <a:t>Investigate pavement surface characteristics that influence rolling resistance.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4008594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p:sp>
        <p:nvSpPr>
          <p:cNvPr id="3" name="Content Placeholder 2"/>
          <p:cNvSpPr>
            <a:spLocks noGrp="1"/>
          </p:cNvSpPr>
          <p:nvPr>
            <p:ph idx="1"/>
          </p:nvPr>
        </p:nvSpPr>
        <p:spPr>
          <a:xfrm>
            <a:off x="304800" y="1653540"/>
            <a:ext cx="4114800" cy="3287813"/>
          </a:xfrm>
          <a:solidFill>
            <a:srgbClr val="FFFFCC"/>
          </a:solidFill>
        </p:spPr>
        <p:txBody>
          <a:bodyPr>
            <a:normAutofit/>
          </a:bodyPr>
          <a:lstStyle/>
          <a:p>
            <a:r>
              <a:rPr lang="en-US" sz="2600" dirty="0" smtClean="0"/>
              <a:t>Use </a:t>
            </a:r>
            <a:r>
              <a:rPr lang="en-US" sz="2600" b="1" u="sng" dirty="0">
                <a:solidFill>
                  <a:srgbClr val="FF0000"/>
                </a:solidFill>
              </a:rPr>
              <a:t>test</a:t>
            </a:r>
            <a:r>
              <a:rPr lang="en-US" sz="2600" dirty="0">
                <a:solidFill>
                  <a:srgbClr val="FF0000"/>
                </a:solidFill>
              </a:rPr>
              <a:t> </a:t>
            </a:r>
            <a:r>
              <a:rPr lang="en-US" sz="2600" dirty="0"/>
              <a:t>data from </a:t>
            </a:r>
            <a:r>
              <a:rPr lang="en-US" sz="2600" dirty="0" smtClean="0"/>
              <a:t>MnROAD.</a:t>
            </a:r>
            <a:endParaRPr lang="en-US" sz="2600" dirty="0"/>
          </a:p>
          <a:p>
            <a:pPr lvl="1"/>
            <a:r>
              <a:rPr lang="en-US" sz="2200" dirty="0"/>
              <a:t>Rolling resistance study in 2011.</a:t>
            </a:r>
          </a:p>
          <a:p>
            <a:pPr lvl="1"/>
            <a:r>
              <a:rPr lang="en-US" sz="2200" dirty="0"/>
              <a:t>Surface </a:t>
            </a:r>
            <a:r>
              <a:rPr lang="en-US" sz="2200" dirty="0" smtClean="0"/>
              <a:t>characteristic </a:t>
            </a:r>
            <a:r>
              <a:rPr lang="en-US" sz="2200" dirty="0"/>
              <a:t>data on </a:t>
            </a:r>
            <a:r>
              <a:rPr lang="en-US" sz="2200" dirty="0" smtClean="0"/>
              <a:t>MnROAD </a:t>
            </a:r>
            <a:r>
              <a:rPr lang="en-US" sz="2200" dirty="0"/>
              <a:t>test cells</a:t>
            </a:r>
            <a:r>
              <a:rPr lang="en-US" sz="2200" dirty="0" smtClean="0"/>
              <a:t>.</a:t>
            </a:r>
          </a:p>
          <a:p>
            <a:r>
              <a:rPr lang="en-US" sz="2600" dirty="0" smtClean="0"/>
              <a:t>Multi-variable linear regression analyses.</a:t>
            </a:r>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592" y="1653540"/>
            <a:ext cx="4098608" cy="328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48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Rolling Resistance Test Trailer</a:t>
            </a:r>
            <a:endParaRPr lang="en-US" dirty="0"/>
          </a:p>
        </p:txBody>
      </p:sp>
      <p:sp>
        <p:nvSpPr>
          <p:cNvPr id="3" name="Content Placeholder 2"/>
          <p:cNvSpPr>
            <a:spLocks noGrp="1"/>
          </p:cNvSpPr>
          <p:nvPr>
            <p:ph idx="1"/>
          </p:nvPr>
        </p:nvSpPr>
        <p:spPr>
          <a:xfrm>
            <a:off x="457200" y="1600200"/>
            <a:ext cx="2362200" cy="3440667"/>
          </a:xfrm>
          <a:solidFill>
            <a:srgbClr val="FFFFCC"/>
          </a:solidFill>
        </p:spPr>
        <p:txBody>
          <a:bodyPr>
            <a:normAutofit/>
          </a:bodyPr>
          <a:lstStyle/>
          <a:p>
            <a:r>
              <a:rPr lang="en-US" sz="2200" dirty="0" smtClean="0"/>
              <a:t>One-ton</a:t>
            </a:r>
          </a:p>
          <a:p>
            <a:r>
              <a:rPr lang="en-US" sz="2200" dirty="0" smtClean="0"/>
              <a:t>Test tire enclosed.</a:t>
            </a:r>
          </a:p>
          <a:p>
            <a:r>
              <a:rPr lang="en-US" sz="2200" dirty="0" smtClean="0"/>
              <a:t>Variable load.</a:t>
            </a:r>
          </a:p>
          <a:p>
            <a:r>
              <a:rPr lang="en-US" sz="2200" dirty="0" smtClean="0"/>
              <a:t>Compensates for pavement smoothness and other factors.</a:t>
            </a:r>
            <a:endParaRPr lang="en-US"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5" name="Rectangle 4"/>
          <p:cNvSpPr/>
          <p:nvPr/>
        </p:nvSpPr>
        <p:spPr>
          <a:xfrm>
            <a:off x="2971800" y="5105400"/>
            <a:ext cx="5715000" cy="369332"/>
          </a:xfrm>
          <a:prstGeom prst="rect">
            <a:avLst/>
          </a:prstGeom>
        </p:spPr>
        <p:txBody>
          <a:bodyPr wrap="square">
            <a:spAutoFit/>
          </a:bodyPr>
          <a:lstStyle/>
          <a:p>
            <a:pPr algn="ctr"/>
            <a:r>
              <a:rPr lang="en-US" dirty="0" smtClean="0"/>
              <a:t>Jerzy Ejsmont, Technical University of </a:t>
            </a:r>
            <a:r>
              <a:rPr lang="en-US" dirty="0" err="1" smtClean="0"/>
              <a:t>Gdańsk</a:t>
            </a:r>
            <a:r>
              <a:rPr lang="en-US" dirty="0" smtClean="0"/>
              <a:t> (TUG), </a:t>
            </a:r>
            <a:r>
              <a:rPr lang="en-US" dirty="0" smtClean="0"/>
              <a:t>Poland</a:t>
            </a:r>
            <a:endParaRPr lang="en-US" dirty="0"/>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0400" y="1600200"/>
            <a:ext cx="5257800" cy="3452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613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TotalTime>
  <Words>918</Words>
  <Application>Microsoft Office PowerPoint</Application>
  <PresentationFormat>On-screen Show (4:3)</PresentationFormat>
  <Paragraphs>247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Dependency of  Coefficient of Rolling Resistance on Pavement Surface Characteristics</vt:lpstr>
      <vt:lpstr>Acknowledgements</vt:lpstr>
      <vt:lpstr>What is Rolling Resistance?</vt:lpstr>
      <vt:lpstr>Percentage of Total Resistance</vt:lpstr>
      <vt:lpstr>Rolling Resistance and Fuel Consumption</vt:lpstr>
      <vt:lpstr>Why Care about Rolling Resistance</vt:lpstr>
      <vt:lpstr>Objectives of this Study</vt:lpstr>
      <vt:lpstr>Method</vt:lpstr>
      <vt:lpstr>Rolling Resistance Test Trailer</vt:lpstr>
      <vt:lpstr>Principle of Operation</vt:lpstr>
      <vt:lpstr>MnROAD Test Cells</vt:lpstr>
      <vt:lpstr>MnROAD Pavements</vt:lpstr>
      <vt:lpstr>MnROAD Surface Characteristics</vt:lpstr>
      <vt:lpstr>Additional Surface Characteristics</vt:lpstr>
      <vt:lpstr>Database</vt:lpstr>
      <vt:lpstr>Multi-Variable Linear Regression</vt:lpstr>
      <vt:lpstr>Criteria for Good Fit</vt:lpstr>
      <vt:lpstr>Analyses by Groups</vt:lpstr>
      <vt:lpstr>CRR Distributions</vt:lpstr>
      <vt:lpstr>Variable Combinations</vt:lpstr>
      <vt:lpstr>Number of Variable Combinations</vt:lpstr>
      <vt:lpstr>r-Squared Graph</vt:lpstr>
      <vt:lpstr>r-Squared vs. Dependent Variable</vt:lpstr>
      <vt:lpstr>Sample Analysis – Asphalt</vt:lpstr>
      <vt:lpstr>Sample Analysis – PCC, Non-Grind</vt:lpstr>
      <vt:lpstr>Sample Analysis – PCC, Grind</vt:lpstr>
      <vt:lpstr>Skew</vt:lpstr>
      <vt:lpstr>Regression Analysis using MPD and IRI</vt:lpstr>
      <vt:lpstr>Conclusions</vt:lpstr>
      <vt:lpstr>Conclusions – Asphalt</vt:lpstr>
      <vt:lpstr>Conclusions - PCC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Dependency of Coefficient of Rolling Resistance on Pavement Surface Characterisitcs</dc:title>
  <dc:creator/>
  <cp:lastModifiedBy>Rich Sohaney</cp:lastModifiedBy>
  <cp:revision>75</cp:revision>
  <dcterms:created xsi:type="dcterms:W3CDTF">2006-08-16T00:00:00Z</dcterms:created>
  <dcterms:modified xsi:type="dcterms:W3CDTF">2013-09-13T22:00:55Z</dcterms:modified>
</cp:coreProperties>
</file>