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20" r:id="rId2"/>
  </p:sldMasterIdLst>
  <p:notesMasterIdLst>
    <p:notesMasterId r:id="rId27"/>
  </p:notesMasterIdLst>
  <p:handoutMasterIdLst>
    <p:handoutMasterId r:id="rId28"/>
  </p:handoutMasterIdLst>
  <p:sldIdLst>
    <p:sldId id="719" r:id="rId3"/>
    <p:sldId id="731" r:id="rId4"/>
    <p:sldId id="730" r:id="rId5"/>
    <p:sldId id="743" r:id="rId6"/>
    <p:sldId id="752" r:id="rId7"/>
    <p:sldId id="791" r:id="rId8"/>
    <p:sldId id="754" r:id="rId9"/>
    <p:sldId id="769" r:id="rId10"/>
    <p:sldId id="778" r:id="rId11"/>
    <p:sldId id="755" r:id="rId12"/>
    <p:sldId id="760" r:id="rId13"/>
    <p:sldId id="792" r:id="rId14"/>
    <p:sldId id="793" r:id="rId15"/>
    <p:sldId id="794" r:id="rId16"/>
    <p:sldId id="795" r:id="rId17"/>
    <p:sldId id="797" r:id="rId18"/>
    <p:sldId id="796" r:id="rId19"/>
    <p:sldId id="798" r:id="rId20"/>
    <p:sldId id="799" r:id="rId21"/>
    <p:sldId id="800" r:id="rId22"/>
    <p:sldId id="801" r:id="rId23"/>
    <p:sldId id="802" r:id="rId24"/>
    <p:sldId id="803" r:id="rId25"/>
    <p:sldId id="765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intsch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CCFF99"/>
    <a:srgbClr val="FFFFCC"/>
    <a:srgbClr val="CCECFF"/>
    <a:srgbClr val="006600"/>
    <a:srgbClr val="336600"/>
    <a:srgbClr val="FFFF99"/>
    <a:srgbClr val="000099"/>
    <a:srgbClr val="D3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5" autoAdjust="0"/>
    <p:restoredTop sz="94575" autoAdjust="0"/>
  </p:normalViewPr>
  <p:slideViewPr>
    <p:cSldViewPr>
      <p:cViewPr>
        <p:scale>
          <a:sx n="64" d="100"/>
          <a:sy n="64" d="100"/>
        </p:scale>
        <p:origin x="-3012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472" y="-67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75690" y="543776"/>
            <a:ext cx="6143974" cy="29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>
            <a:lvl1pPr defTabSz="966832" eaLnBrk="1" hangingPunct="1">
              <a:defRPr sz="1200" b="1" i="1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3300"/>
                </a:solidFill>
              </a:rPr>
              <a:t>National Sustainable Pavement Consortium</a:t>
            </a:r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61712" y="8806833"/>
            <a:ext cx="6089383" cy="3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b" anchorCtr="0" compatLnSpc="1">
            <a:prstTxWarp prst="textNoShape">
              <a:avLst/>
            </a:prstTxWarp>
          </a:bodyPr>
          <a:lstStyle>
            <a:lvl1pPr algn="r" defTabSz="966832" eaLnBrk="1" hangingPunct="1">
              <a:defRPr sz="1000" i="1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r>
              <a:rPr lang="en-US" sz="800" dirty="0"/>
              <a:t>Page </a:t>
            </a:r>
            <a:fld id="{B72AD885-ECB7-4838-96C2-EB179E60F511}" type="slidenum">
              <a:rPr lang="en-US" sz="800"/>
              <a:pPr/>
              <a:t>‹#›</a:t>
            </a:fld>
            <a:endParaRPr lang="en-US" sz="800" dirty="0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85616" y="868072"/>
            <a:ext cx="6143974" cy="0"/>
          </a:xfrm>
          <a:prstGeom prst="line">
            <a:avLst/>
          </a:prstGeom>
          <a:noFill/>
          <a:ln w="381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 lIns="94710" tIns="47354" rIns="94710" bIns="47354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585616" y="8769162"/>
            <a:ext cx="6143974" cy="0"/>
          </a:xfrm>
          <a:prstGeom prst="line">
            <a:avLst/>
          </a:prstGeom>
          <a:noFill/>
          <a:ln w="381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 lIns="94710" tIns="47354" rIns="94710" bIns="47354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143957" y="9119666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7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>
            <a:lvl1pPr defTabSz="96683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957" y="2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>
            <a:lvl1pPr algn="r" defTabSz="96683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2" y="4561474"/>
            <a:ext cx="5852822" cy="431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668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b" anchorCtr="0" compatLnSpc="1">
            <a:prstTxWarp prst="textNoShape">
              <a:avLst/>
            </a:prstTxWarp>
          </a:bodyPr>
          <a:lstStyle>
            <a:lvl1pPr defTabSz="96683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957" y="9119668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b" anchorCtr="0" compatLnSpc="1">
            <a:prstTxWarp prst="textNoShape">
              <a:avLst/>
            </a:prstTxWarp>
          </a:bodyPr>
          <a:lstStyle>
            <a:lvl1pPr algn="r" defTabSz="96683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DD9DA84C-FD7A-4CBD-84E2-743958A48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A84C-FD7A-4CBD-84E2-743958A48BB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A84C-FD7A-4CBD-84E2-743958A48BB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9963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9963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9963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9963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5C0703-0E3B-43F0-831B-C9F67D0A9332}" type="slidenum">
              <a:rPr lang="en-US" sz="1200" b="0" smtClean="0">
                <a:latin typeface="Times New Roman" pitchFamily="18" charset="0"/>
              </a:rPr>
              <a:pPr/>
              <a:t>4</a:t>
            </a:fld>
            <a:endParaRPr 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25"/>
              </a:spcBef>
            </a:pPr>
            <a:r>
              <a:rPr lang="en-US" dirty="0" smtClean="0"/>
              <a:t>The various </a:t>
            </a:r>
            <a:r>
              <a:rPr lang="en-US" dirty="0" err="1" smtClean="0"/>
              <a:t>IQLs</a:t>
            </a:r>
            <a:r>
              <a:rPr lang="en-US" dirty="0" smtClean="0"/>
              <a:t> requires different levels of detail and quality in the collected data to support the corresponding decision-making processes, which translate into different methods and frequencies of data collection. Therefore, it is imperative for the determination of data needs to pre-specify the decision level of interest. </a:t>
            </a:r>
          </a:p>
          <a:p>
            <a:pPr>
              <a:spcBef>
                <a:spcPts val="625"/>
              </a:spcBef>
            </a:pPr>
            <a:r>
              <a:rPr lang="en-US" dirty="0" smtClean="0"/>
              <a:t>The tailoring of the data collected for  effective decision-making within the decision level can lead to more specific and focused data collection efforts. This is illustrated in the following section for the project selection decision level.</a:t>
            </a:r>
          </a:p>
          <a:p>
            <a:pPr>
              <a:spcBef>
                <a:spcPts val="625"/>
              </a:spcBef>
            </a:pPr>
            <a:r>
              <a:rPr lang="en-US" dirty="0" smtClean="0"/>
              <a:t>This plot was adapted from:  Bennett, C. and </a:t>
            </a:r>
            <a:r>
              <a:rPr lang="en-US" dirty="0" err="1" smtClean="0"/>
              <a:t>W.D</a:t>
            </a:r>
            <a:r>
              <a:rPr lang="en-US" dirty="0" smtClean="0"/>
              <a:t>. Paterson, "A Guide to Calibration and Adaptation of </a:t>
            </a:r>
            <a:r>
              <a:rPr lang="en-US" dirty="0" err="1" smtClean="0"/>
              <a:t>HDM</a:t>
            </a:r>
            <a:r>
              <a:rPr lang="en-US" dirty="0" smtClean="0"/>
              <a:t>-4," in </a:t>
            </a:r>
            <a:r>
              <a:rPr lang="en-US" i="1" dirty="0" smtClean="0"/>
              <a:t>The Highway Development and Management Series</a:t>
            </a:r>
            <a:r>
              <a:rPr lang="en-US" dirty="0" smtClean="0"/>
              <a:t>, The World Bank, Washington, D.C., 2000.</a:t>
            </a:r>
          </a:p>
          <a:p>
            <a:pPr>
              <a:spcBef>
                <a:spcPts val="625"/>
              </a:spcBef>
            </a:pPr>
            <a:endParaRPr lang="en-US" dirty="0" smtClean="0"/>
          </a:p>
        </p:txBody>
      </p:sp>
      <p:sp>
        <p:nvSpPr>
          <p:cNvPr id="15770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109788" y="9121775"/>
            <a:ext cx="316865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9" tIns="48315" rIns="96629" bIns="48315"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b="0" smtClean="0">
                <a:latin typeface="Times New Roman" pitchFamily="18" charset="0"/>
                <a:cs typeface="Times New Roman" pitchFamily="18" charset="0"/>
              </a:rPr>
              <a:t>5.</a:t>
            </a:r>
            <a:fld id="{23929E05-E5D1-4AFF-A253-8BBF82F04FFB}" type="slidenum">
              <a:rPr lang="en-US" sz="900" b="0" smtClean="0">
                <a:latin typeface="Times New Roman" pitchFamily="18" charset="0"/>
                <a:cs typeface="Times New Roman" pitchFamily="18" charset="0"/>
              </a:rPr>
              <a:pPr algn="ctr" eaLnBrk="1" hangingPunct="1"/>
              <a:t>6</a:t>
            </a:fld>
            <a:endParaRPr lang="en-US" sz="900" b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A84C-FD7A-4CBD-84E2-743958A48B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A84C-FD7A-4CBD-84E2-743958A48B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879812" y="6165304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i="1" dirty="0" smtClean="0">
                <a:solidFill>
                  <a:srgbClr val="660000"/>
                </a:solidFill>
                <a:latin typeface="Times New Roman"/>
              </a:rPr>
              <a:t>Center </a:t>
            </a:r>
            <a:r>
              <a:rPr lang="en-US" b="1" i="1" dirty="0">
                <a:solidFill>
                  <a:srgbClr val="660000"/>
                </a:solidFill>
                <a:latin typeface="Times New Roman"/>
              </a:rPr>
              <a:t>for Sustainable Transportation Infrastructure </a:t>
            </a:r>
          </a:p>
        </p:txBody>
      </p:sp>
      <p:pic>
        <p:nvPicPr>
          <p:cNvPr id="6" name="Picture 9" descr="New VTT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34" y="5968481"/>
            <a:ext cx="25812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016" y="1520788"/>
            <a:ext cx="8856476" cy="2142592"/>
          </a:xfrm>
          <a:noFill/>
          <a:ln w="57150" cmpd="thickThin">
            <a:solidFill>
              <a:srgbClr val="660000"/>
            </a:solidFill>
          </a:ln>
        </p:spPr>
        <p:txBody>
          <a:bodyPr/>
          <a:lstStyle>
            <a:lvl1pPr>
              <a:defRPr sz="440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47800" y="4292600"/>
            <a:ext cx="6400800" cy="685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095" y="6009848"/>
            <a:ext cx="2374397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vt_shield_tag_onwhite23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9741" y="3825044"/>
            <a:ext cx="2190750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02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5992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681246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65393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91861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55087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76686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59148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4013"/>
            <a:ext cx="2057400" cy="5741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4013"/>
            <a:ext cx="6019800" cy="5741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114060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512" y="609320"/>
            <a:ext cx="77729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512" y="1980640"/>
            <a:ext cx="3817215" cy="1990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273" y="1980640"/>
            <a:ext cx="3817216" cy="1990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512" y="4105556"/>
            <a:ext cx="3817215" cy="199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273" y="4105556"/>
            <a:ext cx="3817216" cy="199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512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489" y="6248681"/>
            <a:ext cx="2895023" cy="4566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489" y="6248681"/>
            <a:ext cx="1905000" cy="45664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/>
            </a:lvl1pPr>
          </a:lstStyle>
          <a:p>
            <a:fld id="{626B53CB-3698-4F48-9ACE-5A621931AD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716524"/>
          </a:xfrm>
        </p:spPr>
        <p:txBody>
          <a:bodyPr/>
          <a:lstStyle>
            <a:lvl1pPr marL="341313" indent="-341313">
              <a:buSzPct val="75000"/>
              <a:buFont typeface="Courier New" pitchFamily="49" charset="0"/>
              <a:buChar char="o"/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9613" y="6416675"/>
            <a:ext cx="4284575" cy="2889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Center for Sustainable Transportation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11942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65580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F56B92A5-22A9-4647-8D93-9651F0A443A2}" type="datetimeFigureOut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9/12/2013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F843A37A-7C2E-4B5D-8764-BC61F9711C7A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A579D611-44AC-48EA-828C-3FF1B537BE9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57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t_shield_tag_onwhite2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1438" y="3824288"/>
            <a:ext cx="14525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New VTTI 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7763" y="5981700"/>
            <a:ext cx="25812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9388"/>
            <a:ext cx="9144000" cy="2286000"/>
          </a:xfrm>
          <a:ln w="57150" cmpd="thickThin">
            <a:solidFill>
              <a:srgbClr val="660000"/>
            </a:solidFill>
          </a:ln>
        </p:spPr>
        <p:txBody>
          <a:bodyPr/>
          <a:lstStyle>
            <a:lvl1pPr>
              <a:defRPr sz="44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92600"/>
            <a:ext cx="6400800" cy="685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56544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33673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4013"/>
            <a:ext cx="8229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16675"/>
            <a:ext cx="432057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 i="1">
                <a:solidFill>
                  <a:srgbClr val="66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Center for Sustainable Transportation Infrastructure</a:t>
            </a:r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384300" y="6381328"/>
            <a:ext cx="7315200" cy="27432"/>
          </a:xfrm>
          <a:prstGeom prst="rect">
            <a:avLst/>
          </a:prstGeom>
          <a:gradFill flip="none" rotWithShape="1">
            <a:gsLst>
              <a:gs pos="0">
                <a:srgbClr val="660000"/>
              </a:gs>
              <a:gs pos="100000">
                <a:srgbClr val="FF66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166813"/>
            <a:ext cx="9144000" cy="269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66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7" name="Picture 12" descr="New VTTI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6165850"/>
            <a:ext cx="1981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42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00"/>
        </a:buClr>
        <a:buSzPct val="75000"/>
        <a:buFont typeface="Wingdings" pitchFamily="2" charset="2"/>
        <a:buChar char="l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ü"/>
        <a:defRPr sz="2800" b="1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4013"/>
            <a:ext cx="8229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16675"/>
            <a:ext cx="38877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i="1">
                <a:solidFill>
                  <a:srgbClr val="8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Center for Sustainable Transportation Infrastructure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384300" y="6381750"/>
            <a:ext cx="7327900" cy="34925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rgbClr val="FF99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166813"/>
            <a:ext cx="9144000" cy="269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66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225" name="Picture 12" descr="New VTTI Logo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4925" y="6165850"/>
            <a:ext cx="1981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227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00"/>
        </a:buClr>
        <a:buSzPct val="75000"/>
        <a:buFont typeface="Wingdings" pitchFamily="2" charset="2"/>
        <a:buChar char="ü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7000"/>
        <a:buFont typeface="Wingdings" pitchFamily="2" charset="2"/>
        <a:buChar char="Ø"/>
        <a:defRPr sz="28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q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_ERAC%2005-09-12\Clip2.avi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 17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" y="8620"/>
            <a:ext cx="9144000" cy="686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508" y="836712"/>
            <a:ext cx="8856476" cy="2142592"/>
          </a:xfrm>
          <a:solidFill>
            <a:schemeClr val="tx2">
              <a:alpha val="67999"/>
            </a:schemeClr>
          </a:solidFill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Use of Probe Vehicles to Measure Road Ride Quality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4617132"/>
            <a:ext cx="7696200" cy="118813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Samer W. Katicha</a:t>
            </a:r>
          </a:p>
          <a:p>
            <a:r>
              <a:rPr lang="en-US" sz="2400" b="0" i="0" dirty="0" smtClean="0"/>
              <a:t>Senior Research Associate,</a:t>
            </a:r>
          </a:p>
          <a:p>
            <a:r>
              <a:rPr lang="en-US" sz="2400" b="0" i="0" dirty="0" smtClean="0"/>
              <a:t>Center </a:t>
            </a:r>
            <a:r>
              <a:rPr lang="en-US" sz="2400" b="0" i="0" dirty="0"/>
              <a:t>for Sustainable transportation </a:t>
            </a:r>
            <a:r>
              <a:rPr lang="en-US" sz="2400" b="0" i="0" dirty="0" smtClean="0"/>
              <a:t>Infrastructure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9" name="Picture 9" descr="New VTTI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045852"/>
            <a:ext cx="237415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103" y="6045852"/>
            <a:ext cx="2374397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9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and Acceleration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556792"/>
            <a:ext cx="7848872" cy="4572508"/>
          </a:xfrm>
        </p:spPr>
        <p:txBody>
          <a:bodyPr/>
          <a:lstStyle/>
          <a:p>
            <a:r>
              <a:rPr lang="en-US" dirty="0" smtClean="0"/>
              <a:t>Profile data:</a:t>
            </a:r>
          </a:p>
          <a:p>
            <a:pPr lvl="1"/>
            <a:r>
              <a:rPr lang="en-US" dirty="0" smtClean="0"/>
              <a:t>Collected at the Virginia Smart Road</a:t>
            </a:r>
          </a:p>
          <a:p>
            <a:pPr lvl="1"/>
            <a:r>
              <a:rPr lang="en-US" dirty="0" smtClean="0"/>
              <a:t>Every 30 mm (1.2 in)</a:t>
            </a:r>
          </a:p>
          <a:p>
            <a:r>
              <a:rPr lang="en-US" dirty="0" smtClean="0"/>
              <a:t>Probe vehicle acceleration data:</a:t>
            </a:r>
            <a:endParaRPr lang="en-US" dirty="0"/>
          </a:p>
          <a:p>
            <a:pPr lvl="1"/>
            <a:r>
              <a:rPr lang="en-US" dirty="0"/>
              <a:t>Collected at the Virginia Smart Road</a:t>
            </a:r>
          </a:p>
          <a:p>
            <a:pPr lvl="1"/>
            <a:r>
              <a:rPr lang="en-US" dirty="0"/>
              <a:t>Every </a:t>
            </a:r>
            <a:r>
              <a:rPr lang="en-US" dirty="0" smtClean="0"/>
              <a:t>2100 </a:t>
            </a:r>
            <a:r>
              <a:rPr lang="en-US" dirty="0"/>
              <a:t>mm </a:t>
            </a:r>
            <a:r>
              <a:rPr lang="en-US" dirty="0" smtClean="0"/>
              <a:t>(7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Sampling 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0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Car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556792"/>
            <a:ext cx="4032448" cy="36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uarter C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427437" cy="36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52125" y="4365104"/>
            <a:ext cx="477609" cy="552029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just">
              <a:spcBef>
                <a:spcPts val="300"/>
              </a:spcBef>
              <a:spcAft>
                <a:spcPts val="0"/>
              </a:spcAft>
            </a:pPr>
            <a:r>
              <a:rPr lang="en-US" sz="3000" i="1" kern="1200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k</a:t>
            </a:r>
            <a:r>
              <a:rPr lang="en-US" sz="3000" i="1" kern="1200" baseline="-25000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t</a:t>
            </a:r>
            <a:endParaRPr lang="en-US" sz="3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35996" y="2672916"/>
            <a:ext cx="657629" cy="552029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just">
              <a:spcBef>
                <a:spcPts val="300"/>
              </a:spcBef>
              <a:spcAft>
                <a:spcPts val="0"/>
              </a:spcAft>
            </a:pPr>
            <a:r>
              <a:rPr lang="en-US" sz="3000" i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k</a:t>
            </a:r>
            <a:r>
              <a:rPr lang="en-US" sz="3000" i="1" kern="1200" baseline="-25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b</a:t>
            </a:r>
            <a:endParaRPr lang="en-US" sz="3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343329" y="2672916"/>
            <a:ext cx="748951" cy="552029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just">
              <a:spcBef>
                <a:spcPts val="300"/>
              </a:spcBef>
              <a:spcAft>
                <a:spcPts val="0"/>
              </a:spcAft>
            </a:pPr>
            <a:r>
              <a:rPr lang="en-US" sz="3000" i="1" kern="1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z="3000" i="1" kern="1200" baseline="-25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b</a:t>
            </a:r>
            <a:endParaRPr lang="en-US" sz="3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88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Car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12606"/>
              </p:ext>
            </p:extLst>
          </p:nvPr>
        </p:nvGraphicFramePr>
        <p:xfrm>
          <a:off x="179512" y="1376772"/>
          <a:ext cx="8960086" cy="27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3479800" imgH="1041400" progId="Equation.3">
                  <p:embed/>
                </p:oleObj>
              </mc:Choice>
              <mc:Fallback>
                <p:oleObj name="Equation" r:id="rId3" imgW="3479800" imgH="1041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76772"/>
                        <a:ext cx="8960086" cy="27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291655"/>
              </p:ext>
            </p:extLst>
          </p:nvPr>
        </p:nvGraphicFramePr>
        <p:xfrm>
          <a:off x="431540" y="4689647"/>
          <a:ext cx="1685294" cy="111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5" imgW="672808" imgH="444307" progId="Equation.3">
                  <p:embed/>
                </p:oleObj>
              </mc:Choice>
              <mc:Fallback>
                <p:oleObj name="Equation" r:id="rId5" imgW="672808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40" y="4689647"/>
                        <a:ext cx="1685294" cy="1115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06121"/>
              </p:ext>
            </p:extLst>
          </p:nvPr>
        </p:nvGraphicFramePr>
        <p:xfrm>
          <a:off x="2555776" y="4733086"/>
          <a:ext cx="1620180" cy="107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7" imgW="647700" imgH="431800" progId="Equation.3">
                  <p:embed/>
                </p:oleObj>
              </mc:Choice>
              <mc:Fallback>
                <p:oleObj name="Equation" r:id="rId7" imgW="6477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33086"/>
                        <a:ext cx="1620180" cy="1072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26253"/>
              </p:ext>
            </p:extLst>
          </p:nvPr>
        </p:nvGraphicFramePr>
        <p:xfrm>
          <a:off x="4704524" y="4761148"/>
          <a:ext cx="163167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9" imgW="672808" imgH="444307" progId="Equation.3">
                  <p:embed/>
                </p:oleObj>
              </mc:Choice>
              <mc:Fallback>
                <p:oleObj name="Equation" r:id="rId9" imgW="672808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524" y="4761148"/>
                        <a:ext cx="1631672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119186"/>
              </p:ext>
            </p:extLst>
          </p:nvPr>
        </p:nvGraphicFramePr>
        <p:xfrm>
          <a:off x="6732240" y="4797151"/>
          <a:ext cx="1620180" cy="110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1" imgW="660113" imgH="444307" progId="Equation.3">
                  <p:embed/>
                </p:oleObj>
              </mc:Choice>
              <mc:Fallback>
                <p:oleObj name="Equation" r:id="rId11" imgW="660113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797151"/>
                        <a:ext cx="1620180" cy="1103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Numerical Calculation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724"/>
            <a:ext cx="9144000" cy="5436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6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Probe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556792"/>
            <a:ext cx="7848872" cy="4572508"/>
          </a:xfrm>
        </p:spPr>
        <p:txBody>
          <a:bodyPr/>
          <a:lstStyle/>
          <a:p>
            <a:r>
              <a:rPr lang="en-US" dirty="0" smtClean="0"/>
              <a:t>2007 Ford Fusion</a:t>
            </a:r>
          </a:p>
          <a:p>
            <a:r>
              <a:rPr lang="en-US" dirty="0" smtClean="0"/>
              <a:t>Car parameters:</a:t>
            </a:r>
            <a:endParaRPr lang="en-US" dirty="0"/>
          </a:p>
          <a:p>
            <a:pPr lvl="1"/>
            <a:r>
              <a:rPr lang="en-US" dirty="0" smtClean="0"/>
              <a:t>Same as golden car</a:t>
            </a:r>
            <a:endParaRPr lang="en-US" dirty="0"/>
          </a:p>
          <a:p>
            <a:pPr lvl="1"/>
            <a:r>
              <a:rPr lang="en-US" dirty="0" smtClean="0"/>
              <a:t>Close enough</a:t>
            </a:r>
          </a:p>
          <a:p>
            <a:r>
              <a:rPr lang="en-US" dirty="0" smtClean="0"/>
              <a:t>Test Speed:</a:t>
            </a:r>
          </a:p>
          <a:p>
            <a:pPr lvl="1"/>
            <a:r>
              <a:rPr lang="en-US" dirty="0" smtClean="0"/>
              <a:t>50 mph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 Calculation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732"/>
            <a:ext cx="914400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556792"/>
            <a:ext cx="7848872" cy="4572508"/>
          </a:xfrm>
        </p:spPr>
        <p:txBody>
          <a:bodyPr/>
          <a:lstStyle/>
          <a:p>
            <a:r>
              <a:rPr lang="en-US" dirty="0" smtClean="0"/>
              <a:t>Calculated IRI:</a:t>
            </a:r>
          </a:p>
          <a:p>
            <a:pPr lvl="1"/>
            <a:r>
              <a:rPr lang="en-US" dirty="0" smtClean="0"/>
              <a:t>Follow the same trend</a:t>
            </a:r>
          </a:p>
          <a:p>
            <a:pPr lvl="1"/>
            <a:r>
              <a:rPr lang="en-US" dirty="0" smtClean="0"/>
              <a:t>Sample over 2 m makes a difference</a:t>
            </a:r>
          </a:p>
          <a:p>
            <a:r>
              <a:rPr lang="en-US" dirty="0" smtClean="0"/>
              <a:t>Problems with quarter car model:</a:t>
            </a:r>
            <a:endParaRPr lang="en-US" dirty="0"/>
          </a:p>
          <a:p>
            <a:pPr lvl="1"/>
            <a:r>
              <a:rPr lang="en-US" dirty="0" smtClean="0"/>
              <a:t>Probe vehicle acceleration results from the full car response</a:t>
            </a:r>
            <a:endParaRPr lang="en-US" dirty="0"/>
          </a:p>
          <a:p>
            <a:pPr lvl="1"/>
            <a:r>
              <a:rPr lang="en-US" dirty="0" smtClean="0"/>
              <a:t>Approximate full car with average of profile felt by the four wheels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“Full Car” IRI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0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100900" cy="47165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Smoothness for </a:t>
            </a:r>
            <a:r>
              <a:rPr lang="en-US" dirty="0"/>
              <a:t>a</a:t>
            </a:r>
            <a:r>
              <a:rPr lang="en-US" dirty="0" smtClean="0"/>
              <a:t>sset </a:t>
            </a:r>
            <a:r>
              <a:rPr lang="en-US" dirty="0" smtClean="0"/>
              <a:t>m</a:t>
            </a:r>
            <a:r>
              <a:rPr lang="en-US" dirty="0" smtClean="0"/>
              <a:t>anagement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Probe vehicles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experiment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IRI calculation from profile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IRI calculation from vertical acceleration measurements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Sensitivity analysis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0220" y="6409134"/>
            <a:ext cx="72723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 (Sampling)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740"/>
            <a:ext cx="9144000" cy="5004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0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644"/>
            <a:ext cx="8229600" cy="712787"/>
          </a:xfrm>
        </p:spPr>
        <p:txBody>
          <a:bodyPr/>
          <a:lstStyle/>
          <a:p>
            <a:r>
              <a:rPr lang="en-US" dirty="0" smtClean="0"/>
              <a:t>Sensitivity Analysis (Quarter Car Parameters)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 (Sampling)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740"/>
            <a:ext cx="914400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2016224" cy="54006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Suspension Stiffness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52120" y="1340768"/>
            <a:ext cx="2016224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5000"/>
              <a:buFont typeface="Courier New" pitchFamily="49" charset="0"/>
              <a:buChar char="o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ü"/>
              <a:defRPr sz="2800" b="1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Courier New" pitchFamily="49" charset="0"/>
              <a:buNone/>
            </a:pPr>
            <a:r>
              <a:rPr lang="en-US" sz="1400" kern="0" dirty="0" smtClean="0"/>
              <a:t>Suspension Damping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99592" y="4149080"/>
            <a:ext cx="2016224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5000"/>
              <a:buFont typeface="Courier New" pitchFamily="49" charset="0"/>
              <a:buChar char="o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ü"/>
              <a:defRPr sz="2800" b="1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Courier New" pitchFamily="49" charset="0"/>
              <a:buNone/>
            </a:pPr>
            <a:r>
              <a:rPr lang="en-US" sz="1400" kern="0" dirty="0" smtClean="0"/>
              <a:t>Tire Stiffness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652120" y="4128656"/>
            <a:ext cx="2016224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5000"/>
              <a:buFont typeface="Courier New" pitchFamily="49" charset="0"/>
              <a:buChar char="o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ü"/>
              <a:defRPr sz="2800" b="1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Courier New" pitchFamily="49" charset="0"/>
              <a:buNone/>
            </a:pPr>
            <a:r>
              <a:rPr lang="en-US" sz="1400" kern="0" dirty="0" smtClean="0"/>
              <a:t>Mass Ratio</a:t>
            </a:r>
          </a:p>
        </p:txBody>
      </p:sp>
    </p:spTree>
    <p:extLst>
      <p:ext uri="{BB962C8B-B14F-4D97-AF65-F5344CB8AC3E}">
        <p14:creationId xmlns:p14="http://schemas.microsoft.com/office/powerpoint/2010/main" val="41694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556792"/>
            <a:ext cx="7848872" cy="4572508"/>
          </a:xfrm>
        </p:spPr>
        <p:txBody>
          <a:bodyPr/>
          <a:lstStyle/>
          <a:p>
            <a:r>
              <a:rPr lang="en-US" dirty="0" smtClean="0"/>
              <a:t>Same IRI trend between probe vehicle and profiler:</a:t>
            </a:r>
          </a:p>
          <a:p>
            <a:pPr lvl="1"/>
            <a:r>
              <a:rPr lang="en-US" dirty="0" smtClean="0"/>
              <a:t>Effect of data sampling</a:t>
            </a:r>
          </a:p>
          <a:p>
            <a:pPr lvl="1"/>
            <a:r>
              <a:rPr lang="en-US" dirty="0" smtClean="0"/>
              <a:t>Effect of full vs. quarter car</a:t>
            </a:r>
          </a:p>
          <a:p>
            <a:pPr lvl="1"/>
            <a:r>
              <a:rPr lang="en-US" dirty="0" smtClean="0"/>
              <a:t>Effect of probe vehicle car parameters</a:t>
            </a:r>
            <a:endParaRPr lang="en-US" dirty="0"/>
          </a:p>
          <a:p>
            <a:r>
              <a:rPr lang="en-US" dirty="0" smtClean="0"/>
              <a:t>Use of the data:</a:t>
            </a:r>
          </a:p>
          <a:p>
            <a:pPr lvl="1"/>
            <a:r>
              <a:rPr lang="en-US" dirty="0" smtClean="0"/>
              <a:t>To much uncertainty/variation for detailed analysis</a:t>
            </a:r>
          </a:p>
          <a:p>
            <a:pPr lvl="1"/>
            <a:r>
              <a:rPr lang="en-US" dirty="0" smtClean="0"/>
              <a:t>Maybe useful for strategic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0"/>
            <a:ext cx="914209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0887" y="5049180"/>
            <a:ext cx="2929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Blacksburg, VA</a:t>
            </a:r>
            <a:endParaRPr lang="en-US" sz="3200" b="1" dirty="0">
              <a:solidFill>
                <a:srgbClr val="8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9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Smoothness </a:t>
            </a:r>
            <a:r>
              <a:rPr lang="en-US" dirty="0" smtClean="0">
                <a:solidFill>
                  <a:srgbClr val="FFFF00"/>
                </a:solidFill>
              </a:rPr>
              <a:t>for asset </a:t>
            </a:r>
            <a:r>
              <a:rPr lang="en-US" dirty="0" err="1" smtClean="0">
                <a:solidFill>
                  <a:srgbClr val="FFFF00"/>
                </a:solidFill>
              </a:rPr>
              <a:t>managment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304800" y="1509713"/>
            <a:ext cx="8686800" cy="914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2075" tIns="46038" rIns="92075" bIns="46038"/>
          <a:lstStyle/>
          <a:p>
            <a:pPr eaLnBrk="0" hangingPunct="0">
              <a:spcBef>
                <a:spcPct val="30000"/>
              </a:spcBef>
              <a:buFontTx/>
              <a:buChar char="•"/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8" name="Picture 2" descr="Front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0238" y="578358"/>
            <a:ext cx="914400" cy="13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04800" y="3358357"/>
            <a:ext cx="8686800" cy="914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2075" tIns="46038" rIns="92075" bIns="46038"/>
          <a:lstStyle/>
          <a:p>
            <a:pPr eaLnBrk="0" hangingPunct="0">
              <a:spcBef>
                <a:spcPct val="30000"/>
              </a:spcBef>
              <a:buFontTx/>
              <a:buChar char="•"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34962" y="2434035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30000"/>
              </a:spcBef>
              <a:buFontTx/>
              <a:buChar char="•"/>
            </a:pPr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74638" y="5207000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</p:spPr>
        <p:txBody>
          <a:bodyPr lIns="92075" tIns="46038" rIns="92075" bIns="46038"/>
          <a:lstStyle/>
          <a:p>
            <a:pPr eaLnBrk="0" hangingPunct="0">
              <a:spcBef>
                <a:spcPct val="30000"/>
              </a:spcBef>
              <a:buFontTx/>
              <a:buChar char="•"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04800" y="4282679"/>
            <a:ext cx="86868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30000"/>
              </a:spcBef>
              <a:buFontTx/>
              <a:buChar char="•"/>
            </a:pPr>
            <a:endParaRPr lang="en-US"/>
          </a:p>
        </p:txBody>
      </p:sp>
      <p:sp>
        <p:nvSpPr>
          <p:cNvPr id="9114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620"/>
            <a:ext cx="9144000" cy="1143000"/>
          </a:xfrm>
        </p:spPr>
        <p:txBody>
          <a:bodyPr/>
          <a:lstStyle/>
          <a:p>
            <a:r>
              <a:rPr lang="en-US" dirty="0"/>
              <a:t>Infrastructure Condition/ Performance Indicators </a:t>
            </a:r>
            <a:r>
              <a:rPr lang="en-US" dirty="0">
                <a:solidFill>
                  <a:schemeClr val="bg1"/>
                </a:solidFill>
              </a:rPr>
              <a:t>→ Pavements</a:t>
            </a:r>
          </a:p>
        </p:txBody>
      </p:sp>
      <p:sp>
        <p:nvSpPr>
          <p:cNvPr id="8079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09600" y="1520788"/>
            <a:ext cx="3733800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</a:rPr>
              <a:t>Service and User Perception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rgbClr val="800000"/>
                </a:solidFill>
              </a:rPr>
              <a:t>Physical </a:t>
            </a:r>
            <a:br>
              <a:rPr lang="en-US" b="0" dirty="0" smtClean="0">
                <a:solidFill>
                  <a:srgbClr val="800000"/>
                </a:solidFill>
              </a:rPr>
            </a:br>
            <a:r>
              <a:rPr lang="en-US" b="0" dirty="0" smtClean="0">
                <a:solidFill>
                  <a:srgbClr val="800000"/>
                </a:solidFill>
              </a:rPr>
              <a:t>Condition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rgbClr val="800000"/>
                </a:solidFill>
              </a:rPr>
              <a:t>Structural Integrity / </a:t>
            </a:r>
            <a:r>
              <a:rPr lang="en-US" sz="2000" b="0" dirty="0" smtClean="0">
                <a:solidFill>
                  <a:srgbClr val="800000"/>
                </a:solidFill>
              </a:rPr>
              <a:t>Load-Carrying Capacity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chemeClr val="accent5">
                    <a:lumMod val="10000"/>
                  </a:schemeClr>
                </a:solidFill>
              </a:rPr>
              <a:t>Safety and Sufficiency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Environmental Impact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988" y="1510444"/>
            <a:ext cx="3695700" cy="411480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Serviceability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b="0" dirty="0" smtClean="0">
                <a:solidFill>
                  <a:srgbClr val="002060"/>
                </a:solidFill>
              </a:rPr>
              <a:t>(PSI, </a:t>
            </a:r>
            <a:r>
              <a:rPr lang="en-US" b="0" dirty="0" err="1" smtClean="0">
                <a:solidFill>
                  <a:srgbClr val="002060"/>
                </a:solidFill>
              </a:rPr>
              <a:t>IRI</a:t>
            </a:r>
            <a:r>
              <a:rPr lang="en-US" b="0" dirty="0" smtClean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0" dirty="0" smtClean="0">
                <a:solidFill>
                  <a:srgbClr val="800000"/>
                </a:solidFill>
              </a:rPr>
              <a:t>Distress</a:t>
            </a:r>
            <a:br>
              <a:rPr lang="en-US" b="0" dirty="0" smtClean="0">
                <a:solidFill>
                  <a:srgbClr val="800000"/>
                </a:solidFill>
              </a:rPr>
            </a:br>
            <a:r>
              <a:rPr lang="en-US" b="0" dirty="0" smtClean="0">
                <a:solidFill>
                  <a:srgbClr val="800000"/>
                </a:solidFill>
              </a:rPr>
              <a:t>(PCI)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0" dirty="0" smtClean="0">
                <a:solidFill>
                  <a:srgbClr val="800000"/>
                </a:solidFill>
              </a:rPr>
              <a:t>Deflection</a:t>
            </a:r>
            <a:br>
              <a:rPr lang="en-US" b="0" dirty="0" smtClean="0">
                <a:solidFill>
                  <a:srgbClr val="800000"/>
                </a:solidFill>
              </a:rPr>
            </a:br>
            <a:r>
              <a:rPr lang="en-US" b="0" dirty="0" smtClean="0">
                <a:solidFill>
                  <a:srgbClr val="800000"/>
                </a:solidFill>
              </a:rPr>
              <a:t>(</a:t>
            </a:r>
            <a:r>
              <a:rPr lang="en-US" b="0" dirty="0" err="1" smtClean="0">
                <a:solidFill>
                  <a:srgbClr val="800000"/>
                </a:solidFill>
              </a:rPr>
              <a:t>FWD</a:t>
            </a:r>
            <a:r>
              <a:rPr lang="en-US" b="0" dirty="0" smtClean="0">
                <a:solidFill>
                  <a:srgbClr val="800000"/>
                </a:solidFill>
              </a:rPr>
              <a:t>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b="0" dirty="0" smtClean="0">
                <a:solidFill>
                  <a:schemeClr val="accent5">
                    <a:lumMod val="10000"/>
                  </a:schemeClr>
                </a:solidFill>
              </a:rPr>
              <a:t>Friction (</a:t>
            </a:r>
            <a:r>
              <a:rPr lang="en-US" b="0" dirty="0" err="1" smtClean="0">
                <a:solidFill>
                  <a:schemeClr val="accent5">
                    <a:lumMod val="10000"/>
                  </a:schemeClr>
                </a:solidFill>
              </a:rPr>
              <a:t>FN</a:t>
            </a:r>
            <a:r>
              <a:rPr lang="en-US" b="0" dirty="0" smtClean="0">
                <a:solidFill>
                  <a:schemeClr val="accent5">
                    <a:lumMod val="10000"/>
                  </a:schemeClr>
                </a:solidFill>
              </a:rPr>
              <a:t>)/ </a:t>
            </a:r>
            <a:r>
              <a:rPr lang="en-US" b="0" dirty="0" err="1" smtClean="0">
                <a:solidFill>
                  <a:schemeClr val="accent5">
                    <a:lumMod val="10000"/>
                  </a:schemeClr>
                </a:solidFill>
              </a:rPr>
              <a:t>Macrotexture</a:t>
            </a:r>
            <a:endParaRPr lang="en-US" b="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b="0" dirty="0" smtClean="0"/>
              <a:t>Tire/</a:t>
            </a:r>
            <a:r>
              <a:rPr lang="en-US" b="0" dirty="0" err="1" smtClean="0"/>
              <a:t>Pav</a:t>
            </a:r>
            <a:r>
              <a:rPr lang="en-US" b="0" dirty="0" smtClean="0"/>
              <a:t>. Noise</a:t>
            </a:r>
            <a:br>
              <a:rPr lang="en-US" b="0" dirty="0" smtClean="0"/>
            </a:br>
            <a:r>
              <a:rPr lang="en-US" b="0" dirty="0" smtClean="0"/>
              <a:t>Rolling Resistance</a:t>
            </a:r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  <p:pic>
        <p:nvPicPr>
          <p:cNvPr id="6" name="Picture 46" descr="fwd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3373438"/>
            <a:ext cx="1320800" cy="82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VC-007F"/>
          <p:cNvPicPr>
            <a:picLocks noChangeAspect="1" noChangeArrowheads="1"/>
          </p:cNvPicPr>
          <p:nvPr/>
        </p:nvPicPr>
        <p:blipFill>
          <a:blip r:embed="rId5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4267200"/>
            <a:ext cx="137878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VETECH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88" y="2457450"/>
            <a:ext cx="1306512" cy="82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268" y="1562559"/>
            <a:ext cx="1295400" cy="82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148" name="Straight Arrow Connector 10"/>
          <p:cNvCxnSpPr>
            <a:cxnSpLocks noChangeShapeType="1"/>
          </p:cNvCxnSpPr>
          <p:nvPr/>
        </p:nvCxnSpPr>
        <p:spPr bwMode="auto">
          <a:xfrm>
            <a:off x="4267200" y="1524000"/>
            <a:ext cx="76200" cy="1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17" name="Picture 16" descr="OBSI billy's camera 07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8319" y="5252720"/>
            <a:ext cx="1464181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3170820" y="548680"/>
            <a:ext cx="5145596" cy="6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00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00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00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00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00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00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00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00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→ Pavements</a:t>
            </a:r>
            <a:endParaRPr lang="en-US" kern="0" dirty="0"/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23528" y="1542492"/>
            <a:ext cx="8686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00"/>
            </a:solidFill>
          </a:ln>
        </p:spPr>
        <p:txBody>
          <a:bodyPr lIns="92075" tIns="46038" rIns="92075" bIns="46038"/>
          <a:lstStyle/>
          <a:p>
            <a:pPr eaLnBrk="0" hangingPunct="0">
              <a:spcBef>
                <a:spcPct val="30000"/>
              </a:spcBef>
              <a:buFontTx/>
              <a:buChar char="•"/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44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0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animBg="1"/>
      <p:bldP spid="15" grpId="0" uiExpand="1" animBg="1"/>
      <p:bldP spid="16" grpId="0" uiExpand="1" animBg="1"/>
      <p:bldP spid="14" grpId="0" animBg="1"/>
      <p:bldP spid="12" grpId="0" uiExpand="1" animBg="1"/>
      <p:bldP spid="807941" grpId="0" uiExpand="1" build="p" autoUpdateAnimBg="0"/>
      <p:bldP spid="4" grpId="0" uiExpand="1" build="p"/>
      <p:bldP spid="19" grpId="0" uiExpand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376772"/>
            <a:ext cx="5652628" cy="4716524"/>
          </a:xfrm>
        </p:spPr>
        <p:txBody>
          <a:bodyPr/>
          <a:lstStyle/>
          <a:p>
            <a:r>
              <a:rPr lang="en-US" dirty="0" smtClean="0"/>
              <a:t>Strategic level</a:t>
            </a:r>
          </a:p>
          <a:p>
            <a:pPr lvl="1"/>
            <a:r>
              <a:rPr lang="en-US" dirty="0" smtClean="0"/>
              <a:t>Performance monitoring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Network level</a:t>
            </a:r>
            <a:endParaRPr lang="en-US" dirty="0"/>
          </a:p>
          <a:p>
            <a:pPr lvl="1"/>
            <a:r>
              <a:rPr lang="en-US" dirty="0" smtClean="0"/>
              <a:t>Pavement management</a:t>
            </a:r>
            <a:endParaRPr lang="en-US" dirty="0"/>
          </a:p>
          <a:p>
            <a:pPr lvl="1"/>
            <a:endParaRPr lang="en-US" sz="2000" dirty="0"/>
          </a:p>
          <a:p>
            <a:r>
              <a:rPr lang="en-US" dirty="0" smtClean="0"/>
              <a:t>Project </a:t>
            </a:r>
            <a:r>
              <a:rPr lang="en-US" dirty="0"/>
              <a:t>level</a:t>
            </a:r>
          </a:p>
          <a:p>
            <a:pPr lvl="1"/>
            <a:r>
              <a:rPr lang="en-US" dirty="0" smtClean="0"/>
              <a:t>Smoothness Specification</a:t>
            </a:r>
          </a:p>
          <a:p>
            <a:pPr lvl="1"/>
            <a:r>
              <a:rPr lang="en-US" b="0" dirty="0" smtClean="0"/>
              <a:t>Research </a:t>
            </a:r>
            <a:r>
              <a:rPr lang="en-US" b="0" dirty="0" smtClean="0">
                <a:sym typeface="Wingdings" panose="05000000000000000000" pitchFamily="2" charset="2"/>
              </a:rPr>
              <a:t>  </a:t>
            </a:r>
            <a:r>
              <a:rPr lang="en-US" b="0" dirty="0" err="1" smtClean="0">
                <a:sym typeface="Wingdings" panose="05000000000000000000" pitchFamily="2" charset="2"/>
              </a:rPr>
              <a:t>LTPP</a:t>
            </a:r>
            <a:endParaRPr lang="en-US" b="0" dirty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  <p:pic>
        <p:nvPicPr>
          <p:cNvPr id="5" name="Picture 31" descr="Southern region profil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77" y="2484100"/>
            <a:ext cx="2172363" cy="16289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231740" y="1809846"/>
            <a:ext cx="972108" cy="948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" name="Straight Arrow Connector 7"/>
          <p:cNvCxnSpPr>
            <a:stCxn id="5" idx="3"/>
          </p:cNvCxnSpPr>
          <p:nvPr/>
        </p:nvCxnSpPr>
        <p:spPr bwMode="auto">
          <a:xfrm flipV="1">
            <a:off x="2231740" y="3223982"/>
            <a:ext cx="972108" cy="745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231740" y="3717032"/>
            <a:ext cx="972108" cy="9361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Down Arrow 5"/>
          <p:cNvSpPr/>
          <p:nvPr/>
        </p:nvSpPr>
        <p:spPr bwMode="auto">
          <a:xfrm flipV="1">
            <a:off x="8532440" y="1376772"/>
            <a:ext cx="432048" cy="4608512"/>
          </a:xfrm>
          <a:prstGeom prst="downArrow">
            <a:avLst>
              <a:gd name="adj1" fmla="val 50000"/>
              <a:gd name="adj2" fmla="val 126961"/>
            </a:avLst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unded Rectangle 138"/>
          <p:cNvSpPr/>
          <p:nvPr/>
        </p:nvSpPr>
        <p:spPr bwMode="auto">
          <a:xfrm>
            <a:off x="468313" y="4686300"/>
            <a:ext cx="8424862" cy="1517650"/>
          </a:xfrm>
          <a:prstGeom prst="roundRect">
            <a:avLst/>
          </a:prstGeom>
          <a:solidFill>
            <a:srgbClr val="EBFF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Project </a:t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Level </a:t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</a:br>
            <a:endParaRPr lang="en-AU" sz="2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2700338" y="1682750"/>
            <a:ext cx="4594225" cy="1517650"/>
          </a:xfrm>
          <a:prstGeom prst="roundRect">
            <a:avLst/>
          </a:prstGeom>
          <a:solidFill>
            <a:srgbClr val="FFF4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Strategic </a:t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Level </a:t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</a:br>
            <a:endParaRPr lang="en-AU" sz="2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95400" y="3168650"/>
            <a:ext cx="7021513" cy="1517650"/>
          </a:xfrm>
          <a:prstGeom prst="roundRect">
            <a:avLst/>
          </a:prstGeom>
          <a:solidFill>
            <a:srgbClr val="E1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Network</a:t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Level </a:t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</a:br>
            <a:endParaRPr lang="en-AU" sz="2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3414713" y="3171825"/>
            <a:ext cx="1728787" cy="3175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58" name="Line 10"/>
          <p:cNvSpPr>
            <a:spLocks noChangeShapeType="1"/>
          </p:cNvSpPr>
          <p:nvPr/>
        </p:nvSpPr>
        <p:spPr bwMode="auto">
          <a:xfrm>
            <a:off x="2968625" y="3929063"/>
            <a:ext cx="2624138" cy="3175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59" name="Line 11"/>
          <p:cNvSpPr>
            <a:spLocks noChangeShapeType="1"/>
          </p:cNvSpPr>
          <p:nvPr/>
        </p:nvSpPr>
        <p:spPr bwMode="auto">
          <a:xfrm>
            <a:off x="2506663" y="4686300"/>
            <a:ext cx="3543300" cy="3175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2060575" y="5446713"/>
            <a:ext cx="4437063" cy="3175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4279900" y="3171825"/>
            <a:ext cx="1588" cy="3032125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62" name="Line 14"/>
          <p:cNvSpPr>
            <a:spLocks noChangeShapeType="1"/>
          </p:cNvSpPr>
          <p:nvPr/>
        </p:nvSpPr>
        <p:spPr bwMode="auto">
          <a:xfrm flipH="1">
            <a:off x="3573463" y="4686300"/>
            <a:ext cx="166687" cy="1517650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63" name="Line 15"/>
          <p:cNvSpPr>
            <a:spLocks noChangeShapeType="1"/>
          </p:cNvSpPr>
          <p:nvPr/>
        </p:nvSpPr>
        <p:spPr bwMode="auto">
          <a:xfrm flipH="1">
            <a:off x="2944813" y="3929063"/>
            <a:ext cx="584200" cy="227488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64" name="Line 16"/>
          <p:cNvSpPr>
            <a:spLocks noChangeShapeType="1"/>
          </p:cNvSpPr>
          <p:nvPr/>
        </p:nvSpPr>
        <p:spPr bwMode="auto">
          <a:xfrm flipH="1">
            <a:off x="2279650" y="4686300"/>
            <a:ext cx="582613" cy="1517650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>
            <a:off x="4572000" y="3929063"/>
            <a:ext cx="374650" cy="227488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66" name="Line 18"/>
          <p:cNvSpPr>
            <a:spLocks noChangeShapeType="1"/>
          </p:cNvSpPr>
          <p:nvPr/>
        </p:nvSpPr>
        <p:spPr bwMode="auto">
          <a:xfrm>
            <a:off x="5218113" y="4686300"/>
            <a:ext cx="395287" cy="1517650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67" name="Line 19"/>
          <p:cNvSpPr>
            <a:spLocks noChangeShapeType="1"/>
          </p:cNvSpPr>
          <p:nvPr/>
        </p:nvSpPr>
        <p:spPr bwMode="auto">
          <a:xfrm>
            <a:off x="5988050" y="5446713"/>
            <a:ext cx="292100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68" name="Line 20"/>
          <p:cNvSpPr>
            <a:spLocks noChangeShapeType="1"/>
          </p:cNvSpPr>
          <p:nvPr/>
        </p:nvSpPr>
        <p:spPr bwMode="auto">
          <a:xfrm flipH="1">
            <a:off x="1779588" y="5446713"/>
            <a:ext cx="417512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 flipV="1">
            <a:off x="2112963" y="5446713"/>
            <a:ext cx="333375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70" name="Line 22"/>
          <p:cNvSpPr>
            <a:spLocks noChangeShapeType="1"/>
          </p:cNvSpPr>
          <p:nvPr/>
        </p:nvSpPr>
        <p:spPr bwMode="auto">
          <a:xfrm flipH="1">
            <a:off x="2446338" y="5446713"/>
            <a:ext cx="292100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71" name="Line 23"/>
          <p:cNvSpPr>
            <a:spLocks noChangeShapeType="1"/>
          </p:cNvSpPr>
          <p:nvPr/>
        </p:nvSpPr>
        <p:spPr bwMode="auto">
          <a:xfrm>
            <a:off x="2862263" y="5446713"/>
            <a:ext cx="82550" cy="3175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72" name="Line 24"/>
          <p:cNvSpPr>
            <a:spLocks noChangeShapeType="1"/>
          </p:cNvSpPr>
          <p:nvPr/>
        </p:nvSpPr>
        <p:spPr bwMode="auto">
          <a:xfrm flipH="1">
            <a:off x="2611438" y="5446713"/>
            <a:ext cx="273050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73" name="Line 25"/>
          <p:cNvSpPr>
            <a:spLocks noChangeShapeType="1"/>
          </p:cNvSpPr>
          <p:nvPr/>
        </p:nvSpPr>
        <p:spPr bwMode="auto">
          <a:xfrm flipH="1">
            <a:off x="2778125" y="5446713"/>
            <a:ext cx="228600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74" name="Line 26"/>
          <p:cNvSpPr>
            <a:spLocks noChangeShapeType="1"/>
          </p:cNvSpPr>
          <p:nvPr/>
        </p:nvSpPr>
        <p:spPr bwMode="auto">
          <a:xfrm flipH="1">
            <a:off x="3111500" y="5446713"/>
            <a:ext cx="166688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75" name="Line 27"/>
          <p:cNvSpPr>
            <a:spLocks noChangeShapeType="1"/>
          </p:cNvSpPr>
          <p:nvPr/>
        </p:nvSpPr>
        <p:spPr bwMode="auto">
          <a:xfrm flipH="1">
            <a:off x="3278188" y="5446713"/>
            <a:ext cx="146050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76" name="Line 28"/>
          <p:cNvSpPr>
            <a:spLocks noChangeShapeType="1"/>
          </p:cNvSpPr>
          <p:nvPr/>
        </p:nvSpPr>
        <p:spPr bwMode="auto">
          <a:xfrm flipH="1">
            <a:off x="3444875" y="5446713"/>
            <a:ext cx="125413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77" name="Line 29"/>
          <p:cNvSpPr>
            <a:spLocks noChangeShapeType="1"/>
          </p:cNvSpPr>
          <p:nvPr/>
        </p:nvSpPr>
        <p:spPr bwMode="auto">
          <a:xfrm flipH="1">
            <a:off x="3778250" y="5446713"/>
            <a:ext cx="84138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78" name="Line 30"/>
          <p:cNvSpPr>
            <a:spLocks noChangeShapeType="1"/>
          </p:cNvSpPr>
          <p:nvPr/>
        </p:nvSpPr>
        <p:spPr bwMode="auto">
          <a:xfrm flipH="1">
            <a:off x="3946525" y="5446713"/>
            <a:ext cx="82550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79" name="Line 31"/>
          <p:cNvSpPr>
            <a:spLocks noChangeShapeType="1"/>
          </p:cNvSpPr>
          <p:nvPr/>
        </p:nvSpPr>
        <p:spPr bwMode="auto">
          <a:xfrm flipH="1">
            <a:off x="4113213" y="5446713"/>
            <a:ext cx="61912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80" name="Line 32"/>
          <p:cNvSpPr>
            <a:spLocks noChangeShapeType="1"/>
          </p:cNvSpPr>
          <p:nvPr/>
        </p:nvSpPr>
        <p:spPr bwMode="auto">
          <a:xfrm>
            <a:off x="4675188" y="5446713"/>
            <a:ext cx="104775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81" name="Line 33"/>
          <p:cNvSpPr>
            <a:spLocks noChangeShapeType="1"/>
          </p:cNvSpPr>
          <p:nvPr/>
        </p:nvSpPr>
        <p:spPr bwMode="auto">
          <a:xfrm>
            <a:off x="4529138" y="5446713"/>
            <a:ext cx="84137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82" name="Line 34"/>
          <p:cNvSpPr>
            <a:spLocks noChangeShapeType="1"/>
          </p:cNvSpPr>
          <p:nvPr/>
        </p:nvSpPr>
        <p:spPr bwMode="auto">
          <a:xfrm>
            <a:off x="4383088" y="5446713"/>
            <a:ext cx="63500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83" name="Line 35"/>
          <p:cNvSpPr>
            <a:spLocks noChangeShapeType="1"/>
          </p:cNvSpPr>
          <p:nvPr/>
        </p:nvSpPr>
        <p:spPr bwMode="auto">
          <a:xfrm>
            <a:off x="5280025" y="5446713"/>
            <a:ext cx="166688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84" name="Line 36"/>
          <p:cNvSpPr>
            <a:spLocks noChangeShapeType="1"/>
          </p:cNvSpPr>
          <p:nvPr/>
        </p:nvSpPr>
        <p:spPr bwMode="auto">
          <a:xfrm>
            <a:off x="5113338" y="5446713"/>
            <a:ext cx="166687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85" name="Line 37"/>
          <p:cNvSpPr>
            <a:spLocks noChangeShapeType="1"/>
          </p:cNvSpPr>
          <p:nvPr/>
        </p:nvSpPr>
        <p:spPr bwMode="auto">
          <a:xfrm>
            <a:off x="4946650" y="5446713"/>
            <a:ext cx="166688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86" name="Line 38"/>
          <p:cNvSpPr>
            <a:spLocks noChangeShapeType="1"/>
          </p:cNvSpPr>
          <p:nvPr/>
        </p:nvSpPr>
        <p:spPr bwMode="auto">
          <a:xfrm>
            <a:off x="5843588" y="5446713"/>
            <a:ext cx="269875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87" name="Line 39"/>
          <p:cNvSpPr>
            <a:spLocks noChangeShapeType="1"/>
          </p:cNvSpPr>
          <p:nvPr/>
        </p:nvSpPr>
        <p:spPr bwMode="auto">
          <a:xfrm>
            <a:off x="5697538" y="5446713"/>
            <a:ext cx="247650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88" name="Line 40"/>
          <p:cNvSpPr>
            <a:spLocks noChangeShapeType="1"/>
          </p:cNvSpPr>
          <p:nvPr/>
        </p:nvSpPr>
        <p:spPr bwMode="auto">
          <a:xfrm>
            <a:off x="5551488" y="5446713"/>
            <a:ext cx="228600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89" name="Line 41"/>
          <p:cNvSpPr>
            <a:spLocks noChangeShapeType="1"/>
          </p:cNvSpPr>
          <p:nvPr/>
        </p:nvSpPr>
        <p:spPr bwMode="auto">
          <a:xfrm>
            <a:off x="6362700" y="5446713"/>
            <a:ext cx="414338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90" name="Line 42"/>
          <p:cNvSpPr>
            <a:spLocks noChangeShapeType="1"/>
          </p:cNvSpPr>
          <p:nvPr/>
        </p:nvSpPr>
        <p:spPr bwMode="auto">
          <a:xfrm>
            <a:off x="6237288" y="5446713"/>
            <a:ext cx="376237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591" name="Line 43"/>
          <p:cNvSpPr>
            <a:spLocks noChangeShapeType="1"/>
          </p:cNvSpPr>
          <p:nvPr/>
        </p:nvSpPr>
        <p:spPr bwMode="auto">
          <a:xfrm>
            <a:off x="6113463" y="5446713"/>
            <a:ext cx="333375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3614738" y="2840038"/>
            <a:ext cx="1254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  <a:defRPr/>
            </a:pPr>
            <a:r>
              <a:rPr lang="en-A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Performance</a:t>
            </a:r>
            <a:endParaRPr lang="en-AU" sz="6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593" name="Rectangle 45"/>
          <p:cNvSpPr>
            <a:spLocks noChangeArrowheads="1"/>
          </p:cNvSpPr>
          <p:nvPr/>
        </p:nvSpPr>
        <p:spPr bwMode="auto">
          <a:xfrm>
            <a:off x="3344863" y="3475038"/>
            <a:ext cx="911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dirty="0"/>
              <a:t>Structure</a:t>
            </a:r>
            <a:endParaRPr lang="en-AU" sz="6600" dirty="0">
              <a:latin typeface="Times New Roman" pitchFamily="18" charset="0"/>
            </a:endParaRPr>
          </a:p>
        </p:txBody>
      </p:sp>
      <p:sp>
        <p:nvSpPr>
          <p:cNvPr id="23594" name="Rectangle 46"/>
          <p:cNvSpPr>
            <a:spLocks noChangeArrowheads="1"/>
          </p:cNvSpPr>
          <p:nvPr/>
        </p:nvSpPr>
        <p:spPr bwMode="auto">
          <a:xfrm>
            <a:off x="4351338" y="3475038"/>
            <a:ext cx="957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dirty="0"/>
              <a:t>Condition</a:t>
            </a:r>
            <a:endParaRPr lang="en-AU" sz="6600" dirty="0">
              <a:latin typeface="Times New Roman" pitchFamily="18" charset="0"/>
            </a:endParaRPr>
          </a:p>
        </p:txBody>
      </p:sp>
      <p:sp>
        <p:nvSpPr>
          <p:cNvPr id="23595" name="Rectangle 47"/>
          <p:cNvSpPr>
            <a:spLocks noChangeArrowheads="1"/>
          </p:cNvSpPr>
          <p:nvPr/>
        </p:nvSpPr>
        <p:spPr bwMode="auto">
          <a:xfrm rot="5079834">
            <a:off x="4258469" y="4202907"/>
            <a:ext cx="444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dirty="0"/>
              <a:t>Ride</a:t>
            </a:r>
            <a:endParaRPr lang="en-AU" sz="6600" dirty="0">
              <a:latin typeface="Times New Roman" pitchFamily="18" charset="0"/>
            </a:endParaRPr>
          </a:p>
        </p:txBody>
      </p:sp>
      <p:sp>
        <p:nvSpPr>
          <p:cNvPr id="23596" name="Rectangle 48"/>
          <p:cNvSpPr>
            <a:spLocks noChangeArrowheads="1"/>
          </p:cNvSpPr>
          <p:nvPr/>
        </p:nvSpPr>
        <p:spPr bwMode="auto">
          <a:xfrm rot="4652395">
            <a:off x="4643437" y="4232276"/>
            <a:ext cx="708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400" dirty="0"/>
              <a:t>Distress</a:t>
            </a:r>
            <a:endParaRPr lang="en-AU" sz="6000" dirty="0">
              <a:latin typeface="Times New Roman" pitchFamily="18" charset="0"/>
            </a:endParaRPr>
          </a:p>
        </p:txBody>
      </p:sp>
      <p:sp>
        <p:nvSpPr>
          <p:cNvPr id="23597" name="Rectangle 49"/>
          <p:cNvSpPr>
            <a:spLocks noChangeArrowheads="1"/>
          </p:cNvSpPr>
          <p:nvPr/>
        </p:nvSpPr>
        <p:spPr bwMode="auto">
          <a:xfrm rot="3750805">
            <a:off x="5244306" y="4156869"/>
            <a:ext cx="6556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400" dirty="0"/>
              <a:t>Friction</a:t>
            </a:r>
            <a:endParaRPr lang="en-AU" sz="6000" dirty="0">
              <a:latin typeface="Times New Roman" pitchFamily="18" charset="0"/>
            </a:endParaRPr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2916238" y="2587625"/>
            <a:ext cx="654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  <a:defRPr/>
            </a:pPr>
            <a:r>
              <a:rPr lang="en-A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IQL-5</a:t>
            </a:r>
            <a:endParaRPr lang="en-A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2484438" y="3343275"/>
            <a:ext cx="654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  <a:defRPr/>
            </a:pPr>
            <a:r>
              <a:rPr lang="en-A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IQL-4</a:t>
            </a:r>
            <a:endParaRPr lang="en-A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2047875" y="4146550"/>
            <a:ext cx="654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  <a:defRPr/>
            </a:pPr>
            <a:r>
              <a:rPr lang="en-A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IQL-3</a:t>
            </a:r>
            <a:endParaRPr lang="en-A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1554163" y="4999038"/>
            <a:ext cx="654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  <a:defRPr/>
            </a:pPr>
            <a:r>
              <a:rPr lang="en-A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IQL-2</a:t>
            </a:r>
            <a:endParaRPr lang="en-A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59" name="Rectangle 54"/>
          <p:cNvSpPr>
            <a:spLocks noChangeArrowheads="1"/>
          </p:cNvSpPr>
          <p:nvPr/>
        </p:nvSpPr>
        <p:spPr bwMode="auto">
          <a:xfrm>
            <a:off x="1179513" y="5662613"/>
            <a:ext cx="654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  <a:defRPr/>
            </a:pPr>
            <a:r>
              <a:rPr lang="en-A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IQL-1</a:t>
            </a:r>
            <a:endParaRPr lang="en-A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3603" name="Line 55"/>
          <p:cNvSpPr>
            <a:spLocks noChangeShapeType="1"/>
          </p:cNvSpPr>
          <p:nvPr/>
        </p:nvSpPr>
        <p:spPr bwMode="auto">
          <a:xfrm flipV="1">
            <a:off x="1612900" y="2411413"/>
            <a:ext cx="2249488" cy="37925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604" name="Freeform 56"/>
          <p:cNvSpPr>
            <a:spLocks/>
          </p:cNvSpPr>
          <p:nvPr/>
        </p:nvSpPr>
        <p:spPr bwMode="auto">
          <a:xfrm>
            <a:off x="1612900" y="2411413"/>
            <a:ext cx="5330825" cy="3792537"/>
          </a:xfrm>
          <a:custGeom>
            <a:avLst/>
            <a:gdLst>
              <a:gd name="T0" fmla="*/ 2147483647 w 6908"/>
              <a:gd name="T1" fmla="*/ 0 h 4325"/>
              <a:gd name="T2" fmla="*/ 2147483647 w 6908"/>
              <a:gd name="T3" fmla="*/ 2147483647 h 4325"/>
              <a:gd name="T4" fmla="*/ 0 w 6908"/>
              <a:gd name="T5" fmla="*/ 2147483647 h 4325"/>
              <a:gd name="T6" fmla="*/ 0 60000 65536"/>
              <a:gd name="T7" fmla="*/ 0 60000 65536"/>
              <a:gd name="T8" fmla="*/ 0 60000 65536"/>
              <a:gd name="T9" fmla="*/ 0 w 6908"/>
              <a:gd name="T10" fmla="*/ 0 h 4325"/>
              <a:gd name="T11" fmla="*/ 6908 w 6908"/>
              <a:gd name="T12" fmla="*/ 4325 h 4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08" h="4325">
                <a:moveTo>
                  <a:pt x="3994" y="0"/>
                </a:moveTo>
                <a:lnTo>
                  <a:pt x="6908" y="4325"/>
                </a:lnTo>
                <a:lnTo>
                  <a:pt x="0" y="4325"/>
                </a:lnTo>
              </a:path>
            </a:pathLst>
          </a:cu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605" name="Line 57"/>
          <p:cNvSpPr>
            <a:spLocks noChangeShapeType="1"/>
          </p:cNvSpPr>
          <p:nvPr/>
        </p:nvSpPr>
        <p:spPr bwMode="auto">
          <a:xfrm flipH="1" flipV="1">
            <a:off x="5197475" y="3929063"/>
            <a:ext cx="500063" cy="1517650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606" name="Line 58"/>
          <p:cNvSpPr>
            <a:spLocks noChangeShapeType="1"/>
          </p:cNvSpPr>
          <p:nvPr/>
        </p:nvSpPr>
        <p:spPr bwMode="auto">
          <a:xfrm flipH="1" flipV="1">
            <a:off x="5780088" y="4686300"/>
            <a:ext cx="333375" cy="760413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607" name="Line 59"/>
          <p:cNvSpPr>
            <a:spLocks noChangeShapeType="1"/>
          </p:cNvSpPr>
          <p:nvPr/>
        </p:nvSpPr>
        <p:spPr bwMode="auto">
          <a:xfrm flipH="1" flipV="1">
            <a:off x="4946650" y="4686300"/>
            <a:ext cx="250825" cy="1139825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3608" name="Line 60"/>
          <p:cNvSpPr>
            <a:spLocks noChangeShapeType="1"/>
          </p:cNvSpPr>
          <p:nvPr/>
        </p:nvSpPr>
        <p:spPr bwMode="auto">
          <a:xfrm flipV="1">
            <a:off x="1946275" y="5446713"/>
            <a:ext cx="374650" cy="7572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23609" name="Group 61"/>
          <p:cNvGrpSpPr>
            <a:grpSpLocks/>
          </p:cNvGrpSpPr>
          <p:nvPr/>
        </p:nvGrpSpPr>
        <p:grpSpPr bwMode="auto">
          <a:xfrm>
            <a:off x="3862388" y="1654175"/>
            <a:ext cx="833437" cy="760413"/>
            <a:chOff x="2342" y="1162"/>
            <a:chExt cx="525" cy="479"/>
          </a:xfrm>
        </p:grpSpPr>
        <p:sp>
          <p:nvSpPr>
            <p:cNvPr id="23626" name="Line 62"/>
            <p:cNvSpPr>
              <a:spLocks noChangeShapeType="1"/>
            </p:cNvSpPr>
            <p:nvPr/>
          </p:nvSpPr>
          <p:spPr bwMode="auto">
            <a:xfrm>
              <a:off x="2342" y="1639"/>
              <a:ext cx="52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27" name="Line 63"/>
            <p:cNvSpPr>
              <a:spLocks noChangeShapeType="1"/>
            </p:cNvSpPr>
            <p:nvPr/>
          </p:nvSpPr>
          <p:spPr bwMode="auto">
            <a:xfrm flipV="1">
              <a:off x="2342" y="1629"/>
              <a:ext cx="6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28" name="Line 64"/>
            <p:cNvSpPr>
              <a:spLocks noChangeShapeType="1"/>
            </p:cNvSpPr>
            <p:nvPr/>
          </p:nvSpPr>
          <p:spPr bwMode="auto">
            <a:xfrm flipV="1">
              <a:off x="2352" y="1611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29" name="Line 65"/>
            <p:cNvSpPr>
              <a:spLocks noChangeShapeType="1"/>
            </p:cNvSpPr>
            <p:nvPr/>
          </p:nvSpPr>
          <p:spPr bwMode="auto">
            <a:xfrm flipV="1">
              <a:off x="2362" y="1594"/>
              <a:ext cx="5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30" name="Line 66"/>
            <p:cNvSpPr>
              <a:spLocks noChangeShapeType="1"/>
            </p:cNvSpPr>
            <p:nvPr/>
          </p:nvSpPr>
          <p:spPr bwMode="auto">
            <a:xfrm flipV="1">
              <a:off x="2371" y="1576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31" name="Line 67"/>
            <p:cNvSpPr>
              <a:spLocks noChangeShapeType="1"/>
            </p:cNvSpPr>
            <p:nvPr/>
          </p:nvSpPr>
          <p:spPr bwMode="auto">
            <a:xfrm flipV="1">
              <a:off x="2381" y="1558"/>
              <a:ext cx="5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32" name="Line 68"/>
            <p:cNvSpPr>
              <a:spLocks noChangeShapeType="1"/>
            </p:cNvSpPr>
            <p:nvPr/>
          </p:nvSpPr>
          <p:spPr bwMode="auto">
            <a:xfrm flipV="1">
              <a:off x="2390" y="1541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33" name="Line 69"/>
            <p:cNvSpPr>
              <a:spLocks noChangeShapeType="1"/>
            </p:cNvSpPr>
            <p:nvPr/>
          </p:nvSpPr>
          <p:spPr bwMode="auto">
            <a:xfrm flipV="1">
              <a:off x="2400" y="1523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34" name="Line 70"/>
            <p:cNvSpPr>
              <a:spLocks noChangeShapeType="1"/>
            </p:cNvSpPr>
            <p:nvPr/>
          </p:nvSpPr>
          <p:spPr bwMode="auto">
            <a:xfrm flipV="1">
              <a:off x="2409" y="1507"/>
              <a:ext cx="7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35" name="Line 71"/>
            <p:cNvSpPr>
              <a:spLocks noChangeShapeType="1"/>
            </p:cNvSpPr>
            <p:nvPr/>
          </p:nvSpPr>
          <p:spPr bwMode="auto">
            <a:xfrm flipV="1">
              <a:off x="2419" y="1488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36" name="Line 72"/>
            <p:cNvSpPr>
              <a:spLocks noChangeShapeType="1"/>
            </p:cNvSpPr>
            <p:nvPr/>
          </p:nvSpPr>
          <p:spPr bwMode="auto">
            <a:xfrm flipV="1">
              <a:off x="2430" y="1472"/>
              <a:ext cx="5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37" name="Line 73"/>
            <p:cNvSpPr>
              <a:spLocks noChangeShapeType="1"/>
            </p:cNvSpPr>
            <p:nvPr/>
          </p:nvSpPr>
          <p:spPr bwMode="auto">
            <a:xfrm flipV="1">
              <a:off x="2438" y="1454"/>
              <a:ext cx="6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38" name="Line 74"/>
            <p:cNvSpPr>
              <a:spLocks noChangeShapeType="1"/>
            </p:cNvSpPr>
            <p:nvPr/>
          </p:nvSpPr>
          <p:spPr bwMode="auto">
            <a:xfrm flipV="1">
              <a:off x="2449" y="1437"/>
              <a:ext cx="5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39" name="Line 75"/>
            <p:cNvSpPr>
              <a:spLocks noChangeShapeType="1"/>
            </p:cNvSpPr>
            <p:nvPr/>
          </p:nvSpPr>
          <p:spPr bwMode="auto">
            <a:xfrm flipV="1">
              <a:off x="2457" y="1419"/>
              <a:ext cx="6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40" name="Line 76"/>
            <p:cNvSpPr>
              <a:spLocks noChangeShapeType="1"/>
            </p:cNvSpPr>
            <p:nvPr/>
          </p:nvSpPr>
          <p:spPr bwMode="auto">
            <a:xfrm flipV="1">
              <a:off x="2467" y="1401"/>
              <a:ext cx="6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41" name="Line 77"/>
            <p:cNvSpPr>
              <a:spLocks noChangeShapeType="1"/>
            </p:cNvSpPr>
            <p:nvPr/>
          </p:nvSpPr>
          <p:spPr bwMode="auto">
            <a:xfrm flipV="1">
              <a:off x="2478" y="1384"/>
              <a:ext cx="6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42" name="Line 78"/>
            <p:cNvSpPr>
              <a:spLocks noChangeShapeType="1"/>
            </p:cNvSpPr>
            <p:nvPr/>
          </p:nvSpPr>
          <p:spPr bwMode="auto">
            <a:xfrm flipV="1">
              <a:off x="2486" y="1367"/>
              <a:ext cx="6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43" name="Line 79"/>
            <p:cNvSpPr>
              <a:spLocks noChangeShapeType="1"/>
            </p:cNvSpPr>
            <p:nvPr/>
          </p:nvSpPr>
          <p:spPr bwMode="auto">
            <a:xfrm flipV="1">
              <a:off x="2497" y="1349"/>
              <a:ext cx="6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44" name="Line 80"/>
            <p:cNvSpPr>
              <a:spLocks noChangeShapeType="1"/>
            </p:cNvSpPr>
            <p:nvPr/>
          </p:nvSpPr>
          <p:spPr bwMode="auto">
            <a:xfrm flipV="1">
              <a:off x="2505" y="1331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45" name="Line 81"/>
            <p:cNvSpPr>
              <a:spLocks noChangeShapeType="1"/>
            </p:cNvSpPr>
            <p:nvPr/>
          </p:nvSpPr>
          <p:spPr bwMode="auto">
            <a:xfrm flipV="1">
              <a:off x="2516" y="1313"/>
              <a:ext cx="5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46" name="Line 82"/>
            <p:cNvSpPr>
              <a:spLocks noChangeShapeType="1"/>
            </p:cNvSpPr>
            <p:nvPr/>
          </p:nvSpPr>
          <p:spPr bwMode="auto">
            <a:xfrm flipV="1">
              <a:off x="2524" y="1296"/>
              <a:ext cx="8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47" name="Line 83"/>
            <p:cNvSpPr>
              <a:spLocks noChangeShapeType="1"/>
            </p:cNvSpPr>
            <p:nvPr/>
          </p:nvSpPr>
          <p:spPr bwMode="auto">
            <a:xfrm flipV="1">
              <a:off x="2535" y="1278"/>
              <a:ext cx="5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48" name="Line 84"/>
            <p:cNvSpPr>
              <a:spLocks noChangeShapeType="1"/>
            </p:cNvSpPr>
            <p:nvPr/>
          </p:nvSpPr>
          <p:spPr bwMode="auto">
            <a:xfrm flipV="1">
              <a:off x="2545" y="1261"/>
              <a:ext cx="6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49" name="Line 85"/>
            <p:cNvSpPr>
              <a:spLocks noChangeShapeType="1"/>
            </p:cNvSpPr>
            <p:nvPr/>
          </p:nvSpPr>
          <p:spPr bwMode="auto">
            <a:xfrm flipV="1">
              <a:off x="2555" y="1243"/>
              <a:ext cx="4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50" name="Line 86"/>
            <p:cNvSpPr>
              <a:spLocks noChangeShapeType="1"/>
            </p:cNvSpPr>
            <p:nvPr/>
          </p:nvSpPr>
          <p:spPr bwMode="auto">
            <a:xfrm flipV="1">
              <a:off x="2564" y="1227"/>
              <a:ext cx="6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51" name="Line 87"/>
            <p:cNvSpPr>
              <a:spLocks noChangeShapeType="1"/>
            </p:cNvSpPr>
            <p:nvPr/>
          </p:nvSpPr>
          <p:spPr bwMode="auto">
            <a:xfrm flipV="1">
              <a:off x="2573" y="1208"/>
              <a:ext cx="5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52" name="Line 88"/>
            <p:cNvSpPr>
              <a:spLocks noChangeShapeType="1"/>
            </p:cNvSpPr>
            <p:nvPr/>
          </p:nvSpPr>
          <p:spPr bwMode="auto">
            <a:xfrm flipV="1">
              <a:off x="2583" y="1190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53" name="Line 89"/>
            <p:cNvSpPr>
              <a:spLocks noChangeShapeType="1"/>
            </p:cNvSpPr>
            <p:nvPr/>
          </p:nvSpPr>
          <p:spPr bwMode="auto">
            <a:xfrm flipV="1">
              <a:off x="2593" y="1174"/>
              <a:ext cx="6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54" name="Line 90"/>
            <p:cNvSpPr>
              <a:spLocks noChangeShapeType="1"/>
            </p:cNvSpPr>
            <p:nvPr/>
          </p:nvSpPr>
          <p:spPr bwMode="auto">
            <a:xfrm flipV="1">
              <a:off x="2602" y="1162"/>
              <a:ext cx="3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55" name="Line 91"/>
            <p:cNvSpPr>
              <a:spLocks noChangeShapeType="1"/>
            </p:cNvSpPr>
            <p:nvPr/>
          </p:nvSpPr>
          <p:spPr bwMode="auto">
            <a:xfrm flipH="1" flipV="1">
              <a:off x="2862" y="1629"/>
              <a:ext cx="5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56" name="Line 92"/>
            <p:cNvSpPr>
              <a:spLocks noChangeShapeType="1"/>
            </p:cNvSpPr>
            <p:nvPr/>
          </p:nvSpPr>
          <p:spPr bwMode="auto">
            <a:xfrm flipH="1" flipV="1">
              <a:off x="2851" y="1611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57" name="Line 93"/>
            <p:cNvSpPr>
              <a:spLocks noChangeShapeType="1"/>
            </p:cNvSpPr>
            <p:nvPr/>
          </p:nvSpPr>
          <p:spPr bwMode="auto">
            <a:xfrm flipH="1" flipV="1">
              <a:off x="2843" y="1594"/>
              <a:ext cx="5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58" name="Line 94"/>
            <p:cNvSpPr>
              <a:spLocks noChangeShapeType="1"/>
            </p:cNvSpPr>
            <p:nvPr/>
          </p:nvSpPr>
          <p:spPr bwMode="auto">
            <a:xfrm flipH="1" flipV="1">
              <a:off x="2832" y="1576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59" name="Line 95"/>
            <p:cNvSpPr>
              <a:spLocks noChangeShapeType="1"/>
            </p:cNvSpPr>
            <p:nvPr/>
          </p:nvSpPr>
          <p:spPr bwMode="auto">
            <a:xfrm flipH="1" flipV="1">
              <a:off x="2824" y="1558"/>
              <a:ext cx="5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60" name="Line 96"/>
            <p:cNvSpPr>
              <a:spLocks noChangeShapeType="1"/>
            </p:cNvSpPr>
            <p:nvPr/>
          </p:nvSpPr>
          <p:spPr bwMode="auto">
            <a:xfrm flipH="1" flipV="1">
              <a:off x="2813" y="1541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61" name="Line 97"/>
            <p:cNvSpPr>
              <a:spLocks noChangeShapeType="1"/>
            </p:cNvSpPr>
            <p:nvPr/>
          </p:nvSpPr>
          <p:spPr bwMode="auto">
            <a:xfrm flipH="1" flipV="1">
              <a:off x="2803" y="1523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62" name="Line 98"/>
            <p:cNvSpPr>
              <a:spLocks noChangeShapeType="1"/>
            </p:cNvSpPr>
            <p:nvPr/>
          </p:nvSpPr>
          <p:spPr bwMode="auto">
            <a:xfrm flipH="1" flipV="1">
              <a:off x="2794" y="1507"/>
              <a:ext cx="6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63" name="Line 99"/>
            <p:cNvSpPr>
              <a:spLocks noChangeShapeType="1"/>
            </p:cNvSpPr>
            <p:nvPr/>
          </p:nvSpPr>
          <p:spPr bwMode="auto">
            <a:xfrm flipH="1" flipV="1">
              <a:off x="2784" y="1488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64" name="Line 100"/>
            <p:cNvSpPr>
              <a:spLocks noChangeShapeType="1"/>
            </p:cNvSpPr>
            <p:nvPr/>
          </p:nvSpPr>
          <p:spPr bwMode="auto">
            <a:xfrm flipH="1" flipV="1">
              <a:off x="2775" y="1472"/>
              <a:ext cx="5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65" name="Line 101"/>
            <p:cNvSpPr>
              <a:spLocks noChangeShapeType="1"/>
            </p:cNvSpPr>
            <p:nvPr/>
          </p:nvSpPr>
          <p:spPr bwMode="auto">
            <a:xfrm flipH="1" flipV="1">
              <a:off x="2765" y="1454"/>
              <a:ext cx="6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66" name="Line 102"/>
            <p:cNvSpPr>
              <a:spLocks noChangeShapeType="1"/>
            </p:cNvSpPr>
            <p:nvPr/>
          </p:nvSpPr>
          <p:spPr bwMode="auto">
            <a:xfrm flipH="1" flipV="1">
              <a:off x="2755" y="1437"/>
              <a:ext cx="7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67" name="Line 103"/>
            <p:cNvSpPr>
              <a:spLocks noChangeShapeType="1"/>
            </p:cNvSpPr>
            <p:nvPr/>
          </p:nvSpPr>
          <p:spPr bwMode="auto">
            <a:xfrm flipH="1" flipV="1">
              <a:off x="2746" y="1419"/>
              <a:ext cx="6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68" name="Line 104"/>
            <p:cNvSpPr>
              <a:spLocks noChangeShapeType="1"/>
            </p:cNvSpPr>
            <p:nvPr/>
          </p:nvSpPr>
          <p:spPr bwMode="auto">
            <a:xfrm flipH="1" flipV="1">
              <a:off x="2736" y="1401"/>
              <a:ext cx="6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69" name="Line 105"/>
            <p:cNvSpPr>
              <a:spLocks noChangeShapeType="1"/>
            </p:cNvSpPr>
            <p:nvPr/>
          </p:nvSpPr>
          <p:spPr bwMode="auto">
            <a:xfrm flipH="1" flipV="1">
              <a:off x="2727" y="1384"/>
              <a:ext cx="5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70" name="Line 106"/>
            <p:cNvSpPr>
              <a:spLocks noChangeShapeType="1"/>
            </p:cNvSpPr>
            <p:nvPr/>
          </p:nvSpPr>
          <p:spPr bwMode="auto">
            <a:xfrm flipH="1" flipV="1">
              <a:off x="2717" y="1367"/>
              <a:ext cx="6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71" name="Line 107"/>
            <p:cNvSpPr>
              <a:spLocks noChangeShapeType="1"/>
            </p:cNvSpPr>
            <p:nvPr/>
          </p:nvSpPr>
          <p:spPr bwMode="auto">
            <a:xfrm flipH="1" flipV="1">
              <a:off x="2708" y="1349"/>
              <a:ext cx="5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72" name="Line 108"/>
            <p:cNvSpPr>
              <a:spLocks noChangeShapeType="1"/>
            </p:cNvSpPr>
            <p:nvPr/>
          </p:nvSpPr>
          <p:spPr bwMode="auto">
            <a:xfrm flipH="1" flipV="1">
              <a:off x="2698" y="1331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73" name="Line 109"/>
            <p:cNvSpPr>
              <a:spLocks noChangeShapeType="1"/>
            </p:cNvSpPr>
            <p:nvPr/>
          </p:nvSpPr>
          <p:spPr bwMode="auto">
            <a:xfrm flipH="1" flipV="1">
              <a:off x="2688" y="1313"/>
              <a:ext cx="6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74" name="Line 110"/>
            <p:cNvSpPr>
              <a:spLocks noChangeShapeType="1"/>
            </p:cNvSpPr>
            <p:nvPr/>
          </p:nvSpPr>
          <p:spPr bwMode="auto">
            <a:xfrm flipH="1" flipV="1">
              <a:off x="2678" y="1296"/>
              <a:ext cx="7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75" name="Line 111"/>
            <p:cNvSpPr>
              <a:spLocks noChangeShapeType="1"/>
            </p:cNvSpPr>
            <p:nvPr/>
          </p:nvSpPr>
          <p:spPr bwMode="auto">
            <a:xfrm flipH="1" flipV="1">
              <a:off x="2669" y="1278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76" name="Line 112"/>
            <p:cNvSpPr>
              <a:spLocks noChangeShapeType="1"/>
            </p:cNvSpPr>
            <p:nvPr/>
          </p:nvSpPr>
          <p:spPr bwMode="auto">
            <a:xfrm flipH="1" flipV="1">
              <a:off x="2660" y="1261"/>
              <a:ext cx="5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77" name="Line 113"/>
            <p:cNvSpPr>
              <a:spLocks noChangeShapeType="1"/>
            </p:cNvSpPr>
            <p:nvPr/>
          </p:nvSpPr>
          <p:spPr bwMode="auto">
            <a:xfrm flipH="1" flipV="1">
              <a:off x="2650" y="1243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78" name="Line 114"/>
            <p:cNvSpPr>
              <a:spLocks noChangeShapeType="1"/>
            </p:cNvSpPr>
            <p:nvPr/>
          </p:nvSpPr>
          <p:spPr bwMode="auto">
            <a:xfrm flipH="1" flipV="1">
              <a:off x="2640" y="1227"/>
              <a:ext cx="6" cy="1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79" name="Line 115"/>
            <p:cNvSpPr>
              <a:spLocks noChangeShapeType="1"/>
            </p:cNvSpPr>
            <p:nvPr/>
          </p:nvSpPr>
          <p:spPr bwMode="auto">
            <a:xfrm flipH="1" flipV="1">
              <a:off x="2631" y="1208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80" name="Line 116"/>
            <p:cNvSpPr>
              <a:spLocks noChangeShapeType="1"/>
            </p:cNvSpPr>
            <p:nvPr/>
          </p:nvSpPr>
          <p:spPr bwMode="auto">
            <a:xfrm flipH="1" flipV="1">
              <a:off x="2621" y="1190"/>
              <a:ext cx="6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81" name="Line 117"/>
            <p:cNvSpPr>
              <a:spLocks noChangeShapeType="1"/>
            </p:cNvSpPr>
            <p:nvPr/>
          </p:nvSpPr>
          <p:spPr bwMode="auto">
            <a:xfrm flipH="1" flipV="1">
              <a:off x="2611" y="1174"/>
              <a:ext cx="5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23682" name="Line 118"/>
            <p:cNvSpPr>
              <a:spLocks noChangeShapeType="1"/>
            </p:cNvSpPr>
            <p:nvPr/>
          </p:nvSpPr>
          <p:spPr bwMode="auto">
            <a:xfrm flipH="1" flipV="1">
              <a:off x="2605" y="1162"/>
              <a:ext cx="3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 dirty="0"/>
            </a:p>
          </p:txBody>
        </p:sp>
      </p:grpSp>
      <p:sp>
        <p:nvSpPr>
          <p:cNvPr id="67" name="Rectangle 119"/>
          <p:cNvSpPr>
            <a:spLocks noChangeArrowheads="1"/>
          </p:cNvSpPr>
          <p:nvPr/>
        </p:nvSpPr>
        <p:spPr bwMode="auto">
          <a:xfrm>
            <a:off x="5024438" y="2349500"/>
            <a:ext cx="13689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b="1" dirty="0">
                <a:solidFill>
                  <a:srgbClr val="002060"/>
                </a:solidFill>
              </a:rPr>
              <a:t>System</a:t>
            </a:r>
          </a:p>
          <a:p>
            <a:pPr eaLnBrk="0" hangingPunct="0">
              <a:buNone/>
            </a:pPr>
            <a:r>
              <a:rPr lang="en-AU" sz="1600" b="1" dirty="0">
                <a:solidFill>
                  <a:srgbClr val="002060"/>
                </a:solidFill>
              </a:rPr>
              <a:t>  Performance</a:t>
            </a:r>
            <a:endParaRPr lang="en-AU" sz="5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8" name="Rectangle 120"/>
          <p:cNvSpPr>
            <a:spLocks noChangeArrowheads="1"/>
          </p:cNvSpPr>
          <p:nvPr/>
        </p:nvSpPr>
        <p:spPr bwMode="auto">
          <a:xfrm>
            <a:off x="5230813" y="2859088"/>
            <a:ext cx="10611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b="1" dirty="0">
                <a:solidFill>
                  <a:srgbClr val="002060"/>
                </a:solidFill>
              </a:rPr>
              <a:t>Monitoring</a:t>
            </a:r>
            <a:endParaRPr lang="en-AU" sz="5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9" name="Rectangle 121"/>
          <p:cNvSpPr>
            <a:spLocks noChangeArrowheads="1"/>
          </p:cNvSpPr>
          <p:nvPr/>
        </p:nvSpPr>
        <p:spPr bwMode="auto">
          <a:xfrm>
            <a:off x="5486400" y="3238500"/>
            <a:ext cx="12872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dirty="0">
                <a:solidFill>
                  <a:srgbClr val="002060"/>
                </a:solidFill>
              </a:rPr>
              <a:t>Planning and</a:t>
            </a:r>
            <a:endParaRPr lang="en-AU" sz="5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0" name="Rectangle 122"/>
          <p:cNvSpPr>
            <a:spLocks noChangeArrowheads="1"/>
          </p:cNvSpPr>
          <p:nvPr/>
        </p:nvSpPr>
        <p:spPr bwMode="auto">
          <a:xfrm>
            <a:off x="5576888" y="3494088"/>
            <a:ext cx="2348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dirty="0">
                <a:solidFill>
                  <a:srgbClr val="002060"/>
                </a:solidFill>
              </a:rPr>
              <a:t>Performance Evaluation</a:t>
            </a:r>
            <a:endParaRPr lang="en-AU" sz="5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1" name="Rectangle 123"/>
          <p:cNvSpPr>
            <a:spLocks noChangeArrowheads="1"/>
          </p:cNvSpPr>
          <p:nvPr/>
        </p:nvSpPr>
        <p:spPr bwMode="auto">
          <a:xfrm>
            <a:off x="6011863" y="4000500"/>
            <a:ext cx="19993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b="1" dirty="0">
                <a:solidFill>
                  <a:srgbClr val="002060"/>
                </a:solidFill>
              </a:rPr>
              <a:t>Program Analysis </a:t>
            </a:r>
            <a:r>
              <a:rPr lang="en-AU" sz="1600" dirty="0">
                <a:solidFill>
                  <a:srgbClr val="002060"/>
                </a:solidFill>
              </a:rPr>
              <a:t>or</a:t>
            </a:r>
            <a:endParaRPr lang="en-AU" sz="5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2" name="Rectangle 124"/>
          <p:cNvSpPr>
            <a:spLocks noChangeArrowheads="1"/>
          </p:cNvSpPr>
          <p:nvPr/>
        </p:nvSpPr>
        <p:spPr bwMode="auto">
          <a:xfrm>
            <a:off x="6296025" y="4298950"/>
            <a:ext cx="1721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dirty="0">
                <a:solidFill>
                  <a:srgbClr val="002060"/>
                </a:solidFill>
              </a:rPr>
              <a:t>Detailed Planning</a:t>
            </a:r>
            <a:endParaRPr lang="en-AU" sz="5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3" name="Rectangle 125"/>
          <p:cNvSpPr>
            <a:spLocks noChangeArrowheads="1"/>
          </p:cNvSpPr>
          <p:nvPr/>
        </p:nvSpPr>
        <p:spPr bwMode="auto">
          <a:xfrm>
            <a:off x="6316663" y="4806950"/>
            <a:ext cx="15404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b="1" dirty="0">
                <a:solidFill>
                  <a:srgbClr val="002060"/>
                </a:solidFill>
              </a:rPr>
              <a:t>Project Level </a:t>
            </a:r>
            <a:r>
              <a:rPr lang="en-AU" sz="1600" dirty="0">
                <a:solidFill>
                  <a:srgbClr val="002060"/>
                </a:solidFill>
              </a:rPr>
              <a:t>or</a:t>
            </a:r>
            <a:endParaRPr lang="en-AU" sz="5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4" name="Rectangle 126"/>
          <p:cNvSpPr>
            <a:spLocks noChangeArrowheads="1"/>
          </p:cNvSpPr>
          <p:nvPr/>
        </p:nvSpPr>
        <p:spPr bwMode="auto">
          <a:xfrm>
            <a:off x="6580188" y="5062538"/>
            <a:ext cx="21897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dirty="0">
                <a:solidFill>
                  <a:srgbClr val="002060"/>
                </a:solidFill>
              </a:rPr>
              <a:t>Detailed Programming</a:t>
            </a:r>
            <a:endParaRPr lang="en-AU" sz="5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5" name="Rectangle 127"/>
          <p:cNvSpPr>
            <a:spLocks noChangeArrowheads="1"/>
          </p:cNvSpPr>
          <p:nvPr/>
        </p:nvSpPr>
        <p:spPr bwMode="auto">
          <a:xfrm>
            <a:off x="6834188" y="5564188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dirty="0">
                <a:solidFill>
                  <a:srgbClr val="002060"/>
                </a:solidFill>
              </a:rPr>
              <a:t>Project Detail or</a:t>
            </a:r>
            <a:endParaRPr lang="en-AU" sz="5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6" name="Rectangle 128"/>
          <p:cNvSpPr>
            <a:spLocks noChangeArrowheads="1"/>
          </p:cNvSpPr>
          <p:nvPr/>
        </p:nvSpPr>
        <p:spPr bwMode="auto">
          <a:xfrm>
            <a:off x="7116763" y="5856288"/>
            <a:ext cx="9217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buNone/>
            </a:pPr>
            <a:r>
              <a:rPr lang="en-AU" sz="1600" dirty="0">
                <a:solidFill>
                  <a:srgbClr val="002060"/>
                </a:solidFill>
              </a:rPr>
              <a:t>Research</a:t>
            </a:r>
            <a:endParaRPr lang="en-AU" sz="5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620" name="Rectangle 129"/>
          <p:cNvSpPr>
            <a:spLocks noChangeArrowheads="1"/>
          </p:cNvSpPr>
          <p:nvPr/>
        </p:nvSpPr>
        <p:spPr bwMode="auto">
          <a:xfrm>
            <a:off x="2699792" y="1255713"/>
            <a:ext cx="3209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buNone/>
            </a:pPr>
            <a:r>
              <a:rPr lang="en-AU" sz="2400" b="1" dirty="0">
                <a:solidFill>
                  <a:srgbClr val="C00000"/>
                </a:solidFill>
              </a:rPr>
              <a:t>HIGH LEVEL  DATA</a:t>
            </a:r>
            <a:endParaRPr lang="en-AU" sz="6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3621" name="Rectangle 130"/>
          <p:cNvSpPr>
            <a:spLocks noChangeArrowheads="1"/>
          </p:cNvSpPr>
          <p:nvPr/>
        </p:nvSpPr>
        <p:spPr bwMode="auto">
          <a:xfrm>
            <a:off x="2735796" y="6228020"/>
            <a:ext cx="3126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buNone/>
            </a:pPr>
            <a:r>
              <a:rPr lang="en-AU" sz="2400" b="1" dirty="0">
                <a:solidFill>
                  <a:srgbClr val="C00000"/>
                </a:solidFill>
                <a:cs typeface="Arial" charset="0"/>
              </a:rPr>
              <a:t>LOW LEVEL DATA</a:t>
            </a:r>
            <a:endParaRPr lang="en-AU" sz="6600" b="1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622" name="Line 131"/>
          <p:cNvSpPr>
            <a:spLocks noChangeShapeType="1"/>
          </p:cNvSpPr>
          <p:nvPr/>
        </p:nvSpPr>
        <p:spPr bwMode="auto">
          <a:xfrm flipH="1" flipV="1">
            <a:off x="4446588" y="4686300"/>
            <a:ext cx="82550" cy="760413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 rot="2667909">
            <a:off x="6049963" y="2070100"/>
            <a:ext cx="3297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2400" dirty="0">
                <a:solidFill>
                  <a:srgbClr val="002060"/>
                </a:solidFill>
              </a:rPr>
              <a:t>Business Processes</a:t>
            </a:r>
          </a:p>
        </p:txBody>
      </p:sp>
      <p:sp>
        <p:nvSpPr>
          <p:cNvPr id="154" name="TextBox 153"/>
          <p:cNvSpPr txBox="1"/>
          <p:nvPr/>
        </p:nvSpPr>
        <p:spPr>
          <a:xfrm rot="18023268">
            <a:off x="-853281" y="2974182"/>
            <a:ext cx="408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Information Quality Levels</a:t>
            </a:r>
          </a:p>
        </p:txBody>
      </p:sp>
      <p:sp>
        <p:nvSpPr>
          <p:cNvPr id="23625" name="Title 140"/>
          <p:cNvSpPr>
            <a:spLocks noGrp="1"/>
          </p:cNvSpPr>
          <p:nvPr>
            <p:ph type="title"/>
          </p:nvPr>
        </p:nvSpPr>
        <p:spPr>
          <a:xfrm>
            <a:off x="762000" y="-76200"/>
            <a:ext cx="7696200" cy="1143000"/>
          </a:xfrm>
        </p:spPr>
        <p:txBody>
          <a:bodyPr/>
          <a:lstStyle/>
          <a:p>
            <a:r>
              <a:rPr lang="en-US" dirty="0" smtClean="0"/>
              <a:t>Information Quality Levels</a:t>
            </a:r>
          </a:p>
        </p:txBody>
      </p:sp>
    </p:spTree>
    <p:extLst>
      <p:ext uri="{BB962C8B-B14F-4D97-AF65-F5344CB8AC3E}">
        <p14:creationId xmlns:p14="http://schemas.microsoft.com/office/powerpoint/2010/main" val="18633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3" grpId="0" animBg="1"/>
      <p:bldP spid="55" grpId="0"/>
      <p:bldP spid="56" grpId="0"/>
      <p:bldP spid="57" grpId="0"/>
      <p:bldP spid="58" grpId="0"/>
      <p:bldP spid="59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153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Probe Vehicles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4912"/>
            <a:ext cx="8229600" cy="408084"/>
          </a:xfrm>
        </p:spPr>
        <p:txBody>
          <a:bodyPr/>
          <a:lstStyle/>
          <a:p>
            <a:r>
              <a:rPr lang="en-US" dirty="0" smtClean="0"/>
              <a:t>Can we use probe </a:t>
            </a:r>
            <a:r>
              <a:rPr lang="en-US" b="0" dirty="0" smtClean="0"/>
              <a:t>(or regular) </a:t>
            </a:r>
            <a:r>
              <a:rPr lang="en-US" dirty="0" smtClean="0"/>
              <a:t>vehicles for road infrastructure health monitoring?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3825044"/>
            <a:ext cx="8460940" cy="23402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At least for supporting high-end </a:t>
            </a:r>
            <a:br>
              <a:rPr lang="en-US" dirty="0"/>
            </a:br>
            <a:r>
              <a:rPr lang="en-US" dirty="0"/>
              <a:t>strategic- and network-level </a:t>
            </a:r>
            <a:r>
              <a:rPr lang="en-US" dirty="0" smtClean="0"/>
              <a:t>decisions</a:t>
            </a:r>
            <a:r>
              <a:rPr lang="en-US" dirty="0"/>
              <a:t>?</a:t>
            </a:r>
            <a:br>
              <a:rPr lang="en-US" dirty="0"/>
            </a:br>
            <a:r>
              <a:rPr lang="en-US" sz="2800" dirty="0">
                <a:solidFill>
                  <a:srgbClr val="800000"/>
                </a:solidFill>
              </a:rPr>
              <a:t/>
            </a:r>
            <a:br>
              <a:rPr lang="en-US" sz="2800" dirty="0">
                <a:solidFill>
                  <a:srgbClr val="8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1240"/>
      </p:ext>
    </p:extLst>
  </p:cSld>
  <p:clrMapOvr>
    <a:masterClrMapping/>
  </p:clrMapOvr>
  <p:transition advTm="220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lip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3667042"/>
            <a:ext cx="4465250" cy="2645556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925"/>
            <a:ext cx="9144000" cy="1612887"/>
          </a:xfrm>
        </p:spPr>
        <p:txBody>
          <a:bodyPr anchor="t" anchorCtr="0"/>
          <a:lstStyle/>
          <a:p>
            <a:r>
              <a:rPr lang="en-US" sz="3200" dirty="0"/>
              <a:t>Pavement Assessment and Management Applications Enabled by the Connected Vehicles Environment – Proof-of-Concept </a:t>
            </a:r>
          </a:p>
        </p:txBody>
      </p:sp>
      <p:pic>
        <p:nvPicPr>
          <p:cNvPr id="5" name="Picture 4" descr="VTRC.gi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55" b="15869"/>
          <a:stretch/>
        </p:blipFill>
        <p:spPr>
          <a:xfrm>
            <a:off x="71500" y="5445224"/>
            <a:ext cx="2052228" cy="68078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2171" y="1734108"/>
            <a:ext cx="8677058" cy="432318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Objective: To use data collected from probe vehicles to extract information that could be used to remotely and continuously determine</a:t>
            </a:r>
            <a:br>
              <a:rPr lang="en-US" sz="2800" dirty="0" smtClean="0"/>
            </a:br>
            <a:r>
              <a:rPr lang="en-US" sz="2800" dirty="0" smtClean="0"/>
              <a:t> road infrastructure health</a:t>
            </a:r>
          </a:p>
        </p:txBody>
      </p:sp>
      <p:pic>
        <p:nvPicPr>
          <p:cNvPr id="11" name="Picture 2" descr="Maria 001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308" y="3750955"/>
            <a:ext cx="1666806" cy="8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connectedvehicleinfrastructure-utc.org/sites/default/files/pictures/cvi-utc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284" y="4170049"/>
            <a:ext cx="1628180" cy="17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530" name="Picture 2" descr="http://www.connectedvehicleinfrastructure-utc.org/sites/default/files/pictures/UVA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525159"/>
            <a:ext cx="1428093" cy="8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96225"/>
      </p:ext>
    </p:extLst>
  </p:cSld>
  <p:clrMapOvr>
    <a:masterClrMapping/>
  </p:clrMapOvr>
  <p:transition advTm="2208">
    <p:wipe dir="d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4_VT_Presentation">
  <a:themeElements>
    <a:clrScheme name="VT_Presentation 10">
      <a:dk1>
        <a:srgbClr val="000000"/>
      </a:dk1>
      <a:lt1>
        <a:srgbClr val="FFFFFF"/>
      </a:lt1>
      <a:dk2>
        <a:srgbClr val="660000"/>
      </a:dk2>
      <a:lt2>
        <a:srgbClr val="999999"/>
      </a:lt2>
      <a:accent1>
        <a:srgbClr val="FFFFFF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5C00"/>
      </a:accent6>
      <a:hlink>
        <a:srgbClr val="660000"/>
      </a:hlink>
      <a:folHlink>
        <a:srgbClr val="999999"/>
      </a:folHlink>
    </a:clrScheme>
    <a:fontScheme name="VT_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_Presentation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Presentation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10">
        <a:dk1>
          <a:srgbClr val="000000"/>
        </a:dk1>
        <a:lt1>
          <a:srgbClr val="FFFFFF"/>
        </a:lt1>
        <a:dk2>
          <a:srgbClr val="660000"/>
        </a:dk2>
        <a:lt2>
          <a:srgbClr val="999999"/>
        </a:lt2>
        <a:accent1>
          <a:srgbClr val="FFFFFF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5C00"/>
        </a:accent6>
        <a:hlink>
          <a:srgbClr val="6600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T_Presentation">
  <a:themeElements>
    <a:clrScheme name="VT_Presentation 10">
      <a:dk1>
        <a:srgbClr val="000000"/>
      </a:dk1>
      <a:lt1>
        <a:srgbClr val="FFFFFF"/>
      </a:lt1>
      <a:dk2>
        <a:srgbClr val="660000"/>
      </a:dk2>
      <a:lt2>
        <a:srgbClr val="999999"/>
      </a:lt2>
      <a:accent1>
        <a:srgbClr val="FFFFFF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5C00"/>
      </a:accent6>
      <a:hlink>
        <a:srgbClr val="660000"/>
      </a:hlink>
      <a:folHlink>
        <a:srgbClr val="999999"/>
      </a:folHlink>
    </a:clrScheme>
    <a:fontScheme name="VT_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_Presentation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Presentation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10">
        <a:dk1>
          <a:srgbClr val="000000"/>
        </a:dk1>
        <a:lt1>
          <a:srgbClr val="FFFFFF"/>
        </a:lt1>
        <a:dk2>
          <a:srgbClr val="660000"/>
        </a:dk2>
        <a:lt2>
          <a:srgbClr val="999999"/>
        </a:lt2>
        <a:accent1>
          <a:srgbClr val="FFFFFF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5C00"/>
        </a:accent6>
        <a:hlink>
          <a:srgbClr val="6600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RIG_White</Template>
  <TotalTime>7891</TotalTime>
  <Words>596</Words>
  <Application>Microsoft Office PowerPoint</Application>
  <PresentationFormat>On-screen Show (4:3)</PresentationFormat>
  <Paragraphs>141</Paragraphs>
  <Slides>24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4_VT_Presentation</vt:lpstr>
      <vt:lpstr>VT_Presentation</vt:lpstr>
      <vt:lpstr>Equation</vt:lpstr>
      <vt:lpstr>Use of Probe Vehicles to Measure Road Ride Quality</vt:lpstr>
      <vt:lpstr>Outline</vt:lpstr>
      <vt:lpstr>Smoothness for asset managment</vt:lpstr>
      <vt:lpstr>Infrastructure Condition/ Performance Indicators → Pavements</vt:lpstr>
      <vt:lpstr>Asset Management</vt:lpstr>
      <vt:lpstr>Information Quality Levels</vt:lpstr>
      <vt:lpstr>Probe Vehicles</vt:lpstr>
      <vt:lpstr>Can we use probe (or regular) vehicles for road infrastructure health monitoring?  </vt:lpstr>
      <vt:lpstr>Pavement Assessment and Management Applications Enabled by the Connected Vehicles Environment – Proof-of-Concept </vt:lpstr>
      <vt:lpstr>The experiment</vt:lpstr>
      <vt:lpstr>Profile and Acceleration Data</vt:lpstr>
      <vt:lpstr>Data Sampling Problem</vt:lpstr>
      <vt:lpstr>Quarter Car Model</vt:lpstr>
      <vt:lpstr>Quarter Car Model</vt:lpstr>
      <vt:lpstr>Accuracy of Numerical Calculation</vt:lpstr>
      <vt:lpstr>The Probe Vehicle</vt:lpstr>
      <vt:lpstr>IRI Calculation</vt:lpstr>
      <vt:lpstr>IRI Comparisons</vt:lpstr>
      <vt:lpstr>“Full Car” IRI</vt:lpstr>
      <vt:lpstr>Sensitivity Analysis (Sampling)</vt:lpstr>
      <vt:lpstr>Sensitivity Analysis (Quarter Car Parameters)</vt:lpstr>
      <vt:lpstr>Sensitivity Analysis (Sampling)</vt:lpstr>
      <vt:lpstr>Conclusions</vt:lpstr>
      <vt:lpstr>PowerPoint Presentation</vt:lpstr>
    </vt:vector>
  </TitlesOfParts>
  <Company>VTTI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Incorporation of Fuzzy Logic-based LCCA Algorithm in a Risk Analysis Model</dc:title>
  <dc:creator>cchen</dc:creator>
  <cp:lastModifiedBy>Samer Katicha</cp:lastModifiedBy>
  <cp:revision>424</cp:revision>
  <cp:lastPrinted>2012-07-18T11:42:28Z</cp:lastPrinted>
  <dcterms:created xsi:type="dcterms:W3CDTF">2006-06-02T16:04:59Z</dcterms:created>
  <dcterms:modified xsi:type="dcterms:W3CDTF">2013-09-12T17:06:07Z</dcterms:modified>
</cp:coreProperties>
</file>