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20" r:id="rId3"/>
    <p:sldId id="285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86" r:id="rId13"/>
    <p:sldId id="288" r:id="rId14"/>
    <p:sldId id="274" r:id="rId15"/>
    <p:sldId id="258" r:id="rId16"/>
    <p:sldId id="275" r:id="rId17"/>
    <p:sldId id="276" r:id="rId18"/>
    <p:sldId id="278" r:id="rId19"/>
    <p:sldId id="279" r:id="rId20"/>
    <p:sldId id="267" r:id="rId21"/>
    <p:sldId id="297" r:id="rId22"/>
    <p:sldId id="321" r:id="rId23"/>
    <p:sldId id="322" r:id="rId24"/>
    <p:sldId id="301" r:id="rId25"/>
    <p:sldId id="280" r:id="rId26"/>
    <p:sldId id="269" r:id="rId27"/>
    <p:sldId id="284" r:id="rId28"/>
    <p:sldId id="313" r:id="rId29"/>
    <p:sldId id="259" r:id="rId30"/>
    <p:sldId id="304" r:id="rId31"/>
    <p:sldId id="314" r:id="rId32"/>
    <p:sldId id="316" r:id="rId33"/>
    <p:sldId id="317" r:id="rId34"/>
    <p:sldId id="32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3149" autoAdjust="0"/>
  </p:normalViewPr>
  <p:slideViewPr>
    <p:cSldViewPr>
      <p:cViewPr varScale="1">
        <p:scale>
          <a:sx n="113" d="100"/>
          <a:sy n="113" d="100"/>
        </p:scale>
        <p:origin x="-1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509CB-F8B0-4E0E-A867-0CC9C4231DA5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18C38-B330-4CA7-86CF-D43D220AA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7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://www.icpi.org/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>
                <a:hlinkClick r:id="rId3"/>
              </a:rPr>
              <a:t>Interlocking Concrete Pavement Institute</a:t>
            </a:r>
            <a:r>
              <a:rPr lang="en-US" b="1" i="1" dirty="0" smtClean="0"/>
              <a:t>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Brick Institute of America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18C38-B330-4CA7-86CF-D43D220AAF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2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amercians</a:t>
            </a:r>
            <a:r>
              <a:rPr lang="en-US" baseline="0" dirty="0" smtClean="0"/>
              <a:t> with disabilities act (1990)</a:t>
            </a:r>
          </a:p>
          <a:p>
            <a:r>
              <a:rPr lang="en-US" baseline="0" dirty="0" smtClean="0"/>
              <a:t>ABA: architectural barriers act (1968)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18C38-B330-4CA7-86CF-D43D220AAF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8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ADA/ABA Accessibility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18C38-B330-4CA7-86CF-D43D220AAF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60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F7B7-E381-4FF2-B05A-7E099D5E649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Surfaces will be selected based on location of data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4F7B7-E381-4FF2-B05A-7E099D5E649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work</a:t>
            </a:r>
            <a:r>
              <a:rPr lang="en-US" baseline="0" dirty="0" smtClean="0"/>
              <a:t> was performed during Y1 of the A/B 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18C38-B330-4CA7-86CF-D43D220AAF5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slow task, given the wood rails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18C38-B330-4CA7-86CF-D43D220AAF5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8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Eric’s Questions: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is going to be using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PathMeT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-young/old?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-technical background?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sidewalk incongruities (root caused cracks, brick movement, etc.) are most common?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what time of the day would you typically use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PathMeT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measure sidewalks?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perform sidewalk installations year-round?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types of sidewalks do you typically install? (brick/concrete/pressed brick)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do you typically install sidewalks? (residential/city)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think are the greatest weaknesses of current roughness measurement techniques?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currently assess sidewalk roughness?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-What is the process?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-What factors influence your decision to reinstall a sidewalk?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think are the greatest weaknesses of current roughness measurement techniques?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imagine surface roughness measuring to be a 1 man or 2 man job?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fast are you looking to “measure” a sidewalk?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of a sidewalk are you looking to “measure”?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size segments of sidewalk are normally installed?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have a general size in mind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PathMeT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type of computer background will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PathMeT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users have?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there any computer programs that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PathMeT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users are most comfortable with?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other tools you currently use?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long does it take to install a typical block of sidewalk?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18C38-B330-4CA7-86CF-D43D220AAF5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9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D051-B47A-4FD5-A4A3-717926AD72C4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787-5389-4867-AA35-E8C5EC33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D051-B47A-4FD5-A4A3-717926AD72C4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787-5389-4867-AA35-E8C5EC33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D051-B47A-4FD5-A4A3-717926AD72C4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787-5389-4867-AA35-E8C5EC33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D051-B47A-4FD5-A4A3-717926AD72C4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787-5389-4867-AA35-E8C5EC33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D051-B47A-4FD5-A4A3-717926AD72C4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787-5389-4867-AA35-E8C5EC33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D051-B47A-4FD5-A4A3-717926AD72C4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787-5389-4867-AA35-E8C5EC33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D051-B47A-4FD5-A4A3-717926AD72C4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787-5389-4867-AA35-E8C5EC33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D051-B47A-4FD5-A4A3-717926AD72C4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787-5389-4867-AA35-E8C5EC33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D051-B47A-4FD5-A4A3-717926AD72C4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787-5389-4867-AA35-E8C5EC33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D051-B47A-4FD5-A4A3-717926AD72C4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787-5389-4867-AA35-E8C5EC33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D051-B47A-4FD5-A4A3-717926AD72C4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787-5389-4867-AA35-E8C5EC33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D051-B47A-4FD5-A4A3-717926AD72C4}" type="datetimeFigureOut">
              <a:rPr lang="en-US" smtClean="0"/>
              <a:pPr/>
              <a:t>9/25/12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BB787-5389-4867-AA35-E8C5EC330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/>
              <a:t>Sidewalk Roughness Standards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Jon Pearlman</a:t>
            </a:r>
          </a:p>
          <a:p>
            <a:pPr algn="l"/>
            <a:r>
              <a:rPr lang="en-US" dirty="0" smtClean="0"/>
              <a:t>Human Engineering Research Labs</a:t>
            </a:r>
            <a:endParaRPr lang="en-US" dirty="0" smtClean="0"/>
          </a:p>
          <a:p>
            <a:pPr algn="l"/>
            <a:r>
              <a:rPr lang="en-US" sz="2400" dirty="0" smtClean="0"/>
              <a:t>Assistant Professor @ Pitt</a:t>
            </a:r>
          </a:p>
          <a:p>
            <a:pPr algn="l"/>
            <a:r>
              <a:rPr lang="en-US" sz="2400" dirty="0" smtClean="0"/>
              <a:t>Research Biomedical Engineering @ VA</a:t>
            </a:r>
          </a:p>
          <a:p>
            <a:pPr algn="l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Vibrations in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Research Question: what are the levels of community exposure over long periods of time?</a:t>
            </a:r>
          </a:p>
          <a:p>
            <a:pPr>
              <a:buNone/>
            </a:pPr>
            <a:r>
              <a:rPr lang="en-US" sz="2400" dirty="0" smtClean="0"/>
              <a:t>Methods:</a:t>
            </a:r>
          </a:p>
          <a:p>
            <a:pPr lvl="1">
              <a:buNone/>
            </a:pPr>
            <a:r>
              <a:rPr lang="en-US" sz="2000" dirty="0" smtClean="0"/>
              <a:t>Protocol: instrument and collect exposure data for </a:t>
            </a:r>
            <a:r>
              <a:rPr lang="en-US" sz="2000" u="sng" dirty="0" smtClean="0"/>
              <a:t>&gt;</a:t>
            </a:r>
            <a:r>
              <a:rPr lang="en-US" sz="2000" dirty="0" smtClean="0"/>
              <a:t> 2 weeks.</a:t>
            </a:r>
          </a:p>
          <a:p>
            <a:pPr lvl="1">
              <a:buNone/>
            </a:pPr>
            <a:r>
              <a:rPr lang="en-US" sz="2000" dirty="0" smtClean="0"/>
              <a:t>Independent Variable: WC type (rigid, folding, suspension)</a:t>
            </a:r>
          </a:p>
          <a:p>
            <a:pPr lvl="1">
              <a:buNone/>
            </a:pPr>
            <a:r>
              <a:rPr lang="en-US" sz="2000" dirty="0" smtClean="0"/>
              <a:t>Dependent Variables: acceleration, dose, distance traveled</a:t>
            </a:r>
          </a:p>
          <a:p>
            <a:pPr lvl="1">
              <a:buNone/>
            </a:pPr>
            <a:r>
              <a:rPr lang="en-US" sz="2000" dirty="0" smtClean="0"/>
              <a:t>Subjects: 37 full-time MWC users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D95-666E-4113-9D94-B42E4B420FE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 descr="Figure 1.t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4191000"/>
            <a:ext cx="1905000" cy="217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Vibration in the Community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Exposure is mostly within or above caution zone</a:t>
            </a:r>
          </a:p>
          <a:p>
            <a:pPr lvl="1"/>
            <a:r>
              <a:rPr lang="en-US" dirty="0" smtClean="0"/>
              <a:t>Results insensitive to WC type</a:t>
            </a:r>
          </a:p>
          <a:p>
            <a:r>
              <a:rPr lang="en-US" dirty="0" smtClean="0"/>
              <a:t>Conclusion: </a:t>
            </a:r>
            <a:r>
              <a:rPr lang="en-US" u="sng" dirty="0" smtClean="0"/>
              <a:t>WC riders nearly always exposed to risky levels of vibration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D95-666E-4113-9D94-B42E4B420FE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2667000" cy="22860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882342"/>
              </p:ext>
            </p:extLst>
          </p:nvPr>
        </p:nvGraphicFramePr>
        <p:xfrm>
          <a:off x="609600" y="4648200"/>
          <a:ext cx="4169703" cy="152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024954"/>
                <a:gridCol w="1076642"/>
                <a:gridCol w="1306107"/>
              </a:tblGrid>
              <a:tr h="376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Health Caution Zone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3719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Below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Within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Above </a:t>
                      </a:r>
                      <a:endParaRPr lang="en-US" dirty="0"/>
                    </a:p>
                  </a:txBody>
                  <a:tcPr/>
                </a:tc>
              </a:tr>
              <a:tr h="376760">
                <a:tc>
                  <a:txBody>
                    <a:bodyPr/>
                    <a:lstStyle/>
                    <a:p>
                      <a:r>
                        <a:rPr lang="en-US" dirty="0" smtClean="0"/>
                        <a:t>Seat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  <a:tr h="376760">
                <a:tc>
                  <a:txBody>
                    <a:bodyPr/>
                    <a:lstStyle/>
                    <a:p>
                      <a:r>
                        <a:rPr lang="en-US" dirty="0" smtClean="0"/>
                        <a:t>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20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</a:rPr>
              <a:t>Regulations: ADA/ABA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ADA/</a:t>
            </a:r>
            <a:r>
              <a:rPr lang="en-US" dirty="0" smtClean="0"/>
              <a:t>ABA</a:t>
            </a:r>
            <a:endParaRPr lang="en-US" baseline="30000" dirty="0"/>
          </a:p>
          <a:p>
            <a:pPr lvl="1"/>
            <a:r>
              <a:rPr lang="en-US" dirty="0"/>
              <a:t>“physical or mental disabilities in no way diminish a person’s right to fully participate in all aspects of society…”</a:t>
            </a:r>
          </a:p>
          <a:p>
            <a:pPr lvl="1"/>
            <a:r>
              <a:rPr lang="en-US" dirty="0"/>
              <a:t>“to provide a clear and comprehensive national mandate for the elimination of discrimination against individuals with disabilities and to provide clear, strong, consistent, enforceable standards addressing discrimination against individuals with disabilities.” </a:t>
            </a:r>
          </a:p>
        </p:txBody>
      </p:sp>
    </p:spTree>
    <p:extLst>
      <p:ext uri="{BB962C8B-B14F-4D97-AF65-F5344CB8AC3E}">
        <p14:creationId xmlns:p14="http://schemas.microsoft.com/office/powerpoint/2010/main" val="49295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Surfaces should be stable, firm &amp; slip-resistant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Running slope: 1:20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Cross-slope: 1:48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Level changes: ¼”or ½” with bevel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Surface Roughness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4114800"/>
            <a:ext cx="1705872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3584566"/>
            <a:ext cx="1689100" cy="43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5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A/B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2590800"/>
          </a:xfrm>
        </p:spPr>
        <p:txBody>
          <a:bodyPr>
            <a:normAutofit lnSpcReduction="10000"/>
          </a:bodyPr>
          <a:lstStyle/>
          <a:p>
            <a:pPr marL="804672" lvl="1" indent="-457200">
              <a:buFont typeface="+mj-lt"/>
              <a:buAutoNum type="arabicPeriod"/>
            </a:pPr>
            <a:r>
              <a:rPr lang="en-US" sz="2400" dirty="0" smtClean="0"/>
              <a:t>Characterize relationship between surface roughness and user-response  </a:t>
            </a:r>
          </a:p>
          <a:p>
            <a:pPr marL="804672" lvl="1" indent="-457200">
              <a:buFont typeface="+mj-lt"/>
              <a:buAutoNum type="arabicPeriod"/>
            </a:pPr>
            <a:r>
              <a:rPr lang="en-US" sz="2400" dirty="0" smtClean="0"/>
              <a:t>Develop ‘threshold’ roughness which is both comfortable and safe for users </a:t>
            </a:r>
          </a:p>
          <a:p>
            <a:pPr marL="804672" lvl="1" indent="-457200">
              <a:buFont typeface="+mj-lt"/>
              <a:buAutoNum type="arabicPeriod"/>
            </a:pPr>
            <a:r>
              <a:rPr lang="en-US" sz="2400" dirty="0" smtClean="0"/>
              <a:t>Promote threshold and relevant measurement techniques through publications and standards: A/B Website, ASTM Standards, etc. </a:t>
            </a:r>
            <a:endParaRPr lang="en-US" sz="2400" dirty="0"/>
          </a:p>
        </p:txBody>
      </p:sp>
      <p:grpSp>
        <p:nvGrpSpPr>
          <p:cNvPr id="5" name="Group 12"/>
          <p:cNvGrpSpPr/>
          <p:nvPr/>
        </p:nvGrpSpPr>
        <p:grpSpPr>
          <a:xfrm>
            <a:off x="3048000" y="4648200"/>
            <a:ext cx="1851775" cy="1611868"/>
            <a:chOff x="3581400" y="4800600"/>
            <a:chExt cx="1447800" cy="12192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581400" y="6019800"/>
              <a:ext cx="1447800" cy="0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581400" y="4800600"/>
              <a:ext cx="0" cy="1219200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667000" y="4191000"/>
            <a:ext cx="156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Response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9775" y="6031468"/>
            <a:ext cx="119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Roughness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352800" y="5257800"/>
            <a:ext cx="99060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48000" y="5562600"/>
            <a:ext cx="1905000" cy="1166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62400" y="5562600"/>
            <a:ext cx="0" cy="6858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34000" y="5257800"/>
            <a:ext cx="223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Roughness Threshold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114800" y="5486400"/>
            <a:ext cx="12192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2" grpId="0"/>
      <p:bldP spid="14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Y1: Oct ‘10 – Sept ‘11</a:t>
            </a:r>
          </a:p>
          <a:p>
            <a:pPr lvl="1"/>
            <a:r>
              <a:rPr lang="en-US" dirty="0" smtClean="0"/>
              <a:t>Literature Review</a:t>
            </a:r>
          </a:p>
          <a:p>
            <a:pPr lvl="1"/>
            <a:r>
              <a:rPr lang="en-US" dirty="0" smtClean="0"/>
              <a:t>Study design</a:t>
            </a:r>
          </a:p>
          <a:p>
            <a:pPr marL="0" indent="0">
              <a:buNone/>
            </a:pPr>
            <a:r>
              <a:rPr lang="en-US" dirty="0" smtClean="0"/>
              <a:t>Y2: Oct ‘11 – Sept ‘12</a:t>
            </a:r>
          </a:p>
          <a:p>
            <a:pPr lvl="1"/>
            <a:r>
              <a:rPr lang="en-US" dirty="0" smtClean="0"/>
              <a:t>Data collection (2/3 complete)</a:t>
            </a:r>
          </a:p>
          <a:p>
            <a:pPr marL="0" indent="0">
              <a:buNone/>
            </a:pPr>
            <a:r>
              <a:rPr lang="en-US" dirty="0" smtClean="0"/>
              <a:t>Y3: Oct ‘12 – Sept ‘13</a:t>
            </a:r>
          </a:p>
          <a:p>
            <a:pPr lvl="1"/>
            <a:r>
              <a:rPr lang="en-US" dirty="0" smtClean="0"/>
              <a:t>Data collection complete</a:t>
            </a:r>
          </a:p>
          <a:p>
            <a:pPr lvl="1"/>
            <a:r>
              <a:rPr lang="en-US" dirty="0" smtClean="0"/>
              <a:t>Standard </a:t>
            </a:r>
            <a:r>
              <a:rPr lang="en-US" dirty="0" smtClean="0"/>
              <a:t>Development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Background Information Gathered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 smtClean="0"/>
              <a:t>Consequences of vibration exposure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 smtClean="0"/>
              <a:t>Roadway roughness measurement &amp; analysis techniques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 smtClean="0"/>
              <a:t>ADAAG topics relevant to sidewalk roughness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000" dirty="0" smtClean="0"/>
              <a:t>Wheelchair-related work within above topics</a:t>
            </a:r>
          </a:p>
          <a:p>
            <a:pPr lvl="2"/>
            <a:endParaRPr lang="en-US" sz="2000" dirty="0"/>
          </a:p>
        </p:txBody>
      </p:sp>
      <p:pic>
        <p:nvPicPr>
          <p:cNvPr id="5" name="Picture 4" descr="Quarter-car picture.bmp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4419600"/>
            <a:ext cx="2368515" cy="1528842"/>
          </a:xfrm>
          <a:prstGeom prst="rect">
            <a:avLst/>
          </a:prstGeom>
        </p:spPr>
      </p:pic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4495800" y="3505200"/>
          <a:ext cx="4343399" cy="2454020"/>
        </p:xfrm>
        <a:graphic>
          <a:graphicData uri="http://schemas.openxmlformats.org/drawingml/2006/table">
            <a:tbl>
              <a:tblPr/>
              <a:tblGrid>
                <a:gridCol w="1355484"/>
                <a:gridCol w="1459681"/>
                <a:gridCol w="1528234"/>
              </a:tblGrid>
              <a:tr h="333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latin typeface="Calibri"/>
                          <a:ea typeface="Calibri"/>
                          <a:cs typeface="Times New Roman"/>
                        </a:rPr>
                        <a:t>Analysis Techniques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latin typeface="Calibri"/>
                          <a:ea typeface="Calibri"/>
                          <a:cs typeface="Times New Roman"/>
                        </a:rPr>
                        <a:t>Advantage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latin typeface="Calibri"/>
                          <a:ea typeface="Calibri"/>
                          <a:cs typeface="Times New Roman"/>
                        </a:rPr>
                        <a:t>Disadvantage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International Roughness Index (IRI)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Internationally recognized, stable, portable, linear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Long measures don't allow localized detail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Power Spectral Density (PSD)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Describes types of roughness by using wavelengths and amplitudes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Long measures don't allow localized detail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Present Serviceability Index (PSI)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High level of precision and attention to detail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Subjective Measurements, Requires many man-hours to complete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Different sidewalks.bmp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429000"/>
            <a:ext cx="1872691" cy="1741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26670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b="1" dirty="0" smtClean="0"/>
              <a:t>Intervention:</a:t>
            </a:r>
            <a:r>
              <a:rPr lang="en-US" dirty="0" smtClean="0"/>
              <a:t> subjects propel over surfaces</a:t>
            </a:r>
          </a:p>
          <a:p>
            <a:pPr lvl="1">
              <a:buNone/>
            </a:pPr>
            <a:r>
              <a:rPr lang="en-US" b="1" dirty="0" smtClean="0"/>
              <a:t>Outcomes:  </a:t>
            </a:r>
            <a:r>
              <a:rPr lang="en-US" dirty="0" smtClean="0"/>
              <a:t> </a:t>
            </a:r>
            <a:r>
              <a:rPr lang="en-US" dirty="0" smtClean="0"/>
              <a:t>subjective feedback (ASTM 1927)</a:t>
            </a:r>
            <a:r>
              <a:rPr lang="en-US" dirty="0" smtClean="0"/>
              <a:t>, acceleration, </a:t>
            </a:r>
            <a:r>
              <a:rPr lang="en-US" dirty="0" smtClean="0"/>
              <a:t>roughness index</a:t>
            </a:r>
          </a:p>
          <a:p>
            <a:pPr lvl="1">
              <a:buNone/>
            </a:pPr>
            <a:r>
              <a:rPr lang="en-US" b="1" dirty="0" smtClean="0"/>
              <a:t>Analysis: </a:t>
            </a:r>
            <a:r>
              <a:rPr lang="en-US" dirty="0" smtClean="0"/>
              <a:t>correlations between outcome variables</a:t>
            </a:r>
          </a:p>
        </p:txBody>
      </p:sp>
      <p:pic>
        <p:nvPicPr>
          <p:cNvPr id="5" name="Picture 4" descr="Figure 1.t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5600" y="3962400"/>
            <a:ext cx="3773073" cy="24551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2244206" cy="2432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P112082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53200" y="42672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Wooden runway</a:t>
            </a:r>
            <a:endParaRPr lang="en-US" dirty="0"/>
          </a:p>
        </p:txBody>
      </p:sp>
      <p:pic>
        <p:nvPicPr>
          <p:cNvPr id="1026" name="Picture 2" descr="C:\Users\PEARLJ\AppData\Local\Microsoft\Windows\Temporary Internet Files\Content.Outlook\NL9TLWB3\full surface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3886200" cy="1229308"/>
          </a:xfrm>
          <a:prstGeom prst="roundRect">
            <a:avLst/>
          </a:prstGeom>
          <a:noFill/>
        </p:spPr>
      </p:pic>
      <p:pic>
        <p:nvPicPr>
          <p:cNvPr id="1027" name="Picture 3" descr="C:\Users\PEARLJ\AppData\Local\Microsoft\Windows\Temporary Internet Files\Content.Outlook\NL9TLWB3\up close view (2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1828800" cy="1274211"/>
          </a:xfrm>
          <a:prstGeom prst="roundRect">
            <a:avLst/>
          </a:prstGeom>
          <a:noFill/>
        </p:spPr>
      </p:pic>
      <p:pic>
        <p:nvPicPr>
          <p:cNvPr id="8" name="Picture 3" descr="Picture1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600" y="2133600"/>
            <a:ext cx="1828800" cy="38173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821119"/>
              </p:ext>
            </p:extLst>
          </p:nvPr>
        </p:nvGraphicFramePr>
        <p:xfrm>
          <a:off x="990600" y="4267200"/>
          <a:ext cx="4267199" cy="222503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09599"/>
                <a:gridCol w="1219200"/>
                <a:gridCol w="1143000"/>
                <a:gridCol w="1295400"/>
              </a:tblGrid>
              <a:tr h="182672">
                <a:tc gridSpan="4">
                  <a:txBody>
                    <a:bodyPr/>
                    <a:lstStyle/>
                    <a:p>
                      <a:pPr algn="just"/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1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Surface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Roughness Index (in/</a:t>
                      </a:r>
                      <a:r>
                        <a:rPr lang="en-US" sz="1200" dirty="0" err="1"/>
                        <a:t>ft</a:t>
                      </a:r>
                      <a:r>
                        <a:rPr lang="en-US" sz="1200" dirty="0"/>
                        <a:t>)</a:t>
                      </a:r>
                      <a:r>
                        <a:rPr lang="en-US" sz="1200" baseline="30000" dirty="0"/>
                        <a:t> +</a:t>
                      </a:r>
                      <a:r>
                        <a:rPr lang="en-US" sz="1200" dirty="0"/>
                        <a:t>: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Crack Frequency (in)</a:t>
                      </a:r>
                      <a:r>
                        <a:rPr lang="en-US" sz="1200" baseline="30000" dirty="0"/>
                        <a:t> +</a:t>
                      </a:r>
                      <a:r>
                        <a:rPr lang="en-US" sz="1200" dirty="0"/>
                        <a:t>: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Crack Width (in)</a:t>
                      </a:r>
                      <a:r>
                        <a:rPr lang="en-US" sz="1200" baseline="30000" dirty="0"/>
                        <a:t> +</a:t>
                      </a:r>
                      <a:r>
                        <a:rPr lang="en-US" sz="1200" dirty="0"/>
                        <a:t>: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657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 cracks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57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0.29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0.80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57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0.80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57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1.25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57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0.80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57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1.25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57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0.84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1.55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57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1.01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1.25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576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2.00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Surfaces</a:t>
            </a:r>
            <a:endParaRPr lang="en-US" dirty="0"/>
          </a:p>
        </p:txBody>
      </p:sp>
      <p:pic>
        <p:nvPicPr>
          <p:cNvPr id="5" name="Content Placeholder 4" descr="Bricks.Planar.LafayettePark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95400"/>
            <a:ext cx="2971800" cy="2667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D95-666E-4113-9D94-B42E4B420FE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4" descr="Crosswalk A-C inlaid into brick driver perspective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971800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heProblemWithPavers.JP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962400"/>
            <a:ext cx="2971800" cy="2686050"/>
          </a:xfrm>
          <a:prstGeom prst="rect">
            <a:avLst/>
          </a:prstGeom>
        </p:spPr>
      </p:pic>
      <p:pic>
        <p:nvPicPr>
          <p:cNvPr id="9" name="Picture 8" descr="PaversOnGravel.USDOT.JP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295400"/>
            <a:ext cx="2971800" cy="2666999"/>
          </a:xfrm>
          <a:prstGeom prst="rect">
            <a:avLst/>
          </a:prstGeom>
        </p:spPr>
      </p:pic>
      <p:pic>
        <p:nvPicPr>
          <p:cNvPr id="10" name="Picture 9" descr="PaversinDWGt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057899" y="1409701"/>
            <a:ext cx="2667001" cy="2438400"/>
          </a:xfrm>
          <a:prstGeom prst="rect">
            <a:avLst/>
          </a:prstGeom>
        </p:spPr>
      </p:pic>
      <p:pic>
        <p:nvPicPr>
          <p:cNvPr id="12" name="Picture 2" descr="http://www.letsgo-dc.com/old-town-alexandria/dc07_12-28%20016b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5146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Engineering Research Labs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Mission:  To continuously improve the mobility and function of people with disabilities through advanced engineering in clinical research and medical rehabilitation.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Personnel:  clinicians (md, </a:t>
            </a:r>
            <a:r>
              <a:rPr lang="en-US" sz="2400" dirty="0" err="1" smtClean="0"/>
              <a:t>ot</a:t>
            </a:r>
            <a:r>
              <a:rPr lang="en-US" sz="2400" dirty="0" smtClean="0"/>
              <a:t>, </a:t>
            </a:r>
            <a:r>
              <a:rPr lang="en-US" sz="2400" dirty="0" err="1" smtClean="0"/>
              <a:t>pt</a:t>
            </a:r>
            <a:r>
              <a:rPr lang="en-US" sz="2400" dirty="0" smtClean="0"/>
              <a:t>) &amp; engineers (ME, EE, CS, </a:t>
            </a:r>
            <a:r>
              <a:rPr lang="en-US" sz="2400" dirty="0" err="1" smtClean="0"/>
              <a:t>BioE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Facilities:  30,000 </a:t>
            </a:r>
            <a:r>
              <a:rPr lang="en-US" sz="2400" dirty="0" err="1" smtClean="0"/>
              <a:t>SqFt</a:t>
            </a:r>
            <a:r>
              <a:rPr lang="en-US" sz="2400" dirty="0"/>
              <a:t> </a:t>
            </a:r>
            <a:r>
              <a:rPr lang="en-US" sz="2400" dirty="0" smtClean="0"/>
              <a:t>(office space, clinical space, fab facility)</a:t>
            </a:r>
          </a:p>
          <a:p>
            <a:pPr marL="0" indent="0">
              <a:buNone/>
            </a:pPr>
            <a:r>
              <a:rPr lang="en-US" sz="2400" dirty="0" smtClean="0"/>
              <a:t>Funding:  VA Center of Excellence, NSF, NIH, </a:t>
            </a:r>
            <a:r>
              <a:rPr lang="en-US" sz="2400" dirty="0" err="1" smtClean="0"/>
              <a:t>Dept</a:t>
            </a:r>
            <a:r>
              <a:rPr lang="en-US" sz="2400" dirty="0" smtClean="0"/>
              <a:t> of Ed., etc.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Major Activities:  Clinical &amp; technological interventions to improve the lives of PWD.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90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Research Protocol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52577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Informed Consent (20 min)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Demographics Questionnaire (30 min)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Simulated Surfaces (9) Driving (60 min)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Outdoor Surfaces (6) Driving (60 min)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r>
              <a:rPr lang="en-US" sz="2400" dirty="0" smtClean="0"/>
              <a:t>Driving Protocol:</a:t>
            </a:r>
          </a:p>
          <a:p>
            <a:pPr lvl="1"/>
            <a:r>
              <a:rPr lang="en-US" sz="1600" dirty="0" smtClean="0"/>
              <a:t>Drive over each surface 3 times</a:t>
            </a:r>
          </a:p>
          <a:p>
            <a:pPr lvl="1"/>
            <a:r>
              <a:rPr lang="en-US" sz="1600" dirty="0" smtClean="0"/>
              <a:t>Answer Subjective Questionnaire</a:t>
            </a:r>
          </a:p>
          <a:p>
            <a:pPr>
              <a:buFont typeface="Wingdings 2" charset="2"/>
              <a:buNone/>
            </a:pPr>
            <a:endParaRPr lang="en-US" dirty="0" smtClean="0"/>
          </a:p>
        </p:txBody>
      </p:sp>
      <p:pic>
        <p:nvPicPr>
          <p:cNvPr id="14340" name="Picture 3" descr="Picture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191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54 </a:t>
            </a:r>
            <a:r>
              <a:rPr lang="en-US" sz="2800" dirty="0" smtClean="0"/>
              <a:t>Subjects </a:t>
            </a:r>
            <a:endParaRPr lang="en-US" sz="2800" dirty="0" smtClean="0"/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40</a:t>
            </a:r>
            <a:r>
              <a:rPr lang="en-US" sz="2000" dirty="0" smtClean="0"/>
              <a:t> </a:t>
            </a:r>
            <a:r>
              <a:rPr lang="en-US" sz="2000" dirty="0"/>
              <a:t>males; </a:t>
            </a:r>
            <a:r>
              <a:rPr lang="en-US" sz="2000" dirty="0" smtClean="0"/>
              <a:t>14 </a:t>
            </a:r>
            <a:r>
              <a:rPr lang="en-US" sz="2000" dirty="0" smtClean="0"/>
              <a:t>females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29 </a:t>
            </a:r>
            <a:r>
              <a:rPr lang="en-US" sz="2400" dirty="0"/>
              <a:t>manual wheelchairs; </a:t>
            </a:r>
            <a:r>
              <a:rPr lang="en-US" sz="2400" dirty="0" smtClean="0"/>
              <a:t>25 </a:t>
            </a:r>
            <a:r>
              <a:rPr lang="en-US" sz="2400" dirty="0"/>
              <a:t>power wheelchairs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85% reported </a:t>
            </a:r>
            <a:r>
              <a:rPr lang="en-US" sz="2800" dirty="0"/>
              <a:t>spending </a:t>
            </a:r>
            <a:r>
              <a:rPr lang="en-US" sz="2800" u="sng" dirty="0" smtClean="0"/>
              <a:t>&gt;</a:t>
            </a:r>
            <a:r>
              <a:rPr lang="en-US" sz="2800" dirty="0" smtClean="0"/>
              <a:t>6hrs</a:t>
            </a:r>
            <a:r>
              <a:rPr lang="en-US" sz="2800" dirty="0"/>
              <a:t>/day in </a:t>
            </a:r>
            <a:r>
              <a:rPr lang="en-US" sz="2800" dirty="0" smtClean="0"/>
              <a:t>wheelchair</a:t>
            </a: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 smtClean="0"/>
              <a:t>45% </a:t>
            </a:r>
            <a:r>
              <a:rPr lang="en-US" sz="2800" dirty="0"/>
              <a:t>of subjects were </a:t>
            </a:r>
            <a:r>
              <a:rPr lang="en-US" sz="2800" dirty="0" smtClean="0"/>
              <a:t>unsatisfied with </a:t>
            </a:r>
            <a:r>
              <a:rPr lang="en-US" sz="2800" dirty="0"/>
              <a:t>the pathways on which they typically travel</a:t>
            </a:r>
          </a:p>
          <a:p>
            <a:pPr lvl="1">
              <a:buFont typeface="Arial" charset="0"/>
              <a:buChar char="–"/>
            </a:pPr>
            <a:r>
              <a:rPr lang="en-US" sz="2400" dirty="0"/>
              <a:t>Damaged/Warped was the biggest complaint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954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720" t="48825" r="50000" b="10768"/>
          <a:stretch>
            <a:fillRect/>
          </a:stretch>
        </p:blipFill>
        <p:spPr bwMode="auto">
          <a:xfrm>
            <a:off x="990600" y="1828800"/>
            <a:ext cx="693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2209800" y="2667000"/>
            <a:ext cx="3352800" cy="1981200"/>
          </a:xfrm>
          <a:prstGeom prst="line">
            <a:avLst/>
          </a:prstGeom>
          <a:ln>
            <a:solidFill>
              <a:srgbClr val="66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114800" y="4114800"/>
            <a:ext cx="152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00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223" t="29544" r="47169" b="32655"/>
          <a:stretch>
            <a:fillRect/>
          </a:stretch>
        </p:blipFill>
        <p:spPr bwMode="auto">
          <a:xfrm>
            <a:off x="1143000" y="1828800"/>
            <a:ext cx="672418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2209800" y="2743200"/>
            <a:ext cx="3352800" cy="1981200"/>
          </a:xfrm>
          <a:prstGeom prst="line">
            <a:avLst/>
          </a:prstGeom>
          <a:ln>
            <a:solidFill>
              <a:srgbClr val="6600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90800" y="2514600"/>
            <a:ext cx="3048000" cy="19812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886200" y="4038600"/>
            <a:ext cx="1600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69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We Characterize </a:t>
            </a:r>
            <a:r>
              <a:rPr lang="en-US" dirty="0" smtClean="0"/>
              <a:t>Surface Roughness</a:t>
            </a:r>
          </a:p>
          <a:p>
            <a:pPr lvl="1"/>
            <a:r>
              <a:rPr lang="en-US" dirty="0" smtClean="0"/>
              <a:t>Where the pathway measurement tool (</a:t>
            </a:r>
            <a:r>
              <a:rPr lang="en-US" dirty="0" err="1" smtClean="0"/>
              <a:t>PathMET</a:t>
            </a:r>
            <a:r>
              <a:rPr lang="en-US" dirty="0" smtClean="0"/>
              <a:t>) comes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1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Instrumentation</a:t>
            </a:r>
            <a:endParaRPr lang="en-US" dirty="0"/>
          </a:p>
        </p:txBody>
      </p:sp>
      <p:pic>
        <p:nvPicPr>
          <p:cNvPr id="7" name="Picture 6" descr="sidewalk.bmp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5562600"/>
            <a:ext cx="2590800" cy="1046256"/>
          </a:xfrm>
          <a:prstGeom prst="round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3003826" cy="3048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5800" y="3124200"/>
            <a:ext cx="288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Instrumented Wheelchair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5486400"/>
            <a:ext cx="153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Scanner</a:t>
            </a:r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5105400"/>
            <a:ext cx="1369499" cy="11668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</a:rPr>
              <a:t>Algorithm Work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Sidewalk Roughness </a:t>
            </a:r>
            <a:r>
              <a:rPr lang="en-US" sz="2800" dirty="0" smtClean="0"/>
              <a:t>Index (in/</a:t>
            </a:r>
            <a:r>
              <a:rPr lang="en-US" sz="2800" dirty="0" err="1" smtClean="0"/>
              <a:t>ft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lvl="1"/>
            <a:r>
              <a:rPr lang="en-US" sz="2400" dirty="0" smtClean="0"/>
              <a:t>Summed vertical deviations for a given horizontal distance</a:t>
            </a:r>
          </a:p>
          <a:p>
            <a:r>
              <a:rPr lang="en-US" sz="2800" dirty="0" smtClean="0"/>
              <a:t>A wheel path algorithm developed to determine vertical motion of a wheel (x diameter) surface profile </a:t>
            </a:r>
          </a:p>
        </p:txBody>
      </p:sp>
      <p:pic>
        <p:nvPicPr>
          <p:cNvPr id="16388" name="Picture 3" descr="graph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648200"/>
            <a:ext cx="4705350" cy="93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ject 1"/>
          <p:cNvPicPr/>
          <p:nvPr/>
        </p:nvPicPr>
        <p:blipFill>
          <a:blip r:embed="rId3" cstate="print"/>
          <a:srcRect t="-238"/>
          <a:stretch>
            <a:fillRect/>
          </a:stretch>
        </p:blipFill>
        <p:spPr bwMode="auto">
          <a:xfrm>
            <a:off x="609600" y="4114800"/>
            <a:ext cx="3086100" cy="2000250"/>
          </a:xfrm>
          <a:prstGeom prst="rect">
            <a:avLst/>
          </a:prstGeom>
          <a:solidFill>
            <a:schemeClr val="tx1"/>
          </a:solidFill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PathMET</a:t>
            </a:r>
            <a:r>
              <a:rPr lang="en-US" dirty="0" smtClean="0"/>
              <a:t> (1.0)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power-wheelchair base</a:t>
            </a:r>
          </a:p>
          <a:p>
            <a:pPr lvl="1"/>
            <a:r>
              <a:rPr lang="en-US" dirty="0" smtClean="0"/>
              <a:t>Walk-behind</a:t>
            </a:r>
          </a:p>
          <a:p>
            <a:pPr lvl="1"/>
            <a:r>
              <a:rPr lang="en-US" dirty="0" smtClean="0"/>
              <a:t>High-resolution laser (&lt;1mm)</a:t>
            </a:r>
          </a:p>
          <a:p>
            <a:pPr lvl="1"/>
            <a:r>
              <a:rPr lang="en-US" dirty="0" smtClean="0"/>
              <a:t>Encoder </a:t>
            </a:r>
            <a:r>
              <a:rPr lang="en-US" dirty="0" smtClean="0"/>
              <a:t>on wheels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System is sufficient for A/B study, but may not easily be translatable industry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D95-666E-4113-9D94-B42E4B420FE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3" descr="photo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>
            <a:fillRect/>
          </a:stretch>
        </p:blipFill>
        <p:spPr bwMode="auto">
          <a:xfrm>
            <a:off x="5943600" y="1905000"/>
            <a:ext cx="2219421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PathMET</a:t>
            </a:r>
            <a:r>
              <a:rPr lang="en-US" dirty="0" smtClean="0"/>
              <a:t> Data Collection</a:t>
            </a:r>
            <a:endParaRPr lang="en-US" dirty="0"/>
          </a:p>
        </p:txBody>
      </p:sp>
      <p:pic>
        <p:nvPicPr>
          <p:cNvPr id="6" name="Content Placeholder 5" descr="P1120821-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826691" y="2830909"/>
            <a:ext cx="4114799" cy="2262981"/>
          </a:xfrm>
        </p:spPr>
      </p:pic>
      <p:pic>
        <p:nvPicPr>
          <p:cNvPr id="7" name="Picture 6" descr="P112082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0050" y="241935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8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PathMET</a:t>
            </a:r>
            <a:r>
              <a:rPr lang="en-US" dirty="0" smtClean="0"/>
              <a:t>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Development of a Pathway Measurement Tool (</a:t>
            </a:r>
            <a:r>
              <a:rPr lang="en-US" dirty="0" err="1" smtClean="0"/>
              <a:t>PathMET</a:t>
            </a:r>
            <a:r>
              <a:rPr lang="en-US" dirty="0" smtClean="0"/>
              <a:t>), Funded by ICPI/BIA. </a:t>
            </a:r>
            <a:endParaRPr lang="en-US" dirty="0"/>
          </a:p>
          <a:p>
            <a:r>
              <a:rPr lang="en-US" dirty="0" smtClean="0"/>
              <a:t>Basic Timeline (12 Month)</a:t>
            </a:r>
          </a:p>
          <a:p>
            <a:pPr lvl="1"/>
            <a:r>
              <a:rPr lang="en-US" dirty="0" smtClean="0"/>
              <a:t>Aug:   Project Initiated</a:t>
            </a:r>
          </a:p>
          <a:p>
            <a:pPr lvl="1"/>
            <a:r>
              <a:rPr lang="en-US" dirty="0" smtClean="0"/>
              <a:t>Now: ongoing design work</a:t>
            </a:r>
          </a:p>
          <a:p>
            <a:pPr lvl="1"/>
            <a:r>
              <a:rPr lang="en-US" dirty="0" smtClean="0"/>
              <a:t>Dec: Hardware and Software Design Review</a:t>
            </a:r>
          </a:p>
          <a:p>
            <a:pPr lvl="1"/>
            <a:r>
              <a:rPr lang="en-US" dirty="0" smtClean="0"/>
              <a:t>April: Fabrication and Basic Testing Complete</a:t>
            </a:r>
          </a:p>
          <a:p>
            <a:pPr lvl="1"/>
            <a:r>
              <a:rPr lang="en-US" dirty="0" smtClean="0"/>
              <a:t>June: Final Validation Complete</a:t>
            </a:r>
          </a:p>
          <a:p>
            <a:pPr lvl="1"/>
            <a:r>
              <a:rPr lang="en-US" dirty="0" smtClean="0"/>
              <a:t>August: Final </a:t>
            </a:r>
            <a:r>
              <a:rPr lang="en-US" dirty="0" smtClean="0"/>
              <a:t>report, Find Commercial Partner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Exploring Mechanical Design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67" y="2971800"/>
            <a:ext cx="215373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205" y="2971800"/>
            <a:ext cx="163639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131524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52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Integration: </a:t>
            </a:r>
            <a:r>
              <a:rPr lang="en-US" dirty="0" err="1" smtClean="0"/>
              <a:t>ProVAL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0"/>
            <a:ext cx="5384800" cy="435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2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Integration: Google Maps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58" y="1447800"/>
            <a:ext cx="755504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71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Potential commercial partners for </a:t>
            </a:r>
            <a:r>
              <a:rPr lang="en-US" dirty="0" err="1" smtClean="0"/>
              <a:t>PathMET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</a:t>
            </a:r>
            <a:r>
              <a:rPr lang="en-US" dirty="0" err="1" smtClean="0"/>
              <a:t>ProVAL</a:t>
            </a:r>
            <a:r>
              <a:rPr lang="en-US" dirty="0" smtClean="0"/>
              <a:t> be modified to analyze our data?</a:t>
            </a:r>
          </a:p>
          <a:p>
            <a:r>
              <a:rPr lang="en-US" dirty="0" smtClean="0"/>
              <a:t>Can we integrate sidewalk roughness into pavement management systems?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2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&amp;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Funding: Access Board, Dept. of Ed, VA, &amp; ICPI/BIA</a:t>
            </a:r>
          </a:p>
          <a:p>
            <a:r>
              <a:rPr lang="en-US" dirty="0" smtClean="0"/>
              <a:t>Students:  Jon Duval, Diana Stuckey, Eric </a:t>
            </a:r>
            <a:r>
              <a:rPr lang="en-US" dirty="0" err="1" smtClean="0"/>
              <a:t>Sinagra</a:t>
            </a:r>
            <a:endParaRPr lang="en-US" dirty="0" smtClean="0"/>
          </a:p>
          <a:p>
            <a:r>
              <a:rPr lang="en-US" dirty="0" smtClean="0"/>
              <a:t>Staff: Emily </a:t>
            </a:r>
            <a:r>
              <a:rPr lang="en-US" dirty="0" err="1" smtClean="0"/>
              <a:t>Teodorski</a:t>
            </a:r>
            <a:r>
              <a:rPr lang="en-US" dirty="0" smtClean="0"/>
              <a:t>, Josh Brown, Zack Mason, Mark McCartney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1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35034"/>
            <a:ext cx="8534399" cy="2963092"/>
          </a:xfrm>
        </p:spPr>
        <p:txBody>
          <a:bodyPr>
            <a:normAutofit/>
          </a:bodyPr>
          <a:lstStyle/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n-US" sz="2400" dirty="0" smtClean="0"/>
              <a:t>WC users </a:t>
            </a:r>
            <a:r>
              <a:rPr lang="en-US" sz="2400" dirty="0" smtClean="0"/>
              <a:t>are </a:t>
            </a:r>
            <a:r>
              <a:rPr lang="en-US" sz="2400" dirty="0" smtClean="0"/>
              <a:t>twice as likely to </a:t>
            </a:r>
            <a:r>
              <a:rPr lang="en-US" sz="2400" dirty="0" smtClean="0"/>
              <a:t>experience back and neck pain compared to the </a:t>
            </a:r>
            <a:r>
              <a:rPr lang="en-US" sz="2400" dirty="0" smtClean="0"/>
              <a:t>ambulatory population. </a:t>
            </a:r>
            <a:endParaRPr lang="en-US" sz="2400" dirty="0" smtClean="0"/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60% of WC users report neck pain &amp; discomfort 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Postural issues are common among WC users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</a:pPr>
            <a:r>
              <a:rPr lang="en-US" sz="2400" dirty="0" smtClean="0"/>
              <a:t>Vibration Exposure Standards (</a:t>
            </a:r>
            <a:r>
              <a:rPr lang="en-US" sz="2000" dirty="0" smtClean="0"/>
              <a:t>ISO 10326 &amp; 2631)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Provide Measurement techniques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Provide Exposure Thresholds</a:t>
            </a:r>
            <a:endParaRPr lang="en-US" sz="1600" dirty="0" smtClean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13473" y="3810000"/>
            <a:ext cx="3725727" cy="259950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Health Motivation (</a:t>
            </a:r>
            <a:r>
              <a:rPr lang="fr-FR" dirty="0" smtClean="0"/>
              <a:t>’</a:t>
            </a:r>
            <a:r>
              <a:rPr lang="en-US" dirty="0" smtClean="0"/>
              <a:t>90s)</a:t>
            </a:r>
          </a:p>
        </p:txBody>
      </p:sp>
    </p:spTree>
    <p:extLst>
      <p:ext uri="{BB962C8B-B14F-4D97-AF65-F5344CB8AC3E}">
        <p14:creationId xmlns:p14="http://schemas.microsoft.com/office/powerpoint/2010/main" val="15125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47800"/>
            <a:ext cx="8743950" cy="447675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err="1" smtClean="0"/>
              <a:t>Roadloads</a:t>
            </a:r>
            <a:r>
              <a:rPr lang="en-US" sz="2200" b="1" dirty="0" smtClean="0"/>
              <a:t> (Van sickle ‘94,’96, ‘97, ’00,’04)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700" dirty="0" smtClean="0"/>
              <a:t>Developed instrumentation to measure reaction force at caster and propulsion wheels of MWC &amp; recorded data in-lab and in-home &amp; during wheelchair testing.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/>
              <a:t>Seating System Influence (</a:t>
            </a:r>
            <a:r>
              <a:rPr lang="en-US" sz="2200" b="1" dirty="0" err="1" smtClean="0"/>
              <a:t>DiGiovine</a:t>
            </a:r>
            <a:r>
              <a:rPr lang="en-US" sz="2200" b="1" dirty="0" smtClean="0"/>
              <a:t> 2000 &amp; 2003)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700" dirty="0" smtClean="0"/>
              <a:t>Influence of seating system on comfort and vibration exposure in-lab human trials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/>
              <a:t>ICPI/BIA (Wolf, Cooper, Pearlman  2004 &amp; 2007)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700" dirty="0" smtClean="0"/>
              <a:t>Influence of surface features on vibration exposure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/>
              <a:t>Suspension (MWC: Kwarciak; PWC: Wolf, 2008)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700" dirty="0" smtClean="0"/>
              <a:t>Influence of suspension system on vibration exposure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/>
              <a:t>Influence of Cushion (Pearlman, Garcia &amp; Cooper, 2011)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700" dirty="0" smtClean="0"/>
              <a:t>Characterization of the WC cushion transmissibility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/>
              <a:t>Community Vibrations (Pearlman, Garcia &amp; Cooper, 2012)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700" dirty="0" smtClean="0"/>
              <a:t>Evaluation of MWC vibration exposure in the community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None/>
            </a:pPr>
            <a:endParaRPr lang="en-US" sz="16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376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Roadloads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6" y="1752600"/>
            <a:ext cx="8613774" cy="4972050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 dirty="0" smtClean="0"/>
              <a:t>Research Question:  What levels of vibration occur during WC use?</a:t>
            </a: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 dirty="0" smtClean="0"/>
              <a:t>Methods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200" dirty="0" smtClean="0"/>
              <a:t>Protocol</a:t>
            </a:r>
            <a:r>
              <a:rPr lang="en-US" sz="2200" dirty="0" smtClean="0"/>
              <a:t>: </a:t>
            </a:r>
            <a:r>
              <a:rPr lang="en-US" sz="2200" dirty="0" smtClean="0"/>
              <a:t>subject propel through obstacle </a:t>
            </a:r>
            <a:r>
              <a:rPr lang="en-US" sz="2200" dirty="0" smtClean="0"/>
              <a:t>course &amp; in the community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200" dirty="0" smtClean="0"/>
              <a:t>Dependent </a:t>
            </a:r>
            <a:r>
              <a:rPr lang="en-US" sz="2200" dirty="0" smtClean="0"/>
              <a:t>variables:  reaction force at wheels and accelerations entering the body.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200" dirty="0" smtClean="0"/>
              <a:t>Subjects: 16 MWC users over obstacle course &amp; community, test-dummy during WC testing. </a:t>
            </a:r>
          </a:p>
        </p:txBody>
      </p:sp>
      <p:pic>
        <p:nvPicPr>
          <p:cNvPr id="4" name="Picture 3" descr="cast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7800" y="4648201"/>
            <a:ext cx="2133600" cy="1761722"/>
          </a:xfrm>
          <a:prstGeom prst="roundRect">
            <a:avLst/>
          </a:prstGeom>
          <a:noFill/>
        </p:spPr>
      </p:pic>
      <p:pic>
        <p:nvPicPr>
          <p:cNvPr id="5" name="Picture 2" descr="S:\Pictures\SMARTHub\SMARTHUb_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0" y="4800600"/>
            <a:ext cx="2085975" cy="1564481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436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Roadloads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752600"/>
            <a:ext cx="8385175" cy="4972050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 dirty="0" smtClean="0"/>
              <a:t>Results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/>
              <a:t>Mobility Course Data</a:t>
            </a:r>
            <a:r>
              <a:rPr lang="en-US" sz="2000" dirty="0" smtClean="0"/>
              <a:t>: Accelerations at head &amp; WC frame exceeded fatigue-decreased proficiency boundary. 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/>
              <a:t>Community Data</a:t>
            </a:r>
            <a:r>
              <a:rPr lang="en-US" sz="2000" dirty="0" smtClean="0"/>
              <a:t>: Accelerations at WC frame greatly exceeded fatigue-decreased proficiency boundary </a:t>
            </a: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endParaRPr lang="en-US" sz="2400" b="1" dirty="0" smtClean="0"/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 b="1" dirty="0" smtClean="0"/>
              <a:t>Conclusion: </a:t>
            </a:r>
            <a:r>
              <a:rPr lang="en-US" sz="2400" b="1" u="sng" dirty="0" smtClean="0"/>
              <a:t>Vibration levels are above safe and comfortable levels and may contribute to injury</a:t>
            </a:r>
            <a:r>
              <a:rPr lang="en-US" sz="2400" b="1" dirty="0" smtClean="0"/>
              <a:t>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VA Merit Review (Cooper)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8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ICPI/BIA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3886200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 dirty="0" smtClean="0"/>
              <a:t>Research Question:  How do surface characteristics of outdoor pathways influence vibration exposure?</a:t>
            </a: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 dirty="0" smtClean="0"/>
              <a:t>Methods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dirty="0" smtClean="0"/>
              <a:t>Protocol: traverse over sidewalk surfaces at 1m/s &amp; 2m/s (PWCs only)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dirty="0" smtClean="0"/>
              <a:t>Independent Variables: surfaces (</a:t>
            </a:r>
            <a:r>
              <a:rPr lang="en-US" sz="1600" dirty="0" smtClean="0"/>
              <a:t>poured concrete + 8 BIA/ICPI surfaces) &amp; device (PWC &amp; MWC)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dirty="0" smtClean="0"/>
              <a:t>Dependent Variables: Acceleration &amp; Dose Value 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800" dirty="0" smtClean="0"/>
              <a:t>Subjects: 10 able-bodied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ICPI/BIA Support</a:t>
            </a:r>
            <a:endParaRPr lang="en-US" dirty="0"/>
          </a:p>
        </p:txBody>
      </p:sp>
      <p:pic>
        <p:nvPicPr>
          <p:cNvPr id="6" name="Picture 4" descr="S:\Publications &amp; Media\Journal Papers &amp; Manuscripts\Archives PM&amp;R\ICPIManuscript, Archives\Fig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229100"/>
            <a:ext cx="2773345" cy="2057400"/>
          </a:xfrm>
          <a:prstGeom prst="roundRect">
            <a:avLst/>
          </a:prstGeom>
          <a:noFill/>
        </p:spPr>
      </p:pic>
      <p:pic>
        <p:nvPicPr>
          <p:cNvPr id="7" name="Picture 4" descr="S:\Publications &amp; Media\Journal Papers &amp; Manuscripts\Archives PM&amp;R\ICPIManuscript, Archives\Fig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4229100"/>
            <a:ext cx="2773345" cy="20574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25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ICPI/BIA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19459"/>
            <a:ext cx="8686799" cy="388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Results</a:t>
            </a:r>
          </a:p>
          <a:p>
            <a:pPr lvl="1">
              <a:buNone/>
            </a:pPr>
            <a:r>
              <a:rPr lang="en-US" sz="1800" dirty="0" smtClean="0"/>
              <a:t>ICPI/BIA surfaces can result in lower exposure than poured concrete</a:t>
            </a:r>
          </a:p>
          <a:p>
            <a:pPr lvl="1"/>
            <a:r>
              <a:rPr lang="en-US" sz="1800" dirty="0" smtClean="0"/>
              <a:t>Large bevel </a:t>
            </a:r>
            <a:r>
              <a:rPr lang="en-US" sz="1800" dirty="0" smtClean="0">
                <a:sym typeface="Wingdings" pitchFamily="2" charset="2"/>
              </a:rPr>
              <a:t> increased accelerations</a:t>
            </a:r>
          </a:p>
          <a:p>
            <a:pPr lvl="1"/>
            <a:r>
              <a:rPr lang="en-US" sz="1800" dirty="0" smtClean="0"/>
              <a:t>90deg herringbone better than 45 deg herringbone pattern</a:t>
            </a:r>
          </a:p>
          <a:p>
            <a:pPr>
              <a:buNone/>
            </a:pPr>
            <a:r>
              <a:rPr lang="en-US" sz="2800" dirty="0" smtClean="0"/>
              <a:t>Conclusion: </a:t>
            </a:r>
            <a:r>
              <a:rPr lang="en-US" sz="2400" u="sng" dirty="0" smtClean="0"/>
              <a:t>Surface design important, influential and have measurable effect on vibration exposure to WC riders.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16977" y="4444867"/>
            <a:ext cx="6674623" cy="2283162"/>
            <a:chOff x="2166257" y="4143427"/>
            <a:chExt cx="6674623" cy="22831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230655" y="4143427"/>
              <a:ext cx="5610225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166257" y="6149590"/>
              <a:ext cx="652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90 deg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66257" y="5498123"/>
              <a:ext cx="652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45 deg</a:t>
              </a:r>
              <a:endParaRPr lang="en-US" sz="1200" dirty="0"/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>
              <a:off x="2819000" y="5636623"/>
              <a:ext cx="396473" cy="2014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2786342" y="6018963"/>
              <a:ext cx="398986" cy="2925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5470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514</TotalTime>
  <Words>1483</Words>
  <Application>Microsoft Macintosh PowerPoint</Application>
  <PresentationFormat>On-screen Show (4:3)</PresentationFormat>
  <Paragraphs>279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Black</vt:lpstr>
      <vt:lpstr>Sidewalk Roughness Standards Development</vt:lpstr>
      <vt:lpstr>Human Engineering Research Labs </vt:lpstr>
      <vt:lpstr>Motivation</vt:lpstr>
      <vt:lpstr>Health Motivation (’90s)</vt:lpstr>
      <vt:lpstr>Related Research</vt:lpstr>
      <vt:lpstr>Roadloads</vt:lpstr>
      <vt:lpstr>Roadloads (2)</vt:lpstr>
      <vt:lpstr>ICPI/BIA</vt:lpstr>
      <vt:lpstr>ICPI/BIA (2)</vt:lpstr>
      <vt:lpstr>Vibrations in the Community</vt:lpstr>
      <vt:lpstr>Vibration in the Community (2)</vt:lpstr>
      <vt:lpstr>Regulations: ADA/ABA</vt:lpstr>
      <vt:lpstr>ADAAG</vt:lpstr>
      <vt:lpstr>Goals of A/B Project</vt:lpstr>
      <vt:lpstr>Timeline</vt:lpstr>
      <vt:lpstr>Literature Review</vt:lpstr>
      <vt:lpstr>Study Design</vt:lpstr>
      <vt:lpstr>Simulated Surfaces</vt:lpstr>
      <vt:lpstr>Community Surfaces</vt:lpstr>
      <vt:lpstr>Research Protocol</vt:lpstr>
      <vt:lpstr>Research Progress</vt:lpstr>
      <vt:lpstr>Results</vt:lpstr>
      <vt:lpstr>Results</vt:lpstr>
      <vt:lpstr>PowerPoint Presentation</vt:lpstr>
      <vt:lpstr>Prototype Instrumentation</vt:lpstr>
      <vt:lpstr>Algorithm Work</vt:lpstr>
      <vt:lpstr>PathMET (1.0)</vt:lpstr>
      <vt:lpstr>PathMET Data Collection</vt:lpstr>
      <vt:lpstr>PathMET Work</vt:lpstr>
      <vt:lpstr>Exploring Mechanical Design</vt:lpstr>
      <vt:lpstr>Software Integration: ProVAL</vt:lpstr>
      <vt:lpstr>Software Integration: Google Maps</vt:lpstr>
      <vt:lpstr>My Questions…</vt:lpstr>
      <vt:lpstr>Acknowledgements &amp;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ICPI/BIA Meeting</dc:title>
  <dc:creator>Jon Pearlman</dc:creator>
  <cp:lastModifiedBy>Jonathan Pearlman</cp:lastModifiedBy>
  <cp:revision>60</cp:revision>
  <dcterms:created xsi:type="dcterms:W3CDTF">2012-09-17T19:19:23Z</dcterms:created>
  <dcterms:modified xsi:type="dcterms:W3CDTF">2012-09-25T22:45:04Z</dcterms:modified>
</cp:coreProperties>
</file>