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87" r:id="rId2"/>
    <p:sldId id="288" r:id="rId3"/>
    <p:sldId id="305" r:id="rId4"/>
    <p:sldId id="310" r:id="rId5"/>
    <p:sldId id="311" r:id="rId6"/>
    <p:sldId id="306" r:id="rId7"/>
    <p:sldId id="307" r:id="rId8"/>
    <p:sldId id="333" r:id="rId9"/>
    <p:sldId id="308" r:id="rId10"/>
    <p:sldId id="309" r:id="rId11"/>
    <p:sldId id="300" r:id="rId12"/>
    <p:sldId id="301" r:id="rId13"/>
    <p:sldId id="313" r:id="rId14"/>
    <p:sldId id="314" r:id="rId15"/>
    <p:sldId id="315" r:id="rId16"/>
    <p:sldId id="316" r:id="rId17"/>
    <p:sldId id="317" r:id="rId18"/>
    <p:sldId id="322" r:id="rId19"/>
    <p:sldId id="323" r:id="rId20"/>
    <p:sldId id="319" r:id="rId21"/>
    <p:sldId id="320" r:id="rId2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E1E"/>
    <a:srgbClr val="78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9" autoAdjust="0"/>
    <p:restoredTop sz="93606" autoAdjust="0"/>
  </p:normalViewPr>
  <p:slideViewPr>
    <p:cSldViewPr snapToGrid="0" snapToObjects="1">
      <p:cViewPr varScale="1">
        <p:scale>
          <a:sx n="105" d="100"/>
          <a:sy n="105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3E6ED101-C1C0-4B4B-998C-20599596C1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2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2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67C81F-ACC4-47A2-BBE1-6E4CF782A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1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C81F-ACC4-47A2-BBE1-6E4CF782A8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John Ferris\Desktop\Backup\PUBLIC RELATIONS\Website\VTPL_Website\VTPL Website\vtpl\images\bg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61125" name="Text Box 5"/>
          <p:cNvSpPr txBox="1">
            <a:spLocks noChangeArrowheads="1"/>
          </p:cNvSpPr>
          <p:nvPr userDrawn="1"/>
        </p:nvSpPr>
        <p:spPr bwMode="auto">
          <a:xfrm>
            <a:off x="4570413" y="5741988"/>
            <a:ext cx="3656012" cy="457200"/>
          </a:xfrm>
          <a:prstGeom prst="rect">
            <a:avLst/>
          </a:prstGeom>
          <a:noFill/>
          <a:ln w="25400" algn="ctr">
            <a:noFill/>
            <a:miter lim="800000"/>
            <a:headEnd type="none" w="lg" len="med"/>
            <a:tailEnd type="none" w="lg" len="lg"/>
          </a:ln>
          <a:effectLst/>
        </p:spPr>
        <p:txBody>
          <a:bodyPr/>
          <a:lstStyle/>
          <a:p>
            <a:pPr algn="l">
              <a:spcBef>
                <a:spcPct val="50000"/>
              </a:spcBef>
            </a:pPr>
            <a:fld id="{085FE1C4-2B7A-4FEB-A152-95BD695FB2B7}" type="datetime6">
              <a:rPr lang="en-US" sz="1800"/>
              <a:pPr algn="l">
                <a:spcBef>
                  <a:spcPct val="50000"/>
                </a:spcBef>
              </a:pPr>
              <a:t>September 12</a:t>
            </a:fld>
            <a:endParaRPr lang="en-US" sz="1800"/>
          </a:p>
        </p:txBody>
      </p:sp>
      <p:sp>
        <p:nvSpPr>
          <p:cNvPr id="261126" name="Text Box 6"/>
          <p:cNvSpPr txBox="1">
            <a:spLocks noChangeArrowheads="1"/>
          </p:cNvSpPr>
          <p:nvPr userDrawn="1"/>
        </p:nvSpPr>
        <p:spPr bwMode="auto">
          <a:xfrm>
            <a:off x="2196677" y="4827588"/>
            <a:ext cx="4902740" cy="1371600"/>
          </a:xfrm>
          <a:prstGeom prst="rect">
            <a:avLst/>
          </a:prstGeom>
          <a:noFill/>
          <a:ln w="25400" algn="ctr">
            <a:noFill/>
            <a:miter lim="800000"/>
            <a:headEnd type="none" w="lg" len="med"/>
            <a:tailEnd type="none" w="lg" len="lg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Jacob Lambeth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Master’s Student, Mechanical </a:t>
            </a:r>
            <a:r>
              <a:rPr lang="en-US" sz="1800" dirty="0">
                <a:solidFill>
                  <a:schemeClr val="bg1"/>
                </a:solidFill>
              </a:rPr>
              <a:t>Engineering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Vehicle</a:t>
            </a:r>
            <a:r>
              <a:rPr lang="en-US" sz="1800" baseline="0" dirty="0" smtClean="0">
                <a:solidFill>
                  <a:schemeClr val="bg1"/>
                </a:solidFill>
              </a:rPr>
              <a:t> Terrain Performance Lab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1" descr="C:\Documents and Settings\John Ferris\Desktop\Backup\PUBLIC RELATIONS\Website\VTPL_Website\VTPL Website\vtpl\images\vt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138" y="431800"/>
            <a:ext cx="2047875" cy="352425"/>
          </a:xfrm>
          <a:prstGeom prst="rect">
            <a:avLst/>
          </a:prstGeom>
          <a:noFill/>
        </p:spPr>
      </p:pic>
      <p:pic>
        <p:nvPicPr>
          <p:cNvPr id="19459" name="Picture 3" descr="\\Ialrcpfs01\groupst\Research\VTPL\Marketing\VTPL logos\Old\Final\VTPL logo 1_25 by 3_54 no backgroun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1342" y="867658"/>
            <a:ext cx="6835471" cy="241370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1170409" y="3299774"/>
            <a:ext cx="695527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Hemi Head 426" pitchFamily="2" charset="0"/>
              </a:rPr>
              <a:t>xyz2surf</a:t>
            </a:r>
            <a:r>
              <a:rPr lang="en-US" sz="45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0" dirty="0" smtClean="0">
                <a:solidFill>
                  <a:schemeClr val="bg1"/>
                </a:solidFill>
              </a:rPr>
              <a:t>Path Generation and GUI</a:t>
            </a:r>
            <a:endParaRPr lang="en-US" sz="22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30188"/>
            <a:ext cx="2033588" cy="5710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488" y="230188"/>
            <a:ext cx="5951537" cy="5710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John Ferris\Desktop\Backup\PUBLIC RELATIONS\Website\VTPL_Website\VTPL Website\vtpl\images\bg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61125" name="Text Box 5"/>
          <p:cNvSpPr txBox="1">
            <a:spLocks noChangeArrowheads="1"/>
          </p:cNvSpPr>
          <p:nvPr userDrawn="1"/>
        </p:nvSpPr>
        <p:spPr bwMode="auto">
          <a:xfrm>
            <a:off x="4570413" y="5741988"/>
            <a:ext cx="3656012" cy="457200"/>
          </a:xfrm>
          <a:prstGeom prst="rect">
            <a:avLst/>
          </a:prstGeom>
          <a:noFill/>
          <a:ln w="25400" algn="ctr">
            <a:noFill/>
            <a:miter lim="800000"/>
            <a:headEnd type="none" w="lg" len="med"/>
            <a:tailEnd type="none" w="lg" len="lg"/>
          </a:ln>
          <a:effectLst/>
        </p:spPr>
        <p:txBody>
          <a:bodyPr/>
          <a:lstStyle/>
          <a:p>
            <a:pPr algn="l">
              <a:spcBef>
                <a:spcPct val="50000"/>
              </a:spcBef>
            </a:pPr>
            <a:fld id="{085FE1C4-2B7A-4FEB-A152-95BD695FB2B7}" type="datetime6">
              <a:rPr lang="en-US" sz="1800"/>
              <a:pPr algn="l">
                <a:spcBef>
                  <a:spcPct val="50000"/>
                </a:spcBef>
              </a:pPr>
              <a:t>September 12</a:t>
            </a:fld>
            <a:endParaRPr lang="en-US" sz="1800"/>
          </a:p>
        </p:txBody>
      </p:sp>
      <p:sp>
        <p:nvSpPr>
          <p:cNvPr id="261126" name="Text Box 6"/>
          <p:cNvSpPr txBox="1">
            <a:spLocks noChangeArrowheads="1"/>
          </p:cNvSpPr>
          <p:nvPr userDrawn="1"/>
        </p:nvSpPr>
        <p:spPr bwMode="auto">
          <a:xfrm>
            <a:off x="2196677" y="4827588"/>
            <a:ext cx="4902740" cy="1371600"/>
          </a:xfrm>
          <a:prstGeom prst="rect">
            <a:avLst/>
          </a:prstGeom>
          <a:noFill/>
          <a:ln w="25400" algn="ctr">
            <a:noFill/>
            <a:miter lim="800000"/>
            <a:headEnd type="none" w="lg" len="med"/>
            <a:tailEnd type="none" w="lg" len="lg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John B.  Ferris </a:t>
            </a:r>
            <a:br>
              <a:rPr lang="en-US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</a:br>
            <a:r>
              <a:rPr lang="en-US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Associate Professor, Mechanical Engineering Department</a:t>
            </a:r>
            <a:br>
              <a:rPr lang="en-US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</a:br>
            <a:r>
              <a:rPr lang="en-US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Director, Vehicle Terrain Performance Lab</a:t>
            </a:r>
            <a:br>
              <a:rPr lang="en-US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</a:br>
            <a:r>
              <a:rPr lang="en-US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Virginia Tech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1" descr="C:\Documents and Settings\John Ferris\Desktop\Backup\PUBLIC RELATIONS\Website\VTPL_Website\VTPL Website\vtpl\images\vt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138" y="431800"/>
            <a:ext cx="2047875" cy="352425"/>
          </a:xfrm>
          <a:prstGeom prst="rect">
            <a:avLst/>
          </a:prstGeom>
          <a:noFill/>
        </p:spPr>
      </p:pic>
      <p:pic>
        <p:nvPicPr>
          <p:cNvPr id="19459" name="Picture 3" descr="\\Ialrcpfs01\groupst\Research\VTPL\Marketing\VTPL logos\Old\Final\VTPL logo 1_25 by 3_54 no backgroun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4508" y="867656"/>
            <a:ext cx="5147077" cy="181750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1170409" y="2887545"/>
            <a:ext cx="69552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Terrain Characterization</a:t>
            </a:r>
            <a:r>
              <a:rPr lang="en-US" sz="2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2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2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Make Everything as Simple as Possible, but not Simpler</a:t>
            </a:r>
            <a:br>
              <a:rPr lang="en-US" sz="2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or</a:t>
            </a:r>
          </a:p>
          <a:p>
            <a:pPr algn="ctr"/>
            <a:r>
              <a:rPr lang="en-US" sz="2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2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Model-Portable, Compact, Physically Meaningful Characterization of Terrain Surfaces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985412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John Ferris\Desktop\Backup\PUBLIC RELATIONS\Website\VTPL_Website\VTPL Website\vtpl\images\bg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61125" name="Text Box 5"/>
          <p:cNvSpPr txBox="1">
            <a:spLocks noChangeArrowheads="1"/>
          </p:cNvSpPr>
          <p:nvPr userDrawn="1"/>
        </p:nvSpPr>
        <p:spPr bwMode="auto">
          <a:xfrm>
            <a:off x="4570413" y="5741988"/>
            <a:ext cx="3656012" cy="457200"/>
          </a:xfrm>
          <a:prstGeom prst="rect">
            <a:avLst/>
          </a:prstGeom>
          <a:noFill/>
          <a:ln w="25400" algn="ctr">
            <a:noFill/>
            <a:miter lim="800000"/>
            <a:headEnd type="none" w="lg" len="med"/>
            <a:tailEnd type="none" w="lg" len="lg"/>
          </a:ln>
          <a:effectLst/>
        </p:spPr>
        <p:txBody>
          <a:bodyPr/>
          <a:lstStyle/>
          <a:p>
            <a:pPr algn="l">
              <a:spcBef>
                <a:spcPct val="50000"/>
              </a:spcBef>
            </a:pPr>
            <a:fld id="{085FE1C4-2B7A-4FEB-A152-95BD695FB2B7}" type="datetime6">
              <a:rPr lang="en-US" sz="1800"/>
              <a:pPr algn="l">
                <a:spcBef>
                  <a:spcPct val="50000"/>
                </a:spcBef>
              </a:pPr>
              <a:t>September 12</a:t>
            </a:fld>
            <a:endParaRPr lang="en-US" sz="1800"/>
          </a:p>
        </p:txBody>
      </p:sp>
      <p:sp>
        <p:nvSpPr>
          <p:cNvPr id="261126" name="Text Box 6"/>
          <p:cNvSpPr txBox="1">
            <a:spLocks noChangeArrowheads="1"/>
          </p:cNvSpPr>
          <p:nvPr userDrawn="1"/>
        </p:nvSpPr>
        <p:spPr bwMode="auto">
          <a:xfrm>
            <a:off x="2196677" y="4827588"/>
            <a:ext cx="4902740" cy="1371600"/>
          </a:xfrm>
          <a:prstGeom prst="rect">
            <a:avLst/>
          </a:prstGeom>
          <a:noFill/>
          <a:ln w="25400" algn="ctr">
            <a:noFill/>
            <a:miter lim="800000"/>
            <a:headEnd type="none" w="lg" len="med"/>
            <a:tailEnd type="none" w="lg" len="lg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Jacob Lambeth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Master’s Student, Mechanical </a:t>
            </a:r>
            <a:r>
              <a:rPr lang="en-US" sz="1800" dirty="0">
                <a:solidFill>
                  <a:schemeClr val="bg1"/>
                </a:solidFill>
              </a:rPr>
              <a:t>Engineering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Vehicle</a:t>
            </a:r>
            <a:r>
              <a:rPr lang="en-US" sz="1800" baseline="0" dirty="0" smtClean="0">
                <a:solidFill>
                  <a:schemeClr val="bg1"/>
                </a:solidFill>
              </a:rPr>
              <a:t> Terrain Performance Lab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1" descr="C:\Documents and Settings\John Ferris\Desktop\Backup\PUBLIC RELATIONS\Website\VTPL_Website\VTPL Website\vtpl\images\vt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138" y="431800"/>
            <a:ext cx="2047875" cy="352425"/>
          </a:xfrm>
          <a:prstGeom prst="rect">
            <a:avLst/>
          </a:prstGeom>
          <a:noFill/>
        </p:spPr>
      </p:pic>
      <p:pic>
        <p:nvPicPr>
          <p:cNvPr id="19459" name="Picture 3" descr="\\Ialrcpfs01\groupst\Research\VTPL\Marketing\VTPL logos\Old\Final\VTPL logo 1_25 by 3_54 no backgroun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1342" y="867658"/>
            <a:ext cx="6835471" cy="241370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1170409" y="3299774"/>
            <a:ext cx="695527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i="1" dirty="0" err="1" smtClean="0">
                <a:solidFill>
                  <a:schemeClr val="bg1"/>
                </a:solidFill>
                <a:latin typeface="+mj-lt"/>
              </a:rPr>
              <a:t>TerrainSim</a:t>
            </a:r>
            <a:endParaRPr lang="en-US" sz="3500" b="1" i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Statistical</a:t>
            </a:r>
            <a:r>
              <a:rPr lang="en-US" sz="2200" b="1" baseline="0" dirty="0" smtClean="0">
                <a:solidFill>
                  <a:schemeClr val="bg1"/>
                </a:solidFill>
                <a:latin typeface="+mn-lt"/>
              </a:rPr>
              <a:t> Analysis and </a:t>
            </a:r>
            <a:r>
              <a:rPr lang="en-US" sz="2200" b="1" baseline="0" dirty="0" err="1" smtClean="0">
                <a:solidFill>
                  <a:schemeClr val="bg1"/>
                </a:solidFill>
                <a:latin typeface="+mn-lt"/>
              </a:rPr>
              <a:t>SurfaceSim</a:t>
            </a:r>
            <a:endParaRPr lang="en-US" sz="22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5789617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363" y="1166813"/>
            <a:ext cx="3984625" cy="4773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66813"/>
            <a:ext cx="3984625" cy="4773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Documents and Settings\John Ferris\Desktop\Backup\PUBLIC RELATIONS\Website\VTPL_Website\VTPL Website\vtpl\images\bg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8426450" y="6142038"/>
            <a:ext cx="4127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fld id="{3B758AEF-C65E-44A3-B706-B475EE155717}" type="slidenum">
              <a:rPr lang="de-DE" altLang="en-US" sz="1200" b="1"/>
              <a:pPr algn="r">
                <a:spcBef>
                  <a:spcPct val="50000"/>
                </a:spcBef>
              </a:pPr>
              <a:t>‹#›</a:t>
            </a:fld>
            <a:r>
              <a:rPr lang="en-US" sz="1200" b="1"/>
              <a:t> </a:t>
            </a:r>
            <a:br>
              <a:rPr lang="en-US" sz="1200" b="1"/>
            </a:br>
            <a:endParaRPr lang="de-DE" sz="900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4363" y="1166813"/>
            <a:ext cx="812165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770682" y="6453588"/>
            <a:ext cx="1101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John Ferris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Associate</a:t>
            </a:r>
            <a:r>
              <a:rPr lang="en-US" sz="800" b="0" baseline="0" dirty="0" smtClean="0">
                <a:solidFill>
                  <a:schemeClr val="bg1"/>
                </a:solidFill>
              </a:rPr>
              <a:t> Professor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2803525" y="6393623"/>
            <a:ext cx="301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Slide </a:t>
            </a:r>
            <a:fld id="{1B9530F4-AA05-4CDF-B9AA-1B0C6ABA28C2}" type="slidenum">
              <a:rPr lang="en-US" sz="1200" b="1" smtClean="0">
                <a:solidFill>
                  <a:schemeClr val="bg1"/>
                </a:solidFill>
              </a:rPr>
              <a:t>‹#›</a:t>
            </a:fld>
            <a:r>
              <a:rPr lang="en-US" sz="1200" b="1" dirty="0" smtClean="0">
                <a:solidFill>
                  <a:schemeClr val="bg1"/>
                </a:solidFill>
              </a:rPr>
              <a:t>/21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0" i="0" baseline="0" dirty="0" smtClean="0">
                <a:solidFill>
                  <a:schemeClr val="bg1"/>
                </a:solidFill>
              </a:rPr>
              <a:t>www.me.vt.edu/VTPL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230188"/>
            <a:ext cx="53641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6" name="Picture 1" descr="C:\Documents and Settings\John Ferris\Desktop\Backup\PUBLIC RELATIONS\Website\VTPL_Website\VTPL Website\vtpl\images\vt_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23384" y="230188"/>
            <a:ext cx="1115816" cy="192024"/>
          </a:xfrm>
          <a:prstGeom prst="rect">
            <a:avLst/>
          </a:prstGeom>
          <a:noFill/>
        </p:spPr>
      </p:pic>
      <p:pic>
        <p:nvPicPr>
          <p:cNvPr id="11" name="Picture 3" descr="\\Ialrcpfs01\groupst\Research\VTPL\Marketing\VTPL logos\Old\Final\VTPL logo 1_25 by 3_54 no background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50543" y="5978948"/>
            <a:ext cx="2589529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2" r:id="rId2"/>
    <p:sldLayoutId id="2147483733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 advClick="0" advTm="100"/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ZapfDingbats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2pPr>
      <a:lvl3pPr marL="1200150" indent="-28575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2000">
          <a:solidFill>
            <a:schemeClr val="bg1"/>
          </a:solidFill>
          <a:latin typeface="+mn-lt"/>
        </a:defRPr>
      </a:lvl3pPr>
      <a:lvl4pPr marL="1662113" indent="-290513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4pPr>
      <a:lvl5pPr marL="2114550" indent="-28575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¨"/>
        <a:defRPr sz="2000">
          <a:solidFill>
            <a:schemeClr val="bg1"/>
          </a:solidFill>
          <a:latin typeface="+mn-lt"/>
        </a:defRPr>
      </a:lvl5pPr>
      <a:lvl6pPr marL="2571750" indent="-28575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6pPr>
      <a:lvl7pPr marL="3028950" indent="-28575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7pPr>
      <a:lvl8pPr marL="3486150" indent="-28575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8pPr>
      <a:lvl9pPr marL="3943350" indent="-28575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8" Type="http://schemas.openxmlformats.org/officeDocument/2006/relationships/image" Target="../media/image42.png"/><Relationship Id="rId12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45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5" Type="http://schemas.openxmlformats.org/officeDocument/2006/relationships/image" Target="../media/image45.wmf"/><Relationship Id="rId10" Type="http://schemas.openxmlformats.org/officeDocument/2006/relationships/image" Target="../media/image36.png"/><Relationship Id="rId9" Type="http://schemas.openxmlformats.org/officeDocument/2006/relationships/image" Target="../media/image43.png"/><Relationship Id="rId4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610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490416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98488" y="95250"/>
            <a:ext cx="5954712" cy="742950"/>
          </a:xfrm>
        </p:spPr>
        <p:txBody>
          <a:bodyPr/>
          <a:lstStyle/>
          <a:p>
            <a:r>
              <a:rPr lang="en-US" sz="2800" dirty="0" smtClean="0"/>
              <a:t>Surface </a:t>
            </a:r>
            <a:r>
              <a:rPr lang="en-US" sz="2800" dirty="0"/>
              <a:t>Synthesis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7348" y="920815"/>
            <a:ext cx="7501785" cy="768996"/>
          </a:xfrm>
          <a:prstGeom prst="rect">
            <a:avLst/>
          </a:prstGeom>
          <a:ln w="38100">
            <a:noFill/>
          </a:ln>
        </p:spPr>
        <p:txBody>
          <a:bodyPr/>
          <a:lstStyle>
            <a:lvl1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ZapfDingbats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+mn-lt"/>
              </a:defRPr>
            </a:lvl2pPr>
            <a:lvl3pPr marL="12001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2400">
                <a:solidFill>
                  <a:schemeClr val="bg1"/>
                </a:solidFill>
                <a:latin typeface="+mn-lt"/>
              </a:defRPr>
            </a:lvl3pPr>
            <a:lvl4pPr marL="1662113" indent="-290513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+mn-lt"/>
              </a:defRPr>
            </a:lvl4pPr>
            <a:lvl5pPr marL="21145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bg1"/>
                </a:solidFill>
                <a:latin typeface="+mn-lt"/>
              </a:defRPr>
            </a:lvl5pPr>
            <a:lvl6pPr marL="25717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6pPr>
            <a:lvl7pPr marL="30289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7pPr>
            <a:lvl8pPr marL="34861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8pPr>
            <a:lvl9pPr marL="39433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91440" indent="0"/>
            <a:r>
              <a:rPr lang="en-US" sz="2000" dirty="0" smtClean="0"/>
              <a:t>Synthetic components can be synthesized,</a:t>
            </a:r>
            <a:br>
              <a:rPr lang="en-US" sz="2000" dirty="0" smtClean="0"/>
            </a:br>
            <a:r>
              <a:rPr lang="en-US" sz="2000" dirty="0" smtClean="0"/>
              <a:t>then combined to form a synthetic surface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0" y="1771634"/>
            <a:ext cx="3836910" cy="293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39" y="1771635"/>
            <a:ext cx="4290954" cy="294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23865" y="4943041"/>
            <a:ext cx="7713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Reconstructed surface is unique but statistically similar to original</a:t>
            </a:r>
          </a:p>
        </p:txBody>
      </p:sp>
    </p:spTree>
    <p:extLst>
      <p:ext uri="{BB962C8B-B14F-4D97-AF65-F5344CB8AC3E}">
        <p14:creationId xmlns:p14="http://schemas.microsoft.com/office/powerpoint/2010/main" val="1790981154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943137" cy="742950"/>
          </a:xfrm>
        </p:spPr>
        <p:txBody>
          <a:bodyPr/>
          <a:lstStyle/>
          <a:p>
            <a:r>
              <a:rPr lang="en-US" dirty="0" smtClean="0"/>
              <a:t>Whew!!   Let’s recap with an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680" y="1183142"/>
            <a:ext cx="4150406" cy="477361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Typical 100 meter terrain measurement: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smtClean="0"/>
              <a:t>Original point cloud: ~1.2 billion points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smtClean="0"/>
              <a:t>10 mm curved regular grid: ~2 million points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smtClean="0"/>
              <a:t>5 principal components: ~50 thousand points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smtClean="0"/>
              <a:t>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order AR model of spectrally decomposed components (3 bandwidths): ~200 coefficients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Still too large to hold in your hand…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Can we go a step further?  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36" y="973136"/>
            <a:ext cx="2057400" cy="151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557554" y="1835195"/>
            <a:ext cx="2438739" cy="1571036"/>
            <a:chOff x="6557554" y="1835195"/>
            <a:chExt cx="2438739" cy="1571036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893" y="1835195"/>
              <a:ext cx="2057400" cy="157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6557554" y="2063931"/>
              <a:ext cx="505097" cy="243840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4717596" y="2729977"/>
            <a:ext cx="4289651" cy="2502029"/>
            <a:chOff x="4717596" y="2729977"/>
            <a:chExt cx="4289651" cy="2502029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847" y="3654150"/>
              <a:ext cx="2057400" cy="1577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717596" y="2729977"/>
              <a:ext cx="2287529" cy="1713101"/>
              <a:chOff x="4717596" y="2729977"/>
              <a:chExt cx="2287529" cy="1713101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7596" y="2729977"/>
                <a:ext cx="2057400" cy="1713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6615079" y="2867296"/>
                <a:ext cx="390046" cy="404949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lg" len="med"/>
                <a:tailEnd type="arrow"/>
              </a:ln>
              <a:effectLst/>
            </p:spPr>
          </p:cxnSp>
        </p:grpSp>
        <p:cxnSp>
          <p:nvCxnSpPr>
            <p:cNvPr id="17" name="Straight Arrow Connector 16"/>
            <p:cNvCxnSpPr/>
            <p:nvPr/>
          </p:nvCxnSpPr>
          <p:spPr bwMode="auto">
            <a:xfrm>
              <a:off x="6588952" y="4321158"/>
              <a:ext cx="505097" cy="243840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4677378" y="4639490"/>
            <a:ext cx="2336455" cy="1446604"/>
            <a:chOff x="4677378" y="4639490"/>
            <a:chExt cx="2336455" cy="1446604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378" y="4639490"/>
              <a:ext cx="2108716" cy="1446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 bwMode="auto">
            <a:xfrm flipH="1">
              <a:off x="6623787" y="4913810"/>
              <a:ext cx="390046" cy="404949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2616451" y="1835195"/>
            <a:ext cx="1738266" cy="2476047"/>
            <a:chOff x="2616451" y="1835195"/>
            <a:chExt cx="1738266" cy="247604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195873" y="1835195"/>
              <a:ext cx="1158844" cy="350656"/>
            </a:xfrm>
            <a:prstGeom prst="roundRect">
              <a:avLst/>
            </a:prstGeom>
            <a:noFill/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616451" y="3960586"/>
              <a:ext cx="1738266" cy="350656"/>
            </a:xfrm>
            <a:prstGeom prst="roundRect">
              <a:avLst/>
            </a:prstGeom>
            <a:noFill/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045589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568667" cy="742950"/>
          </a:xfrm>
        </p:spPr>
        <p:txBody>
          <a:bodyPr/>
          <a:lstStyle/>
          <a:p>
            <a:r>
              <a:rPr lang="en-US" dirty="0"/>
              <a:t>Defining </a:t>
            </a:r>
            <a:r>
              <a:rPr lang="en-US" dirty="0" smtClean="0"/>
              <a:t>Model Parameter Vector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2881" y="905833"/>
                <a:ext cx="8295690" cy="2108698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1600" dirty="0" smtClean="0"/>
                  <a:t>Consider a collection of different surfaces, each being indexed by </a:t>
                </a:r>
                <a:r>
                  <a:rPr lang="en-US" sz="1600" i="1" dirty="0" smtClean="0"/>
                  <a:t>k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1600" dirty="0" smtClean="0"/>
                  <a:t>Each surface is decomposed into components: elevation, </a:t>
                </a:r>
                <a:r>
                  <a:rPr lang="en-US" sz="1600" dirty="0" smtClean="0"/>
                  <a:t>banking,…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1600" dirty="0" smtClean="0"/>
                  <a:t>Each component is further decomposed into different frequencies (wavelengths)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1600" dirty="0" smtClean="0"/>
                  <a:t>A </a:t>
                </a:r>
                <a:r>
                  <a:rPr lang="en-US" sz="1600" dirty="0" smtClean="0"/>
                  <a:t>unique model is used for each </a:t>
                </a:r>
                <a:r>
                  <a:rPr lang="en-US" sz="1600" dirty="0" smtClean="0"/>
                  <a:t>“profile”: AR models are parameterized by </a:t>
                </a:r>
                <a:r>
                  <a:rPr lang="en-US" sz="1600" dirty="0" smtClean="0">
                    <a:latin typeface="Symbol" pitchFamily="18" charset="2"/>
                  </a:rPr>
                  <a:t>f</a:t>
                </a:r>
                <a:r>
                  <a:rPr lang="en-US" sz="1600" dirty="0" smtClean="0"/>
                  <a:t> </a:t>
                </a:r>
                <a:endParaRPr lang="en-US" sz="16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1600" dirty="0" smtClean="0"/>
                  <a:t>Entire set of parameters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 smtClean="0"/>
                  <a:t> surface can be held in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1600" b="1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1600" dirty="0" smtClean="0"/>
                  <a:t>Is there a pattern across different surfaces?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2881" y="905833"/>
                <a:ext cx="8295690" cy="2108698"/>
              </a:xfrm>
              <a:blipFill rotWithShape="1">
                <a:blip r:embed="rId3"/>
                <a:stretch>
                  <a:fillRect l="-294" t="-867" b="-6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012926" y="3159386"/>
            <a:ext cx="3366995" cy="1015206"/>
            <a:chOff x="3012926" y="3159386"/>
            <a:chExt cx="3366995" cy="1015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208813" y="3159386"/>
                  <a:ext cx="1002198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1"/>
                      </a:solidFill>
                    </a:rPr>
                    <a:t>Surface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𝒌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813" y="3159386"/>
                  <a:ext cx="1002198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12" t="-1961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3012926" y="3712926"/>
              <a:ext cx="11689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Surface </a:t>
              </a:r>
              <a:br>
                <a:rPr lang="en-US" sz="1200" b="1" dirty="0" smtClean="0">
                  <a:solidFill>
                    <a:schemeClr val="tx1"/>
                  </a:solidFill>
                </a:rPr>
              </a:br>
              <a:r>
                <a:rPr lang="en-US" sz="1200" b="1" dirty="0" smtClean="0">
                  <a:solidFill>
                    <a:schemeClr val="tx1"/>
                  </a:solidFill>
                </a:rPr>
                <a:t>Component 1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11011" y="3712927"/>
              <a:ext cx="11689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Surface </a:t>
              </a:r>
              <a:br>
                <a:rPr lang="en-US" sz="1200" b="1" dirty="0" smtClean="0">
                  <a:solidFill>
                    <a:schemeClr val="tx1"/>
                  </a:solidFill>
                </a:rPr>
              </a:br>
              <a:r>
                <a:rPr lang="en-US" sz="1200" b="1" dirty="0" smtClean="0">
                  <a:solidFill>
                    <a:schemeClr val="tx1"/>
                  </a:solidFill>
                </a:rPr>
                <a:t>Component 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4" idx="2"/>
              <a:endCxn id="5" idx="0"/>
            </p:cNvCxnSpPr>
            <p:nvPr/>
          </p:nvCxnSpPr>
          <p:spPr bwMode="auto">
            <a:xfrm flipH="1">
              <a:off x="3597381" y="3467163"/>
              <a:ext cx="1112531" cy="245763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4" idx="2"/>
              <a:endCxn id="6" idx="0"/>
            </p:cNvCxnSpPr>
            <p:nvPr/>
          </p:nvCxnSpPr>
          <p:spPr bwMode="auto">
            <a:xfrm>
              <a:off x="4709912" y="3467163"/>
              <a:ext cx="1085554" cy="245764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1291771" y="4174591"/>
            <a:ext cx="6669843" cy="859633"/>
            <a:chOff x="1291771" y="4174591"/>
            <a:chExt cx="6669843" cy="859633"/>
          </a:xfrm>
        </p:grpSpPr>
        <p:sp>
          <p:nvSpPr>
            <p:cNvPr id="7" name="TextBox 6"/>
            <p:cNvSpPr txBox="1"/>
            <p:nvPr/>
          </p:nvSpPr>
          <p:spPr>
            <a:xfrm>
              <a:off x="1291771" y="4634114"/>
              <a:ext cx="94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Frequency </a:t>
              </a:r>
              <a:br>
                <a:rPr lang="en-US" sz="1000" b="1" dirty="0" smtClean="0">
                  <a:solidFill>
                    <a:schemeClr val="tx1"/>
                  </a:solidFill>
                </a:rPr>
              </a:br>
              <a:r>
                <a:rPr lang="en-US" sz="1000" b="1" dirty="0" smtClean="0">
                  <a:solidFill>
                    <a:schemeClr val="tx1"/>
                  </a:solidFill>
                </a:rPr>
                <a:t>Bandwidth 1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61503" y="4634114"/>
              <a:ext cx="94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Frequency </a:t>
              </a:r>
              <a:br>
                <a:rPr lang="en-US" sz="1000" b="1" dirty="0" smtClean="0">
                  <a:solidFill>
                    <a:schemeClr val="tx1"/>
                  </a:solidFill>
                </a:rPr>
              </a:br>
              <a:r>
                <a:rPr lang="en-US" sz="1000" b="1" dirty="0" smtClean="0">
                  <a:solidFill>
                    <a:schemeClr val="tx1"/>
                  </a:solidFill>
                </a:rPr>
                <a:t>Bandwidth 2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97381" y="4634114"/>
              <a:ext cx="94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Frequency </a:t>
              </a:r>
              <a:br>
                <a:rPr lang="en-US" sz="1000" b="1" dirty="0" smtClean="0">
                  <a:solidFill>
                    <a:schemeClr val="tx1"/>
                  </a:solidFill>
                </a:rPr>
              </a:br>
              <a:r>
                <a:rPr lang="en-US" sz="1000" b="1" dirty="0" smtClean="0">
                  <a:solidFill>
                    <a:schemeClr val="tx1"/>
                  </a:solidFill>
                </a:rPr>
                <a:t>Bandwidth 3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09912" y="4634114"/>
              <a:ext cx="94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Frequency </a:t>
              </a:r>
              <a:br>
                <a:rPr lang="en-US" sz="1000" b="1" dirty="0" smtClean="0">
                  <a:solidFill>
                    <a:schemeClr val="tx1"/>
                  </a:solidFill>
                </a:rPr>
              </a:br>
              <a:r>
                <a:rPr lang="en-US" sz="1000" b="1" dirty="0" smtClean="0">
                  <a:solidFill>
                    <a:schemeClr val="tx1"/>
                  </a:solidFill>
                </a:rPr>
                <a:t>Bandwidth 1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79644" y="4634114"/>
              <a:ext cx="94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Frequency </a:t>
              </a:r>
              <a:br>
                <a:rPr lang="en-US" sz="1000" b="1" dirty="0" smtClean="0">
                  <a:solidFill>
                    <a:schemeClr val="tx1"/>
                  </a:solidFill>
                </a:rPr>
              </a:br>
              <a:r>
                <a:rPr lang="en-US" sz="1000" b="1" dirty="0" smtClean="0">
                  <a:solidFill>
                    <a:schemeClr val="tx1"/>
                  </a:solidFill>
                </a:rPr>
                <a:t>Bandwidth 2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5522" y="4634114"/>
              <a:ext cx="94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Frequency </a:t>
              </a:r>
              <a:br>
                <a:rPr lang="en-US" sz="1000" b="1" dirty="0" smtClean="0">
                  <a:solidFill>
                    <a:schemeClr val="tx1"/>
                  </a:solidFill>
                </a:rPr>
              </a:br>
              <a:r>
                <a:rPr lang="en-US" sz="1000" b="1" dirty="0" smtClean="0">
                  <a:solidFill>
                    <a:schemeClr val="tx1"/>
                  </a:solidFill>
                </a:rPr>
                <a:t>Bandwidth 3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5" idx="2"/>
              <a:endCxn id="7" idx="0"/>
            </p:cNvCxnSpPr>
            <p:nvPr/>
          </p:nvCxnSpPr>
          <p:spPr bwMode="auto">
            <a:xfrm flipH="1">
              <a:off x="1764817" y="4174591"/>
              <a:ext cx="1832564" cy="459523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5" idx="2"/>
              <a:endCxn id="8" idx="0"/>
            </p:cNvCxnSpPr>
            <p:nvPr/>
          </p:nvCxnSpPr>
          <p:spPr bwMode="auto">
            <a:xfrm flipH="1">
              <a:off x="2934549" y="4174591"/>
              <a:ext cx="662832" cy="459523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5" idx="2"/>
              <a:endCxn id="9" idx="0"/>
            </p:cNvCxnSpPr>
            <p:nvPr/>
          </p:nvCxnSpPr>
          <p:spPr bwMode="auto">
            <a:xfrm>
              <a:off x="3597381" y="4174591"/>
              <a:ext cx="473046" cy="459523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6" idx="2"/>
              <a:endCxn id="10" idx="0"/>
            </p:cNvCxnSpPr>
            <p:nvPr/>
          </p:nvCxnSpPr>
          <p:spPr bwMode="auto">
            <a:xfrm flipH="1">
              <a:off x="5182958" y="4174592"/>
              <a:ext cx="612508" cy="459522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6" idx="2"/>
              <a:endCxn id="11" idx="0"/>
            </p:cNvCxnSpPr>
            <p:nvPr/>
          </p:nvCxnSpPr>
          <p:spPr bwMode="auto">
            <a:xfrm>
              <a:off x="5795466" y="4174592"/>
              <a:ext cx="557224" cy="459522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endCxn id="12" idx="0"/>
            </p:cNvCxnSpPr>
            <p:nvPr/>
          </p:nvCxnSpPr>
          <p:spPr bwMode="auto">
            <a:xfrm>
              <a:off x="5795466" y="4174592"/>
              <a:ext cx="1693102" cy="459522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1320625" y="5034224"/>
            <a:ext cx="6612136" cy="750623"/>
            <a:chOff x="1320625" y="5034224"/>
            <a:chExt cx="6612136" cy="750623"/>
          </a:xfrm>
        </p:grpSpPr>
        <p:sp>
          <p:nvSpPr>
            <p:cNvPr id="13" name="TextBox 12"/>
            <p:cNvSpPr txBox="1"/>
            <p:nvPr/>
          </p:nvSpPr>
          <p:spPr>
            <a:xfrm>
              <a:off x="1320625" y="5538626"/>
              <a:ext cx="88838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Model </a:t>
              </a:r>
              <a:r>
                <a:rPr lang="en-US" sz="1000" b="1" dirty="0" err="1" smtClean="0">
                  <a:solidFill>
                    <a:schemeClr val="tx1"/>
                  </a:solidFill>
                </a:rPr>
                <a:t>coef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07535" y="5538626"/>
              <a:ext cx="88838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Model </a:t>
              </a:r>
              <a:r>
                <a:rPr lang="en-US" sz="1000" b="1" dirty="0" err="1" smtClean="0">
                  <a:solidFill>
                    <a:schemeClr val="tx1"/>
                  </a:solidFill>
                </a:rPr>
                <a:t>coef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26235" y="5538626"/>
              <a:ext cx="88838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Model </a:t>
              </a:r>
              <a:r>
                <a:rPr lang="en-US" sz="1000" b="1" dirty="0" err="1"/>
                <a:t>coef</a:t>
              </a:r>
              <a:r>
                <a:rPr lang="en-US" sz="1000" b="1" dirty="0" smtClean="0"/>
                <a:t>.</a:t>
              </a:r>
              <a:endParaRPr 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38766" y="5538625"/>
              <a:ext cx="88838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Model </a:t>
              </a:r>
              <a:r>
                <a:rPr lang="en-US" sz="1000" b="1" dirty="0" err="1"/>
                <a:t>coef</a:t>
              </a:r>
              <a:r>
                <a:rPr lang="en-US" sz="1000" b="1" dirty="0" smtClean="0"/>
                <a:t>.</a:t>
              </a:r>
              <a:endParaRPr 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08498" y="5538624"/>
              <a:ext cx="88838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Model </a:t>
              </a:r>
              <a:r>
                <a:rPr lang="en-US" sz="1000" b="1" dirty="0" err="1"/>
                <a:t>coef</a:t>
              </a:r>
              <a:r>
                <a:rPr lang="en-US" sz="1000" b="1" dirty="0" smtClean="0"/>
                <a:t>.</a:t>
              </a:r>
              <a:endParaRPr lang="en-US" sz="1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44376" y="5538623"/>
              <a:ext cx="88838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Model </a:t>
              </a:r>
              <a:r>
                <a:rPr lang="en-US" sz="1000" b="1" dirty="0" err="1"/>
                <a:t>coef</a:t>
              </a:r>
              <a:r>
                <a:rPr lang="en-US" sz="1000" b="1" dirty="0" smtClean="0"/>
                <a:t>.</a:t>
              </a:r>
              <a:endParaRPr lang="en-US" sz="1000" b="1" dirty="0"/>
            </a:p>
          </p:txBody>
        </p:sp>
        <p:cxnSp>
          <p:nvCxnSpPr>
            <p:cNvPr id="43" name="Straight Arrow Connector 42"/>
            <p:cNvCxnSpPr>
              <a:stCxn id="7" idx="2"/>
            </p:cNvCxnSpPr>
            <p:nvPr/>
          </p:nvCxnSpPr>
          <p:spPr bwMode="auto">
            <a:xfrm>
              <a:off x="1764817" y="5034224"/>
              <a:ext cx="715" cy="50222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2951011" y="5036406"/>
              <a:ext cx="715" cy="50222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070427" y="5036406"/>
              <a:ext cx="715" cy="50222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5177774" y="5036406"/>
              <a:ext cx="715" cy="50222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6379206" y="5036406"/>
              <a:ext cx="715" cy="50222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7487853" y="5036406"/>
              <a:ext cx="715" cy="50222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1764818" y="5771441"/>
            <a:ext cx="5723751" cy="502258"/>
            <a:chOff x="1764818" y="5771441"/>
            <a:chExt cx="5723751" cy="502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440735" y="5873589"/>
                  <a:ext cx="53835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735" y="5873589"/>
                  <a:ext cx="538353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Elbow Connector 54"/>
            <p:cNvCxnSpPr>
              <a:stCxn id="13" idx="2"/>
              <a:endCxn id="50" idx="1"/>
            </p:cNvCxnSpPr>
            <p:nvPr/>
          </p:nvCxnSpPr>
          <p:spPr bwMode="auto">
            <a:xfrm rot="16200000" flipH="1">
              <a:off x="2958378" y="4591286"/>
              <a:ext cx="288797" cy="2675917"/>
            </a:xfrm>
            <a:prstGeom prst="bentConnector2">
              <a:avLst/>
            </a:prstGeom>
            <a:noFill/>
            <a:ln w="34925" cap="flat" cmpd="sng" algn="ctr">
              <a:solidFill>
                <a:srgbClr val="FFFF00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56" name="Elbow Connector 55"/>
            <p:cNvCxnSpPr>
              <a:stCxn id="18" idx="2"/>
            </p:cNvCxnSpPr>
            <p:nvPr/>
          </p:nvCxnSpPr>
          <p:spPr bwMode="auto">
            <a:xfrm rot="5400000">
              <a:off x="6059328" y="4630997"/>
              <a:ext cx="275394" cy="2583089"/>
            </a:xfrm>
            <a:prstGeom prst="bentConnector2">
              <a:avLst/>
            </a:prstGeom>
            <a:noFill/>
            <a:ln w="34925" cap="flat" cmpd="sng" algn="ctr">
              <a:solidFill>
                <a:srgbClr val="FFFF00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61" name="Straight Connector 60"/>
            <p:cNvCxnSpPr>
              <a:stCxn id="14" idx="2"/>
            </p:cNvCxnSpPr>
            <p:nvPr/>
          </p:nvCxnSpPr>
          <p:spPr bwMode="auto">
            <a:xfrm>
              <a:off x="2951728" y="5784847"/>
              <a:ext cx="0" cy="288797"/>
            </a:xfrm>
            <a:prstGeom prst="line">
              <a:avLst/>
            </a:prstGeom>
            <a:noFill/>
            <a:ln w="34925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none" w="lg" len="lg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071142" y="5771442"/>
              <a:ext cx="0" cy="288797"/>
            </a:xfrm>
            <a:prstGeom prst="line">
              <a:avLst/>
            </a:prstGeom>
            <a:noFill/>
            <a:ln w="34925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none" w="lg" len="lg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5195906" y="5771441"/>
              <a:ext cx="0" cy="288797"/>
            </a:xfrm>
            <a:prstGeom prst="line">
              <a:avLst/>
            </a:prstGeom>
            <a:noFill/>
            <a:ln w="34925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non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367386" y="5796275"/>
              <a:ext cx="0" cy="288797"/>
            </a:xfrm>
            <a:prstGeom prst="line">
              <a:avLst/>
            </a:prstGeom>
            <a:noFill/>
            <a:ln w="34925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non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71392337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803800" cy="742950"/>
          </a:xfrm>
        </p:spPr>
        <p:txBody>
          <a:bodyPr/>
          <a:lstStyle/>
          <a:p>
            <a:r>
              <a:rPr lang="en-US" dirty="0"/>
              <a:t>Reducing </a:t>
            </a:r>
            <a:r>
              <a:rPr lang="en-US" dirty="0" smtClean="0"/>
              <a:t>Parameter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8680" y="1183142"/>
                <a:ext cx="4037194" cy="4851898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Obtain diverse and extensive </a:t>
                </a:r>
                <a:r>
                  <a:rPr lang="en-US" sz="2000" dirty="0" smtClean="0"/>
                  <a:t>surfaces (</a:t>
                </a:r>
                <a:r>
                  <a:rPr lang="en-US" sz="2000" i="1" dirty="0" smtClean="0"/>
                  <a:t>k</a:t>
                </a:r>
                <a:r>
                  <a:rPr lang="en-US" sz="2000" dirty="0" smtClean="0"/>
                  <a:t> = 1, 2, 3,…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Decompose and model each surface and obtain a model parameter vector, </a:t>
                </a:r>
                <a:r>
                  <a:rPr lang="en-US" sz="2000" b="1" i="1" dirty="0" err="1" smtClean="0"/>
                  <a:t>p</a:t>
                </a:r>
                <a:r>
                  <a:rPr lang="en-US" i="1" baseline="-25000" dirty="0" err="1"/>
                  <a:t>k</a:t>
                </a:r>
                <a:r>
                  <a:rPr lang="en-US" dirty="0" smtClean="0"/>
                  <a:t>, for each surface</a:t>
                </a: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Combine all parameter vectors into a single matrix, </a:t>
                </a:r>
                <a:r>
                  <a:rPr lang="en-US" sz="2000" b="1" i="1" dirty="0" smtClean="0"/>
                  <a:t>P</a:t>
                </a:r>
                <a:endParaRPr lang="en-US" sz="2000" b="1" i="1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Find principal patterns in the parameter vectors using </a:t>
                </a:r>
                <a:r>
                  <a:rPr lang="en-US" sz="2000" dirty="0" smtClean="0"/>
                  <a:t>Singular Value Decomposition (</a:t>
                </a:r>
                <a:r>
                  <a:rPr lang="en-US" sz="2000" dirty="0" smtClean="0"/>
                  <a:t>SVD)</a:t>
                </a: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Keep the </a:t>
                </a:r>
                <a:r>
                  <a:rPr lang="en-US" sz="2000" dirty="0" smtClean="0"/>
                  <a:t>3 “most important” basis </a:t>
                </a:r>
                <a:r>
                  <a:rPr lang="en-US" sz="2000" dirty="0" smtClean="0"/>
                  <a:t>vectors: </a:t>
                </a:r>
                <a:r>
                  <a:rPr lang="en-US" sz="2000" b="1" i="1" dirty="0" smtClean="0"/>
                  <a:t>q</a:t>
                </a:r>
                <a:r>
                  <a:rPr lang="en-US" sz="2000" i="1" baseline="-25000" dirty="0" smtClean="0"/>
                  <a:t>1</a:t>
                </a:r>
                <a:r>
                  <a:rPr lang="en-US" sz="2000" i="1" dirty="0" smtClean="0"/>
                  <a:t>, </a:t>
                </a:r>
                <a:r>
                  <a:rPr lang="en-US" sz="2000" b="1" i="1" dirty="0" smtClean="0"/>
                  <a:t>q</a:t>
                </a:r>
                <a:r>
                  <a:rPr lang="en-US" sz="2000" i="1" baseline="-25000" dirty="0" smtClean="0"/>
                  <a:t>2</a:t>
                </a:r>
                <a:r>
                  <a:rPr lang="en-US" sz="2000" i="1" dirty="0" smtClean="0"/>
                  <a:t>, </a:t>
                </a:r>
                <a:r>
                  <a:rPr lang="en-US" sz="2000" b="1" i="1" dirty="0" smtClean="0"/>
                  <a:t>q</a:t>
                </a:r>
                <a:r>
                  <a:rPr lang="en-US" sz="2000" i="1" baseline="-25000" dirty="0" smtClean="0"/>
                  <a:t>3</a:t>
                </a:r>
                <a:endParaRPr lang="en-US" sz="2000" i="1" baseline="-25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8680" y="1183142"/>
                <a:ext cx="4037194" cy="4851898"/>
              </a:xfrm>
              <a:blipFill rotWithShape="1">
                <a:blip r:embed="rId3"/>
                <a:stretch>
                  <a:fillRect l="-1207" t="-503" r="-2112"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94070" y="3974881"/>
            <a:ext cx="1895134" cy="1543406"/>
            <a:chOff x="5903123" y="2616931"/>
            <a:chExt cx="1895134" cy="1543406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6850689" y="2616931"/>
              <a:ext cx="0" cy="1112119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850689" y="2942157"/>
                  <a:ext cx="7024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𝑺𝑽𝑫</m:t>
                        </m:r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689" y="2942157"/>
                  <a:ext cx="70243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5903123" y="3732271"/>
                  <a:ext cx="1895134" cy="4280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/>
                      </m:sSubSup>
                    </m:oMath>
                  </a14:m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…</a:t>
                  </a:r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</m:sSubSup>
                    </m:oMath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3123" y="3732271"/>
                  <a:ext cx="1895134" cy="4280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7143" b="-1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Oval 8"/>
          <p:cNvSpPr/>
          <p:nvPr/>
        </p:nvSpPr>
        <p:spPr bwMode="auto">
          <a:xfrm>
            <a:off x="5658416" y="4921537"/>
            <a:ext cx="1394234" cy="809897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lg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29" y="1274805"/>
            <a:ext cx="3596300" cy="170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6686271" y="2750011"/>
                <a:ext cx="526777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71" y="2750011"/>
                <a:ext cx="526777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5526981" y="3057788"/>
            <a:ext cx="2629310" cy="976661"/>
            <a:chOff x="5526981" y="3057788"/>
            <a:chExt cx="2629310" cy="97666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5526981" y="3513216"/>
                  <a:ext cx="2629310" cy="5212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981" y="3513216"/>
                  <a:ext cx="2629310" cy="52123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 bwMode="auto">
            <a:xfrm>
              <a:off x="6949659" y="3057788"/>
              <a:ext cx="620" cy="45542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28358983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803800" cy="742950"/>
          </a:xfrm>
        </p:spPr>
        <p:txBody>
          <a:bodyPr/>
          <a:lstStyle/>
          <a:p>
            <a:r>
              <a:rPr lang="en-US" dirty="0" smtClean="0"/>
              <a:t>Approach: Project on Basis Vectors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8680" y="1183142"/>
                <a:ext cx="6075818" cy="2903949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Consider </a:t>
                </a:r>
                <a:r>
                  <a:rPr lang="en-US" dirty="0" smtClean="0"/>
                  <a:t>surface </a:t>
                </a:r>
                <a:r>
                  <a:rPr lang="en-US" dirty="0"/>
                  <a:t>modeled with 72 parameters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Estimate parameters using </a:t>
                </a:r>
                <a:r>
                  <a:rPr lang="en-US" sz="2000" dirty="0" smtClean="0"/>
                  <a:t>basis </a:t>
                </a:r>
                <a:r>
                  <a:rPr lang="en-US" sz="2000" dirty="0" smtClean="0"/>
                  <a:t>vectors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Knowing the basis vectors, written compactly as only the 3 </a:t>
                </a:r>
                <a:r>
                  <a:rPr lang="en-US" sz="2000" dirty="0" smtClean="0"/>
                  <a:t>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” </a:t>
                </a:r>
                <a:r>
                  <a:rPr lang="en-US" sz="2000" dirty="0" smtClean="0"/>
                  <a:t>coefficients </a:t>
                </a:r>
                <a:r>
                  <a:rPr lang="en-US" sz="2000" dirty="0" smtClean="0"/>
                  <a:t>are needed to </a:t>
                </a:r>
                <a:r>
                  <a:rPr lang="en-US" sz="2000" dirty="0" smtClean="0"/>
                  <a:t>characterize the surface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8680" y="1183142"/>
                <a:ext cx="6075818" cy="2903949"/>
              </a:xfrm>
              <a:blipFill rotWithShape="1">
                <a:blip r:embed="rId3"/>
                <a:stretch>
                  <a:fillRect l="-802" t="-840" r="-1404" b="-3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892785" y="2131107"/>
            <a:ext cx="4062138" cy="1736565"/>
            <a:chOff x="1892785" y="2131107"/>
            <a:chExt cx="4062138" cy="17365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1892785" y="2654327"/>
                  <a:ext cx="2948628" cy="12133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2785" y="2654327"/>
                  <a:ext cx="2948628" cy="12133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1892785" y="2131107"/>
                  <a:ext cx="40621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2785" y="2131107"/>
                  <a:ext cx="4062138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913300" y="630974"/>
                <a:ext cx="1510222" cy="1791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72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300" y="630974"/>
                <a:ext cx="1510222" cy="17914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852479" y="3927727"/>
            <a:ext cx="7571043" cy="2185502"/>
            <a:chOff x="852479" y="3927727"/>
            <a:chExt cx="7571043" cy="21855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6519155" y="3927727"/>
                  <a:ext cx="190436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𝑸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9155" y="3927727"/>
                  <a:ext cx="190436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39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852479" y="5311861"/>
                  <a:ext cx="4159600" cy="731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𝒑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  <m: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𝒓𝒐𝒋𝒆𝒄𝒕𝒆𝒅</m:t>
                            </m:r>
                          </m:e>
                        </m:groupChr>
                        <m:r>
                          <a:rPr lang="en-US" sz="3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𝑸</m:t>
                        </m:r>
                        <m:r>
                          <a:rPr lang="en-US" sz="3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479" y="5311861"/>
                  <a:ext cx="4159600" cy="73116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/>
            <p:cNvSpPr/>
            <p:nvPr/>
          </p:nvSpPr>
          <p:spPr bwMode="auto">
            <a:xfrm>
              <a:off x="3214298" y="5493139"/>
              <a:ext cx="1843685" cy="620090"/>
            </a:xfrm>
            <a:prstGeom prst="ellips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3026" y="5169529"/>
              <a:ext cx="2245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Characterization Coefficients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4988457" y="5493139"/>
              <a:ext cx="488887" cy="184303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80251786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803800" cy="742950"/>
          </a:xfrm>
        </p:spPr>
        <p:txBody>
          <a:bodyPr/>
          <a:lstStyle/>
          <a:p>
            <a:r>
              <a:rPr lang="en-US" dirty="0" smtClean="0"/>
              <a:t>Approach: Big Picture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41975" y="2768958"/>
            <a:ext cx="4003943" cy="2092881"/>
            <a:chOff x="3241975" y="2768958"/>
            <a:chExt cx="4003943" cy="2092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241975" y="3558509"/>
                  <a:ext cx="803558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    </m:t>
                        </m:r>
                        <m:r>
                          <a:rPr lang="en-US" sz="33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𝑺𝑽𝑫</m:t>
                        </m:r>
                      </m:oMath>
                    </m:oMathPara>
                  </a14:m>
                  <a:endParaRPr lang="en-US" sz="33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975" y="3558509"/>
                  <a:ext cx="803558" cy="60016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946097" y="2768958"/>
                  <a:ext cx="803558" cy="2092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600" b="1" dirty="0" smtClean="0">
                    <a:solidFill>
                      <a:schemeClr val="bg1"/>
                    </a:solidFill>
                  </a:endParaRPr>
                </a:p>
                <a:p>
                  <a:pPr/>
                  <a:r>
                    <a:rPr lang="en-US" sz="2600" b="1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US" sz="2600" b="1" dirty="0" smtClean="0">
                      <a:solidFill>
                        <a:schemeClr val="bg1"/>
                      </a:solidFill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600" b="1" dirty="0" smtClean="0">
                    <a:solidFill>
                      <a:schemeClr val="bg1"/>
                    </a:solidFill>
                  </a:endParaRPr>
                </a:p>
                <a:p>
                  <a:pPr/>
                  <a:r>
                    <a:rPr lang="en-US" sz="2600" b="1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US" sz="2600" b="1" dirty="0" smtClean="0">
                      <a:solidFill>
                        <a:schemeClr val="bg1"/>
                      </a:solidFill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600" b="1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097" y="2768958"/>
                  <a:ext cx="803558" cy="209288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 bwMode="auto">
            <a:xfrm flipV="1">
              <a:off x="4356887" y="3186545"/>
              <a:ext cx="713891" cy="673605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4387869" y="3863168"/>
              <a:ext cx="623450" cy="65975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406589" y="3847779"/>
              <a:ext cx="61448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5584225" y="3847779"/>
              <a:ext cx="61448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5575261" y="3089561"/>
              <a:ext cx="623450" cy="65975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5484820" y="3958106"/>
              <a:ext cx="713891" cy="673605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442360" y="3345582"/>
                  <a:ext cx="803558" cy="9387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5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𝑸</m:t>
                        </m:r>
                      </m:oMath>
                    </m:oMathPara>
                  </a14:m>
                  <a:endParaRPr lang="en-US" sz="5500" b="1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2360" y="3345582"/>
                  <a:ext cx="803558" cy="93871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6086425" y="4365337"/>
            <a:ext cx="1473872" cy="1365083"/>
            <a:chOff x="6086425" y="4365337"/>
            <a:chExt cx="1473872" cy="1365083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6823361" y="4365337"/>
              <a:ext cx="0" cy="747761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086425" y="5176422"/>
                  <a:ext cx="1473872" cy="55399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3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3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425" y="5176422"/>
                  <a:ext cx="1473872" cy="55399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89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33875" y="923785"/>
            <a:ext cx="3208100" cy="5482282"/>
            <a:chOff x="33875" y="923785"/>
            <a:chExt cx="3208100" cy="5482282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20" y="1208665"/>
              <a:ext cx="1174991" cy="89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19" y="2289319"/>
              <a:ext cx="1174991" cy="89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18" y="3397683"/>
              <a:ext cx="1174991" cy="89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17" y="4519901"/>
              <a:ext cx="1174991" cy="89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16" y="5508841"/>
              <a:ext cx="1174991" cy="89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>
              <a:stCxn id="13" idx="3"/>
              <a:endCxn id="18" idx="1"/>
            </p:cNvCxnSpPr>
            <p:nvPr/>
          </p:nvCxnSpPr>
          <p:spPr bwMode="auto">
            <a:xfrm>
              <a:off x="1643811" y="1657278"/>
              <a:ext cx="61448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583907" y="1334112"/>
              <a:ext cx="6788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Model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58297" y="1488001"/>
                  <a:ext cx="3740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297" y="1488001"/>
                  <a:ext cx="37407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839"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>
              <a:endCxn id="22" idx="1"/>
            </p:cNvCxnSpPr>
            <p:nvPr/>
          </p:nvCxnSpPr>
          <p:spPr bwMode="auto">
            <a:xfrm>
              <a:off x="1643811" y="2782514"/>
              <a:ext cx="61448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583907" y="2459348"/>
              <a:ext cx="6788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Model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258297" y="2613237"/>
                  <a:ext cx="3740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297" y="2613237"/>
                  <a:ext cx="374073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839"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endCxn id="25" idx="1"/>
            </p:cNvCxnSpPr>
            <p:nvPr/>
          </p:nvCxnSpPr>
          <p:spPr bwMode="auto">
            <a:xfrm>
              <a:off x="1643811" y="3863168"/>
              <a:ext cx="61448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583907" y="3540002"/>
              <a:ext cx="6788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Model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258297" y="3693891"/>
                  <a:ext cx="3740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297" y="3693891"/>
                  <a:ext cx="374073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839"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endCxn id="28" idx="1"/>
            </p:cNvCxnSpPr>
            <p:nvPr/>
          </p:nvCxnSpPr>
          <p:spPr bwMode="auto">
            <a:xfrm>
              <a:off x="1643811" y="4999241"/>
              <a:ext cx="61448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583907" y="4676075"/>
              <a:ext cx="6788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Model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258297" y="4829964"/>
                  <a:ext cx="3740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297" y="4829964"/>
                  <a:ext cx="374073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839"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endCxn id="31" idx="1"/>
            </p:cNvCxnSpPr>
            <p:nvPr/>
          </p:nvCxnSpPr>
          <p:spPr bwMode="auto">
            <a:xfrm>
              <a:off x="1639327" y="6029746"/>
              <a:ext cx="61448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1579423" y="5706580"/>
              <a:ext cx="6788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Model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253813" y="5860469"/>
                  <a:ext cx="3740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3813" y="5860469"/>
                  <a:ext cx="374073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557"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Elbow Connector 35"/>
            <p:cNvCxnSpPr>
              <a:stCxn id="18" idx="3"/>
              <a:endCxn id="33" idx="1"/>
            </p:cNvCxnSpPr>
            <p:nvPr/>
          </p:nvCxnSpPr>
          <p:spPr bwMode="auto">
            <a:xfrm>
              <a:off x="2632370" y="1657278"/>
              <a:ext cx="609605" cy="2201313"/>
            </a:xfrm>
            <a:prstGeom prst="bentConnector3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40" name="Straight Connector 39"/>
            <p:cNvCxnSpPr>
              <a:stCxn id="22" idx="3"/>
            </p:cNvCxnSpPr>
            <p:nvPr/>
          </p:nvCxnSpPr>
          <p:spPr bwMode="auto">
            <a:xfrm>
              <a:off x="2632370" y="2782514"/>
              <a:ext cx="290947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none" w="lg" len="lg"/>
            </a:ln>
            <a:effectLst/>
          </p:spPr>
        </p:cxnSp>
        <p:cxnSp>
          <p:nvCxnSpPr>
            <p:cNvPr id="42" name="Elbow Connector 41"/>
            <p:cNvCxnSpPr>
              <a:stCxn id="31" idx="3"/>
            </p:cNvCxnSpPr>
            <p:nvPr/>
          </p:nvCxnSpPr>
          <p:spPr bwMode="auto">
            <a:xfrm flipV="1">
              <a:off x="2627886" y="3749311"/>
              <a:ext cx="295431" cy="2280435"/>
            </a:xfrm>
            <a:prstGeom prst="bentConnector2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none" w="lg" len="lg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2632370" y="3863168"/>
              <a:ext cx="290947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none" w="lg" len="lg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616280" y="4999241"/>
              <a:ext cx="290947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none" w="lg" len="lg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3875" y="923785"/>
              <a:ext cx="2044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Diverse set of surfaces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43754" y="1518778"/>
            <a:ext cx="2044879" cy="1232232"/>
            <a:chOff x="3643754" y="1518778"/>
            <a:chExt cx="2044879" cy="1232232"/>
          </a:xfrm>
        </p:grpSpPr>
        <p:pic>
          <p:nvPicPr>
            <p:cNvPr id="71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631" y="1853784"/>
              <a:ext cx="1174991" cy="89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3643754" y="1518778"/>
              <a:ext cx="2044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Surface to characterize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98718" y="400122"/>
            <a:ext cx="2825389" cy="3158387"/>
            <a:chOff x="5198718" y="400122"/>
            <a:chExt cx="2825389" cy="31583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6400793" y="1951351"/>
                  <a:ext cx="900545" cy="553998"/>
                </a:xfrm>
                <a:prstGeom prst="rect">
                  <a:avLst/>
                </a:prstGeom>
                <a:noFill/>
                <a:effectLst>
                  <a:outerShdw blurRad="76200" dist="1041400" dir="5400000" algn="t" rotWithShape="0">
                    <a:schemeClr val="bg2"/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𝒏𝒆𝒘</m:t>
                            </m:r>
                          </m:sub>
                        </m:sSub>
                      </m:oMath>
                    </m:oMathPara>
                  </a14:m>
                  <a:endParaRPr lang="en-US" sz="3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793" y="1951351"/>
                  <a:ext cx="900545" cy="55399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effectLst>
                  <a:outerShdw blurRad="76200" dist="1041400" dir="5400000" algn="t" rotWithShape="0">
                    <a:schemeClr val="bg2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/>
            <p:nvPr/>
          </p:nvCxnSpPr>
          <p:spPr bwMode="auto">
            <a:xfrm>
              <a:off x="5272477" y="2383772"/>
              <a:ext cx="108675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5198718" y="2005186"/>
              <a:ext cx="1243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Model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1027" name="Picture 3" descr="C:\Users\Jacob\AppData\Local\Microsoft\Windows\Temporary Internet Files\Content.IE5\G18PAG92\MC900391164[1]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0260">
              <a:off x="6035595" y="451495"/>
              <a:ext cx="1617088" cy="1514341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traight Arrow Connector 47"/>
            <p:cNvCxnSpPr/>
            <p:nvPr/>
          </p:nvCxnSpPr>
          <p:spPr bwMode="auto">
            <a:xfrm>
              <a:off x="6819202" y="2505349"/>
              <a:ext cx="0" cy="105316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780465" y="2783860"/>
              <a:ext cx="12436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Projection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475012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803800" cy="742950"/>
          </a:xfrm>
        </p:spPr>
        <p:txBody>
          <a:bodyPr/>
          <a:lstStyle/>
          <a:p>
            <a:r>
              <a:rPr lang="en-US" dirty="0" smtClean="0"/>
              <a:t>Proof of Concept: Model Choice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588698"/>
                  </p:ext>
                </p:extLst>
              </p:nvPr>
            </p:nvGraphicFramePr>
            <p:xfrm>
              <a:off x="1803143" y="1995787"/>
              <a:ext cx="5819961" cy="1892808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3365863"/>
                    <a:gridCol w="2454098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Model Type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AR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367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Residual Distribution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Logistic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0193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Model Order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367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Cutoff Frequencies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0.25 [1/m], </a:t>
                          </a:r>
                          <a:r>
                            <a:rPr lang="en-US" sz="1800" dirty="0">
                              <a:effectLst/>
                            </a:rPr>
                            <a:t>0.025 </a:t>
                          </a:r>
                          <a:r>
                            <a:rPr lang="en-US" sz="1800" dirty="0" smtClean="0">
                              <a:effectLst/>
                            </a:rPr>
                            <a:t>[1/m]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92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Principal Components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Elevation, Banking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92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Basis Vectors,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</m:oMath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588698"/>
                  </p:ext>
                </p:extLst>
              </p:nvPr>
            </p:nvGraphicFramePr>
            <p:xfrm>
              <a:off x="1803143" y="1995787"/>
              <a:ext cx="5819961" cy="1892808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3365863"/>
                    <a:gridCol w="2454098"/>
                  </a:tblGrid>
                  <a:tr h="31546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Model Type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AR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Residual Distribution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Logistic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Model Order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Cutoff Frequencies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0.25 [1/m], </a:t>
                          </a:r>
                          <a:r>
                            <a:rPr lang="en-US" sz="1800" dirty="0">
                              <a:effectLst/>
                            </a:rPr>
                            <a:t>0.025 </a:t>
                          </a:r>
                          <a:r>
                            <a:rPr lang="en-US" sz="1800" dirty="0" smtClean="0">
                              <a:effectLst/>
                            </a:rPr>
                            <a:t>[1/m]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Principal Components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Elevation, Banking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81" t="-515385" r="-73007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Content Placeholder 2"/>
          <p:cNvSpPr>
            <a:spLocks noGrp="1"/>
          </p:cNvSpPr>
          <p:nvPr>
            <p:ph sz="half" idx="1"/>
          </p:nvPr>
        </p:nvSpPr>
        <p:spPr>
          <a:xfrm>
            <a:off x="508680" y="1183142"/>
            <a:ext cx="7873320" cy="290394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Several surfaces are </a:t>
            </a:r>
            <a:r>
              <a:rPr lang="en-US" sz="2200" dirty="0" smtClean="0"/>
              <a:t>modeled using settings below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200" dirty="0"/>
          </a:p>
          <a:p>
            <a:pPr marL="457200" indent="-457200">
              <a:buFont typeface="Arial" pitchFamily="34" charset="0"/>
              <a:buChar char="•"/>
            </a:pPr>
            <a:endParaRPr lang="en-US" sz="2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Profiles from each surface are plotted and compared to the synthetic profiles using the characteristic coefficients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63204128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803800" cy="742950"/>
          </a:xfrm>
        </p:spPr>
        <p:txBody>
          <a:bodyPr/>
          <a:lstStyle/>
          <a:p>
            <a:r>
              <a:rPr lang="en-US" dirty="0" smtClean="0"/>
              <a:t>Proof of Concept: Results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98486" y="1227715"/>
            <a:ext cx="4112059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 dirty="0" smtClean="0"/>
              <a:t>Profile 1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9" y="2489161"/>
            <a:ext cx="4149868" cy="330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3519053" y="4475010"/>
            <a:ext cx="540327" cy="440805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4059380" y="2489161"/>
            <a:ext cx="651165" cy="198584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none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4059380" y="4915816"/>
            <a:ext cx="651165" cy="87494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none" w="lg" len="lg"/>
          </a:ln>
          <a:effectLst/>
        </p:spPr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2489161"/>
            <a:ext cx="4151376" cy="325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2294" y="1137525"/>
                <a:ext cx="195534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3.016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1.009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−1.546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4" y="1137525"/>
                <a:ext cx="1955342" cy="1200329"/>
              </a:xfrm>
              <a:prstGeom prst="rect">
                <a:avLst/>
              </a:prstGeom>
              <a:blipFill rotWithShape="1">
                <a:blip r:embed="rId5"/>
                <a:stretch>
                  <a:fillRect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Jacob\AppData\Local\Microsoft\Windows\Temporary Internet Files\Content.IE5\TMUUXJWK\MC90043160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68" y="4522734"/>
            <a:ext cx="445288" cy="4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43196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" y="2399150"/>
            <a:ext cx="4352544" cy="34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803800" cy="742950"/>
          </a:xfrm>
        </p:spPr>
        <p:txBody>
          <a:bodyPr/>
          <a:lstStyle/>
          <a:p>
            <a:r>
              <a:rPr lang="en-US" dirty="0" smtClean="0"/>
              <a:t>Proof of Concept: Results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98486" y="1227715"/>
            <a:ext cx="4112059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 dirty="0" smtClean="0"/>
              <a:t>Profile 2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831076" y="3949486"/>
            <a:ext cx="338844" cy="22040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3169920" y="2489162"/>
            <a:ext cx="1540625" cy="146032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none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3169920" y="4169889"/>
            <a:ext cx="1540626" cy="162087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24667" y="1137525"/>
                <a:ext cx="193059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=−2.365</m:t>
                      </m:r>
                    </m:oMath>
                  </m:oMathPara>
                </a14:m>
                <a:endParaRPr lang="en-US" sz="240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=−.938</m:t>
                      </m:r>
                    </m:oMath>
                  </m:oMathPara>
                </a14:m>
                <a:endParaRPr lang="en-US" sz="240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=.813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667" y="1137525"/>
                <a:ext cx="1930593" cy="1200329"/>
              </a:xfrm>
              <a:prstGeom prst="rect">
                <a:avLst/>
              </a:prstGeom>
              <a:blipFill rotWithShape="1">
                <a:blip r:embed="rId5"/>
                <a:stretch>
                  <a:fillRect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Jacob\AppData\Local\Microsoft\Windows\Temporary Internet Files\Content.IE5\TMUUXJWK\MC90043160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76" y="4124906"/>
            <a:ext cx="445288" cy="4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5" y="2431209"/>
            <a:ext cx="4352544" cy="337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559037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5" y="2400059"/>
            <a:ext cx="4352544" cy="338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" y="2400059"/>
            <a:ext cx="4352544" cy="343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803800" cy="742950"/>
          </a:xfrm>
        </p:spPr>
        <p:txBody>
          <a:bodyPr/>
          <a:lstStyle/>
          <a:p>
            <a:r>
              <a:rPr lang="en-US" dirty="0" smtClean="0"/>
              <a:t>Proof of Concept: Results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98486" y="1227715"/>
            <a:ext cx="4112059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 dirty="0" smtClean="0"/>
              <a:t>Profile 3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799325" y="3984459"/>
            <a:ext cx="338844" cy="22040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191391" y="2489162"/>
            <a:ext cx="2519154" cy="149529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none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2138169" y="4204862"/>
            <a:ext cx="2572377" cy="158589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24667" y="1137525"/>
                <a:ext cx="24085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2.682</m:t>
                      </m:r>
                    </m:oMath>
                  </m:oMathPara>
                </a14:m>
                <a:r>
                  <a:rPr lang="en-US" sz="2400" b="0" i="1" dirty="0" smtClean="0">
                    <a:solidFill>
                      <a:schemeClr val="bg1"/>
                    </a:solidFill>
                    <a:latin typeface="Cambria Math"/>
                  </a:rPr>
                  <a:t/>
                </a:r>
                <a:br>
                  <a:rPr lang="en-US" sz="2400" b="0" i="1" dirty="0" smtClean="0">
                    <a:solidFill>
                      <a:schemeClr val="bg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schemeClr val="bg1"/>
                    </a:solidFill>
                    <a:latin typeface="Cambria Math"/>
                  </a:rPr>
                  <a:t>.</a:t>
                </a:r>
                <a:r>
                  <a:rPr lang="en-US" sz="2400" dirty="0" smtClean="0">
                    <a:solidFill>
                      <a:schemeClr val="bg1"/>
                    </a:solidFill>
                    <a:latin typeface="Cambria Math"/>
                  </a:rPr>
                  <a:t>985</a:t>
                </a:r>
                <a:r>
                  <a:rPr lang="en-US" sz="2400" i="1" dirty="0">
                    <a:solidFill>
                      <a:schemeClr val="bg1"/>
                    </a:solidFill>
                    <a:latin typeface="Cambria Math"/>
                  </a:rPr>
                  <a:t/>
                </a:r>
                <a:br>
                  <a:rPr lang="en-US" sz="2400" i="1" dirty="0">
                    <a:solidFill>
                      <a:schemeClr val="bg1"/>
                    </a:solidFill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−.548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667" y="1137525"/>
                <a:ext cx="2408544" cy="1200329"/>
              </a:xfrm>
              <a:prstGeom prst="rect">
                <a:avLst/>
              </a:prstGeom>
              <a:blipFill rotWithShape="1">
                <a:blip r:embed="rId5"/>
                <a:stretch>
                  <a:fillRect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Jacob\AppData\Local\Microsoft\Windows\Temporary Internet Files\Content.IE5\TMUUXJWK\MC90043160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20" y="4204862"/>
            <a:ext cx="445288" cy="4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53920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7" y="230188"/>
            <a:ext cx="5932942" cy="742950"/>
          </a:xfrm>
        </p:spPr>
        <p:txBody>
          <a:bodyPr/>
          <a:lstStyle/>
          <a:p>
            <a:r>
              <a:rPr lang="en-US" sz="2800" dirty="0" smtClean="0"/>
              <a:t>Compact Terrain Characterization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680" y="1183142"/>
            <a:ext cx="7139029" cy="4773612"/>
          </a:xfrm>
        </p:spPr>
        <p:txBody>
          <a:bodyPr/>
          <a:lstStyle/>
          <a:p>
            <a:pPr marL="0" indent="0"/>
            <a:r>
              <a:rPr lang="en-US" sz="2400" dirty="0" smtClean="0"/>
              <a:t>Background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Surface Creation - Curved Regular Gridding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Surface Decompositions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n-US" sz="1800" dirty="0" smtClean="0"/>
              <a:t>Components: Elevation, Banking, Rutting, Crowning…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n-US" sz="1800" dirty="0" smtClean="0"/>
              <a:t>Frequency ranges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Modeling Surface Components</a:t>
            </a:r>
            <a:endParaRPr lang="en-US" dirty="0"/>
          </a:p>
          <a:p>
            <a:pPr marL="0" indent="0"/>
            <a:r>
              <a:rPr lang="en-US" sz="2400" dirty="0" smtClean="0"/>
              <a:t>Compact </a:t>
            </a:r>
            <a:r>
              <a:rPr lang="en-US" sz="2400" dirty="0" smtClean="0"/>
              <a:t>Terrain </a:t>
            </a:r>
            <a:r>
              <a:rPr lang="en-US" sz="2400" dirty="0" smtClean="0"/>
              <a:t>Characterization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Defining model parameter vector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Reducing parameter space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Proof </a:t>
            </a:r>
            <a:r>
              <a:rPr lang="en-US" sz="2000" dirty="0" smtClean="0"/>
              <a:t>of </a:t>
            </a:r>
            <a:r>
              <a:rPr lang="en-US" sz="2000" dirty="0" smtClean="0"/>
              <a:t>Concept</a:t>
            </a:r>
            <a:endParaRPr lang="en-US" sz="2000" dirty="0" smtClean="0"/>
          </a:p>
          <a:p>
            <a:pPr marL="0" indent="0"/>
            <a:r>
              <a:rPr lang="en-US" sz="2400" dirty="0" smtClean="0"/>
              <a:t>Future Work and Conclusions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2652889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803800" cy="74295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679" y="1183142"/>
            <a:ext cx="8053429" cy="485189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Concept must be applied to roads outside the set used for SVD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A more complete and diverse road set is needed to finalize SVD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Separate models must be investigated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smtClean="0"/>
              <a:t>Model type: AR, CMC, Hybrid, etc.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smtClean="0"/>
              <a:t>Frequency bandwidths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smtClean="0"/>
              <a:t>Surface principal components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smtClean="0"/>
              <a:t>Model order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smtClean="0"/>
              <a:t>Characteristic distribution for residuals (Logistic, Normal, Cauchy, etc.)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Portability between </a:t>
            </a:r>
            <a:r>
              <a:rPr lang="en-US" sz="2000" dirty="0" smtClean="0"/>
              <a:t>models</a:t>
            </a:r>
            <a:br>
              <a:rPr lang="en-US" sz="2000" dirty="0" smtClean="0"/>
            </a:br>
            <a:r>
              <a:rPr lang="en-US" sz="2000" dirty="0" smtClean="0"/>
              <a:t>(same characteristic coefficients for multiple </a:t>
            </a:r>
            <a:r>
              <a:rPr lang="en-US" sz="2000" dirty="0" smtClean="0"/>
              <a:t>models)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Physical interpretation of coefficients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Techniques to avoid model instability</a:t>
            </a:r>
          </a:p>
        </p:txBody>
      </p:sp>
    </p:spTree>
    <p:extLst>
      <p:ext uri="{BB962C8B-B14F-4D97-AF65-F5344CB8AC3E}">
        <p14:creationId xmlns:p14="http://schemas.microsoft.com/office/powerpoint/2010/main" val="283041797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6803800" cy="74295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679" y="1183142"/>
            <a:ext cx="8053429" cy="485189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Preliminary results are very encouraging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Characterization </a:t>
            </a:r>
            <a:r>
              <a:rPr lang="en-US" dirty="0" smtClean="0"/>
              <a:t>must be applied to new courses outside SVD set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Numerous modeling </a:t>
            </a:r>
            <a:r>
              <a:rPr lang="en-US" dirty="0" smtClean="0"/>
              <a:t>choices to </a:t>
            </a:r>
            <a:r>
              <a:rPr lang="en-US" dirty="0" smtClean="0"/>
              <a:t>be </a:t>
            </a:r>
            <a:r>
              <a:rPr lang="en-US" dirty="0" smtClean="0"/>
              <a:t>researched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mtClean="0"/>
              <a:t>Thanks!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4873606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7" y="230188"/>
            <a:ext cx="6653960" cy="742950"/>
          </a:xfrm>
        </p:spPr>
        <p:txBody>
          <a:bodyPr/>
          <a:lstStyle/>
          <a:p>
            <a:r>
              <a:rPr lang="en-US" sz="3000" dirty="0" smtClean="0"/>
              <a:t>Creating Curved Regular Grid (CRG)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364" y="1166813"/>
            <a:ext cx="4410309" cy="477361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Measured data is point </a:t>
            </a:r>
            <a:r>
              <a:rPr lang="en-US" dirty="0"/>
              <a:t>cloud </a:t>
            </a:r>
            <a:r>
              <a:rPr lang="en-US" dirty="0" smtClean="0"/>
              <a:t>of irregularly spaced </a:t>
            </a:r>
            <a:r>
              <a:rPr lang="en-US" dirty="0"/>
              <a:t>x-y-z </a:t>
            </a:r>
            <a:r>
              <a:rPr lang="en-US" dirty="0" smtClean="0"/>
              <a:t>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Define path coordinate, </a:t>
            </a:r>
            <a:r>
              <a:rPr lang="en-US" i="1" dirty="0" smtClean="0"/>
              <a:t>u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Define perpendicular  and coordinate, </a:t>
            </a:r>
            <a:r>
              <a:rPr lang="en-US" i="1" dirty="0" smtClean="0"/>
              <a:t>v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i="1" dirty="0"/>
              <a:t>(</a:t>
            </a:r>
            <a:r>
              <a:rPr lang="en-US" i="1" dirty="0" err="1"/>
              <a:t>u,v</a:t>
            </a:r>
            <a:r>
              <a:rPr lang="en-US" i="1" dirty="0"/>
              <a:t>) </a:t>
            </a:r>
            <a:r>
              <a:rPr lang="en-US" dirty="0"/>
              <a:t>is then a Regularly Spaced </a:t>
            </a:r>
            <a:r>
              <a:rPr lang="en-US" dirty="0" smtClean="0"/>
              <a:t>Grid, or “</a:t>
            </a:r>
            <a:r>
              <a:rPr lang="en-US" dirty="0"/>
              <a:t>Curved Regular </a:t>
            </a:r>
            <a:r>
              <a:rPr lang="en-US" dirty="0" smtClean="0"/>
              <a:t>Grid” </a:t>
            </a:r>
            <a:r>
              <a:rPr lang="en-US" dirty="0"/>
              <a:t>(</a:t>
            </a:r>
            <a:r>
              <a:rPr lang="en-US" dirty="0" smtClean="0"/>
              <a:t>CRG) for horizontal plane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i="1" dirty="0" smtClean="0"/>
              <a:t>CloudSurfer</a:t>
            </a:r>
            <a:r>
              <a:rPr lang="en-US" dirty="0" smtClean="0"/>
              <a:t> converts</a:t>
            </a:r>
            <a:br>
              <a:rPr lang="en-US" dirty="0" smtClean="0"/>
            </a:br>
            <a:r>
              <a:rPr lang="en-US" dirty="0" smtClean="0"/>
              <a:t>point </a:t>
            </a:r>
            <a:r>
              <a:rPr lang="en-US" dirty="0"/>
              <a:t>cloud to a </a:t>
            </a:r>
            <a:r>
              <a:rPr lang="en-US" dirty="0" smtClean="0"/>
              <a:t>CRG automatically</a:t>
            </a: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102" y="4366836"/>
            <a:ext cx="450659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5232025" y="1769640"/>
            <a:ext cx="3091704" cy="2221473"/>
            <a:chOff x="5232025" y="1769640"/>
            <a:chExt cx="3091704" cy="2221473"/>
          </a:xfrm>
        </p:grpSpPr>
        <p:pic>
          <p:nvPicPr>
            <p:cNvPr id="5" name="Picture 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2025" y="1769640"/>
              <a:ext cx="3091704" cy="2221473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 rot="19046501">
              <a:off x="7162068" y="2582105"/>
              <a:ext cx="364046" cy="221911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3920" y="5684520"/>
            <a:ext cx="625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bg1"/>
                </a:solidFill>
              </a:rPr>
              <a:t>Chemistruck*, H. M.</a:t>
            </a:r>
            <a:r>
              <a:rPr lang="en-US" sz="1200" dirty="0">
                <a:solidFill>
                  <a:schemeClr val="bg1"/>
                </a:solidFill>
              </a:rPr>
              <a:t>, Binns*, R., Ferris, J.B., 2010, “Correcting INS Drift in Terrain Surface Measurements” </a:t>
            </a:r>
            <a:r>
              <a:rPr lang="en-US" sz="1200" i="1" dirty="0">
                <a:solidFill>
                  <a:schemeClr val="bg1"/>
                </a:solidFill>
              </a:rPr>
              <a:t>Journal of Dynamic Systems Measurement and Control. </a:t>
            </a:r>
            <a:r>
              <a:rPr lang="en-US" sz="1200" dirty="0">
                <a:solidFill>
                  <a:schemeClr val="bg1"/>
                </a:solidFill>
              </a:rPr>
              <a:t>Vol. 133, No. 2  (DOI:10.1115/1.4003098).</a:t>
            </a:r>
          </a:p>
          <a:p>
            <a:pPr algn="l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3023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Consider a CRG node</a:t>
            </a:r>
            <a:br>
              <a:rPr lang="en-US" dirty="0" smtClean="0"/>
            </a:br>
            <a:r>
              <a:rPr lang="en-US" dirty="0" smtClean="0"/>
              <a:t>(red dot)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 estimating the CRG node heights, the measured d</a:t>
            </a:r>
            <a:r>
              <a:rPr lang="en-US" dirty="0" smtClean="0"/>
              <a:t>ata points (blue x’s) closest to CRG nodes are more influential than those further away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Influence of node height is based on weighting </a:t>
            </a:r>
            <a:r>
              <a:rPr lang="en-US" dirty="0" smtClean="0"/>
              <a:t>function that takes </a:t>
            </a:r>
            <a:r>
              <a:rPr lang="en-US" dirty="0" smtClean="0"/>
              <a:t>into account </a:t>
            </a:r>
            <a:r>
              <a:rPr lang="en-US" dirty="0" smtClean="0"/>
              <a:t>(d</a:t>
            </a:r>
            <a:r>
              <a:rPr lang="en-US" baseline="-25000" dirty="0" smtClean="0"/>
              <a:t>i</a:t>
            </a:r>
            <a:r>
              <a:rPr lang="en-US" dirty="0" smtClean="0"/>
              <a:t>) and error in the horizontal measurements (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455441" y="1116559"/>
            <a:ext cx="4411590" cy="1669311"/>
            <a:chOff x="1129375" y="1736932"/>
            <a:chExt cx="3367042" cy="125268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935" y="1760896"/>
              <a:ext cx="3095625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011070" y="2768330"/>
              <a:ext cx="485347" cy="161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/>
                <a:t>u(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29375" y="1736932"/>
              <a:ext cx="485347" cy="161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/>
                <a:t>v(j)</a:t>
              </a:r>
              <a:endParaRPr lang="en-US" b="1" dirty="0"/>
            </a:p>
          </p:txBody>
        </p:sp>
        <p:sp>
          <p:nvSpPr>
            <p:cNvPr id="29" name="Multiply 28"/>
            <p:cNvSpPr/>
            <p:nvPr/>
          </p:nvSpPr>
          <p:spPr bwMode="auto">
            <a:xfrm>
              <a:off x="1439572" y="1764275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Multiply 33"/>
            <p:cNvSpPr/>
            <p:nvPr/>
          </p:nvSpPr>
          <p:spPr bwMode="auto">
            <a:xfrm>
              <a:off x="1794188" y="1767211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Multiply 34"/>
            <p:cNvSpPr/>
            <p:nvPr/>
          </p:nvSpPr>
          <p:spPr bwMode="auto">
            <a:xfrm>
              <a:off x="2140012" y="1770147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Multiply 35"/>
            <p:cNvSpPr/>
            <p:nvPr/>
          </p:nvSpPr>
          <p:spPr bwMode="auto">
            <a:xfrm>
              <a:off x="2406708" y="1773083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Multiply 36"/>
            <p:cNvSpPr/>
            <p:nvPr/>
          </p:nvSpPr>
          <p:spPr bwMode="auto">
            <a:xfrm>
              <a:off x="2752532" y="1776019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Multiply 37"/>
            <p:cNvSpPr/>
            <p:nvPr/>
          </p:nvSpPr>
          <p:spPr bwMode="auto">
            <a:xfrm>
              <a:off x="3107148" y="1770163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Multiply 38"/>
            <p:cNvSpPr/>
            <p:nvPr/>
          </p:nvSpPr>
          <p:spPr bwMode="auto">
            <a:xfrm>
              <a:off x="3365052" y="1764307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Multiply 39"/>
            <p:cNvSpPr/>
            <p:nvPr/>
          </p:nvSpPr>
          <p:spPr bwMode="auto">
            <a:xfrm>
              <a:off x="3710876" y="1767243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Multiply 40"/>
            <p:cNvSpPr/>
            <p:nvPr/>
          </p:nvSpPr>
          <p:spPr bwMode="auto">
            <a:xfrm>
              <a:off x="4056700" y="1761387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Multiply 41"/>
            <p:cNvSpPr/>
            <p:nvPr/>
          </p:nvSpPr>
          <p:spPr bwMode="auto">
            <a:xfrm>
              <a:off x="4147556" y="2116003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Multiply 42"/>
            <p:cNvSpPr/>
            <p:nvPr/>
          </p:nvSpPr>
          <p:spPr bwMode="auto">
            <a:xfrm>
              <a:off x="1261446" y="2196343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Multiply 43"/>
            <p:cNvSpPr/>
            <p:nvPr/>
          </p:nvSpPr>
          <p:spPr bwMode="auto">
            <a:xfrm>
              <a:off x="1624854" y="2208071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Multiply 44"/>
            <p:cNvSpPr/>
            <p:nvPr/>
          </p:nvSpPr>
          <p:spPr bwMode="auto">
            <a:xfrm>
              <a:off x="1879822" y="2164111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Multiply 45"/>
            <p:cNvSpPr/>
            <p:nvPr/>
          </p:nvSpPr>
          <p:spPr bwMode="auto">
            <a:xfrm>
              <a:off x="2243230" y="2202215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Multiply 46"/>
            <p:cNvSpPr/>
            <p:nvPr/>
          </p:nvSpPr>
          <p:spPr bwMode="auto">
            <a:xfrm>
              <a:off x="2589054" y="2213943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Multiply 47"/>
            <p:cNvSpPr/>
            <p:nvPr/>
          </p:nvSpPr>
          <p:spPr bwMode="auto">
            <a:xfrm>
              <a:off x="2846958" y="2120167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Multiply 48"/>
            <p:cNvSpPr/>
            <p:nvPr/>
          </p:nvSpPr>
          <p:spPr bwMode="auto">
            <a:xfrm>
              <a:off x="3192782" y="2123103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Multiply 49"/>
            <p:cNvSpPr/>
            <p:nvPr/>
          </p:nvSpPr>
          <p:spPr bwMode="auto">
            <a:xfrm>
              <a:off x="3547398" y="2108455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Multiply 50"/>
            <p:cNvSpPr/>
            <p:nvPr/>
          </p:nvSpPr>
          <p:spPr bwMode="auto">
            <a:xfrm>
              <a:off x="3805302" y="2120183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Multiply 51"/>
            <p:cNvSpPr/>
            <p:nvPr/>
          </p:nvSpPr>
          <p:spPr bwMode="auto">
            <a:xfrm>
              <a:off x="3817030" y="2641847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Multiply 52"/>
            <p:cNvSpPr/>
            <p:nvPr/>
          </p:nvSpPr>
          <p:spPr bwMode="auto">
            <a:xfrm>
              <a:off x="4083726" y="2627199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Multiply 53"/>
            <p:cNvSpPr/>
            <p:nvPr/>
          </p:nvSpPr>
          <p:spPr bwMode="auto">
            <a:xfrm>
              <a:off x="1208761" y="2627199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Multiply 54"/>
            <p:cNvSpPr/>
            <p:nvPr/>
          </p:nvSpPr>
          <p:spPr bwMode="auto">
            <a:xfrm>
              <a:off x="1537001" y="2638927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Multiply 55"/>
            <p:cNvSpPr/>
            <p:nvPr/>
          </p:nvSpPr>
          <p:spPr bwMode="auto">
            <a:xfrm>
              <a:off x="1891617" y="2641863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Multiply 56"/>
            <p:cNvSpPr/>
            <p:nvPr/>
          </p:nvSpPr>
          <p:spPr bwMode="auto">
            <a:xfrm>
              <a:off x="2140729" y="2644799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Multiply 57"/>
            <p:cNvSpPr/>
            <p:nvPr/>
          </p:nvSpPr>
          <p:spPr bwMode="auto">
            <a:xfrm>
              <a:off x="2486553" y="2630151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Multiply 58"/>
            <p:cNvSpPr/>
            <p:nvPr/>
          </p:nvSpPr>
          <p:spPr bwMode="auto">
            <a:xfrm>
              <a:off x="2841169" y="2641879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Multiply 59"/>
            <p:cNvSpPr/>
            <p:nvPr/>
          </p:nvSpPr>
          <p:spPr bwMode="auto">
            <a:xfrm>
              <a:off x="3107865" y="2636023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Multiply 60"/>
            <p:cNvSpPr/>
            <p:nvPr/>
          </p:nvSpPr>
          <p:spPr bwMode="auto">
            <a:xfrm>
              <a:off x="3453689" y="2647751"/>
              <a:ext cx="186918" cy="208050"/>
            </a:xfrm>
            <a:prstGeom prst="mathMultiply">
              <a:avLst/>
            </a:prstGeom>
            <a:solidFill>
              <a:srgbClr val="00B0F0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778290" y="2187564"/>
              <a:ext cx="394638" cy="394638"/>
            </a:xfrm>
            <a:prstGeom prst="ellipse">
              <a:avLst/>
            </a:prstGeom>
            <a:noFill/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642940" y="2195589"/>
              <a:ext cx="394638" cy="394638"/>
            </a:xfrm>
            <a:prstGeom prst="ellipse">
              <a:avLst/>
            </a:prstGeom>
            <a:noFill/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517215" y="2193989"/>
              <a:ext cx="394638" cy="394638"/>
            </a:xfrm>
            <a:prstGeom prst="ellipse">
              <a:avLst/>
            </a:prstGeom>
            <a:noFill/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>
              <a:stCxn id="1027" idx="3"/>
              <a:endCxn id="1027" idx="1"/>
            </p:cNvCxnSpPr>
            <p:nvPr/>
          </p:nvCxnSpPr>
          <p:spPr bwMode="auto">
            <a:xfrm flipH="1">
              <a:off x="1246935" y="2375259"/>
              <a:ext cx="309562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1975609" y="1749586"/>
              <a:ext cx="0" cy="124003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2859270" y="1743739"/>
              <a:ext cx="0" cy="124003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3714534" y="1743738"/>
              <a:ext cx="0" cy="124003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1246935" y="1760896"/>
              <a:ext cx="0" cy="1010003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1246935" y="2770899"/>
              <a:ext cx="30956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1717800" y="3162298"/>
            <a:ext cx="1688580" cy="2156499"/>
            <a:chOff x="1750878" y="3924298"/>
            <a:chExt cx="1688580" cy="21564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878" y="3924298"/>
              <a:ext cx="1688580" cy="2156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 flipV="1">
              <a:off x="2501191" y="4448175"/>
              <a:ext cx="636484" cy="67627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2237700" y="4448175"/>
              <a:ext cx="245138" cy="67627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2776679" y="4786312"/>
              <a:ext cx="360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b="1" baseline="-25000" dirty="0" smtClean="0"/>
                <a:t>1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65948" y="4680048"/>
              <a:ext cx="360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b="1" baseline="-25000" dirty="0" smtClean="0"/>
                <a:t>2</a:t>
              </a:r>
              <a:endParaRPr lang="en-US" dirty="0"/>
            </a:p>
          </p:txBody>
        </p:sp>
      </p:grp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598487" y="230188"/>
            <a:ext cx="6653960" cy="742950"/>
          </a:xfrm>
        </p:spPr>
        <p:txBody>
          <a:bodyPr/>
          <a:lstStyle/>
          <a:p>
            <a:r>
              <a:rPr lang="en-US" sz="2800" dirty="0" smtClean="0"/>
              <a:t>Determining height at each CRG node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883920" y="5684520"/>
            <a:ext cx="625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bg1"/>
                </a:solidFill>
              </a:rPr>
              <a:t>Ma*, R., </a:t>
            </a:r>
            <a:r>
              <a:rPr lang="en-US" sz="1200" dirty="0">
                <a:solidFill>
                  <a:schemeClr val="bg1"/>
                </a:solidFill>
              </a:rPr>
              <a:t>Ferris, J.B., 2011, “Terrain Gridding Using a Stochastic Weighting Function,” Proceedings of the ASME Dynamic Systems and Control Conference, October 31 – November 2, Arlington, Virginia</a:t>
            </a:r>
          </a:p>
        </p:txBody>
      </p:sp>
    </p:spTree>
    <p:extLst>
      <p:ext uri="{BB962C8B-B14F-4D97-AF65-F5344CB8AC3E}">
        <p14:creationId xmlns:p14="http://schemas.microsoft.com/office/powerpoint/2010/main" val="47581364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8" y="230188"/>
            <a:ext cx="6498998" cy="742950"/>
          </a:xfrm>
        </p:spPr>
        <p:txBody>
          <a:bodyPr/>
          <a:lstStyle/>
          <a:p>
            <a:r>
              <a:rPr lang="en-US" sz="2800" dirty="0" smtClean="0"/>
              <a:t>Surface </a:t>
            </a:r>
            <a:r>
              <a:rPr lang="en-US" sz="2800" dirty="0" smtClean="0"/>
              <a:t>Creation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 probability distribution of the height at each CRG node is created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Consider the median </a:t>
            </a:r>
            <a:r>
              <a:rPr lang="en-US" sz="2000" dirty="0" smtClean="0"/>
              <a:t>height values represent </a:t>
            </a:r>
            <a:r>
              <a:rPr lang="en-US" sz="2000" dirty="0" smtClean="0"/>
              <a:t>surface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Final </a:t>
            </a:r>
            <a:r>
              <a:rPr lang="en-US" sz="2000" dirty="0" smtClean="0"/>
              <a:t>surface can be imported into software (e.g. Adams)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Ride </a:t>
            </a:r>
            <a:r>
              <a:rPr lang="en-US" sz="1600" dirty="0" smtClean="0"/>
              <a:t>Simulation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Surface: collection of…</a:t>
            </a:r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46" y="1166813"/>
            <a:ext cx="3625474" cy="277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9094" y="4571754"/>
            <a:ext cx="7815840" cy="1656540"/>
            <a:chOff x="790575" y="1276350"/>
            <a:chExt cx="7815840" cy="16565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" t="75834"/>
            <a:stretch/>
          </p:blipFill>
          <p:spPr bwMode="auto">
            <a:xfrm>
              <a:off x="790575" y="1276350"/>
              <a:ext cx="5048250" cy="1045844"/>
            </a:xfrm>
            <a:prstGeom prst="rect">
              <a:avLst/>
            </a:prstGeom>
            <a:noFill/>
          </p:spPr>
        </p:pic>
        <p:pic>
          <p:nvPicPr>
            <p:cNvPr id="8" name="Picture 7" descr="Mean_Roa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29" y="1276350"/>
              <a:ext cx="4290645" cy="98452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1045029" y="1321358"/>
              <a:ext cx="7561386" cy="369332"/>
              <a:chOff x="1045029" y="1321358"/>
              <a:chExt cx="7561386" cy="369332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1045029" y="1507253"/>
                <a:ext cx="429064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1B75BC"/>
                </a:solidFill>
                <a:prstDash val="solid"/>
                <a:round/>
                <a:headEnd type="none" w="lg" len="med"/>
                <a:tailEnd type="none" w="lg" len="lg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H="1">
                <a:off x="5451231" y="1507253"/>
                <a:ext cx="989762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1B75BC"/>
                </a:solidFill>
                <a:prstDash val="solid"/>
                <a:round/>
                <a:headEnd type="none" w="lg" len="med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6446020" y="1321358"/>
                <a:ext cx="2160395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</a:rPr>
                  <a:t>Longitudinal Profile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587640" y="1321358"/>
              <a:ext cx="2230734" cy="1611532"/>
              <a:chOff x="1587640" y="1321358"/>
              <a:chExt cx="2230734" cy="1611532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1597688" y="1321358"/>
                <a:ext cx="0" cy="8490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lg" len="med"/>
                <a:tailEnd type="none" w="lg" len="lg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1597688" y="2260879"/>
                <a:ext cx="0" cy="48734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lg" len="med"/>
                <a:tailEnd type="arrow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1778560" y="2563558"/>
                <a:ext cx="2039814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</a:rPr>
                  <a:t>Transverse Profile</a:t>
                </a:r>
              </a:p>
            </p:txBody>
          </p:sp>
          <p:cxnSp>
            <p:nvCxnSpPr>
              <p:cNvPr id="17" name="Straight Connector 16"/>
              <p:cNvCxnSpPr>
                <a:stCxn id="16" idx="1"/>
              </p:cNvCxnSpPr>
              <p:nvPr/>
            </p:nvCxnSpPr>
            <p:spPr bwMode="auto">
              <a:xfrm flipH="1">
                <a:off x="1587640" y="2748224"/>
                <a:ext cx="19092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lg" len="med"/>
                <a:tailEnd type="none" w="lg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079444861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19469" y="1618689"/>
            <a:ext cx="8008172" cy="1524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ZapfDingbats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+mn-lt"/>
              </a:defRPr>
            </a:lvl2pPr>
            <a:lvl3pPr marL="12001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2400">
                <a:solidFill>
                  <a:schemeClr val="bg1"/>
                </a:solidFill>
                <a:latin typeface="+mn-lt"/>
              </a:defRPr>
            </a:lvl3pPr>
            <a:lvl4pPr marL="1662113" indent="-290513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+mn-lt"/>
              </a:defRPr>
            </a:lvl4pPr>
            <a:lvl5pPr marL="21145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bg1"/>
                </a:solidFill>
                <a:latin typeface="+mn-lt"/>
              </a:defRPr>
            </a:lvl5pPr>
            <a:lvl6pPr marL="25717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6pPr>
            <a:lvl7pPr marL="30289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7pPr>
            <a:lvl8pPr marL="34861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8pPr>
            <a:lvl9pPr marL="39433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34340">
              <a:buFont typeface="Arial" pitchFamily="34" charset="0"/>
              <a:buChar char="•"/>
            </a:pPr>
            <a:r>
              <a:rPr lang="en-US" sz="2000" dirty="0" smtClean="0"/>
              <a:t>First 5 </a:t>
            </a:r>
            <a:r>
              <a:rPr lang="en-US" sz="2000" dirty="0" smtClean="0">
                <a:solidFill>
                  <a:srgbClr val="FFFF00"/>
                </a:solidFill>
              </a:rPr>
              <a:t>Basis Vectors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(</a:t>
            </a:r>
            <a:r>
              <a:rPr lang="en-US" sz="2000" dirty="0" smtClean="0"/>
              <a:t>Legendre Polynomials)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911" y="990600"/>
            <a:ext cx="759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Arial"/>
                <a:cs typeface="+mn-cs"/>
              </a:rPr>
              <a:t>Transverse profiles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+mn-cs"/>
              </a:rPr>
              <a:t>decomposed into 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+mn-cs"/>
              </a:rPr>
              <a:t>principal components</a:t>
            </a:r>
            <a:endParaRPr lang="en-US" sz="2000" b="1" dirty="0">
              <a:solidFill>
                <a:srgbClr val="FFFF00"/>
              </a:solidFill>
              <a:latin typeface="Arial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2179320"/>
            <a:ext cx="5981700" cy="3267132"/>
            <a:chOff x="1017510" y="2179320"/>
            <a:chExt cx="7212090" cy="3764280"/>
          </a:xfrm>
        </p:grpSpPr>
        <p:grpSp>
          <p:nvGrpSpPr>
            <p:cNvPr id="7" name="Group 6"/>
            <p:cNvGrpSpPr/>
            <p:nvPr/>
          </p:nvGrpSpPr>
          <p:grpSpPr>
            <a:xfrm>
              <a:off x="1017510" y="2179320"/>
              <a:ext cx="7212090" cy="3764280"/>
              <a:chOff x="1371600" y="2057400"/>
              <a:chExt cx="6324600" cy="4446331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71600" y="2057400"/>
                <a:ext cx="6324600" cy="44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810000" y="2145268"/>
                <a:ext cx="1600200" cy="443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70C0"/>
                    </a:solidFill>
                    <a:latin typeface="Arial"/>
                    <a:cs typeface="+mn-cs"/>
                  </a:rPr>
                  <a:t>Elevation</a:t>
                </a:r>
                <a:endParaRPr lang="en-US" sz="1600" dirty="0">
                  <a:solidFill>
                    <a:srgbClr val="0070C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86400" y="2743200"/>
                <a:ext cx="1600200" cy="443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B050"/>
                    </a:solidFill>
                    <a:latin typeface="Arial"/>
                    <a:cs typeface="+mn-cs"/>
                  </a:rPr>
                  <a:t>Bank Angle</a:t>
                </a:r>
                <a:endParaRPr lang="en-US" sz="1600" dirty="0">
                  <a:solidFill>
                    <a:srgbClr val="00B05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10000" y="4953000"/>
                <a:ext cx="1600200" cy="443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7030A0"/>
                    </a:solidFill>
                    <a:latin typeface="Arial"/>
                    <a:cs typeface="+mn-cs"/>
                  </a:rPr>
                  <a:t>Crowning</a:t>
                </a:r>
                <a:endParaRPr lang="en-US" sz="1600" dirty="0">
                  <a:solidFill>
                    <a:srgbClr val="7030A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90799" y="3276600"/>
                <a:ext cx="1600200" cy="443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FF0000"/>
                    </a:solidFill>
                    <a:latin typeface="Arial"/>
                    <a:cs typeface="+mn-cs"/>
                  </a:rPr>
                  <a:t>Asymmetry</a:t>
                </a:r>
                <a:endParaRPr lang="en-US" sz="1600" dirty="0">
                  <a:solidFill>
                    <a:srgbClr val="FF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57400" y="4648200"/>
                <a:ext cx="1600200" cy="443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B0F0"/>
                    </a:solidFill>
                    <a:latin typeface="Arial"/>
                    <a:cs typeface="+mn-cs"/>
                  </a:rPr>
                  <a:t>Road Rutting</a:t>
                </a:r>
                <a:endParaRPr lang="en-US" sz="1600" dirty="0">
                  <a:solidFill>
                    <a:srgbClr val="00B0F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6553200" y="4630745"/>
              <a:ext cx="1447800" cy="82708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7038931" cy="742950"/>
          </a:xfrm>
        </p:spPr>
        <p:txBody>
          <a:bodyPr/>
          <a:lstStyle/>
          <a:p>
            <a:r>
              <a:rPr lang="en-US" sz="2800" dirty="0" smtClean="0"/>
              <a:t>Surface </a:t>
            </a:r>
            <a:r>
              <a:rPr lang="en-US" sz="2800" dirty="0" smtClean="0"/>
              <a:t>Decomposition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83920" y="5684520"/>
            <a:ext cx="625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bg1"/>
                </a:solidFill>
              </a:rPr>
              <a:t>Chemistruck*, H. M.,</a:t>
            </a:r>
            <a:r>
              <a:rPr lang="en-US" sz="1200" dirty="0">
                <a:solidFill>
                  <a:schemeClr val="bg1"/>
                </a:solidFill>
              </a:rPr>
              <a:t> Ferris, J.B., Gorsich, D., 2012. “Using a Galerkin Approach to Define Terrain Surfaces.”  Journal of Dynamic Systems Measurement and Control, Volume 134,  Issue 2, 021017 (12 pages) http://dx.doi.org/10.1115/1.4005271</a:t>
            </a:r>
          </a:p>
        </p:txBody>
      </p:sp>
    </p:spTree>
    <p:extLst>
      <p:ext uri="{BB962C8B-B14F-4D97-AF65-F5344CB8AC3E}">
        <p14:creationId xmlns:p14="http://schemas.microsoft.com/office/powerpoint/2010/main" val="104449986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617348" y="920815"/>
            <a:ext cx="8215475" cy="374585"/>
          </a:xfrm>
          <a:prstGeom prst="rect">
            <a:avLst/>
          </a:prstGeom>
          <a:ln w="38100">
            <a:noFill/>
          </a:ln>
        </p:spPr>
        <p:txBody>
          <a:bodyPr/>
          <a:lstStyle>
            <a:lvl1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ZapfDingbats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+mn-lt"/>
              </a:defRPr>
            </a:lvl2pPr>
            <a:lvl3pPr marL="12001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2400">
                <a:solidFill>
                  <a:schemeClr val="bg1"/>
                </a:solidFill>
                <a:latin typeface="+mn-lt"/>
              </a:defRPr>
            </a:lvl3pPr>
            <a:lvl4pPr marL="1662113" indent="-290513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+mn-lt"/>
              </a:defRPr>
            </a:lvl4pPr>
            <a:lvl5pPr marL="21145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bg1"/>
                </a:solidFill>
                <a:latin typeface="+mn-lt"/>
              </a:defRPr>
            </a:lvl5pPr>
            <a:lvl6pPr marL="25717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6pPr>
            <a:lvl7pPr marL="30289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7pPr>
            <a:lvl8pPr marL="34861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8pPr>
            <a:lvl9pPr marL="39433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91440" indent="0"/>
            <a:r>
              <a:rPr lang="en-US" sz="2000" b="1" dirty="0" smtClean="0">
                <a:solidFill>
                  <a:srgbClr val="FFFF00"/>
                </a:solidFill>
              </a:rPr>
              <a:t>Transverse Profile </a:t>
            </a:r>
            <a:r>
              <a:rPr lang="en-US" sz="2000" dirty="0" smtClean="0"/>
              <a:t>projected</a:t>
            </a:r>
            <a:r>
              <a:rPr lang="en-US" sz="2000" b="1" dirty="0" smtClean="0"/>
              <a:t> </a:t>
            </a:r>
            <a:r>
              <a:rPr lang="en-US" sz="2000" dirty="0" smtClean="0"/>
              <a:t>on </a:t>
            </a:r>
            <a:r>
              <a:rPr lang="en-US" sz="2000" b="1" dirty="0" smtClean="0">
                <a:solidFill>
                  <a:srgbClr val="FFFF00"/>
                </a:solidFill>
              </a:rPr>
              <a:t>Basis Vectors</a:t>
            </a:r>
            <a:r>
              <a:rPr lang="en-US" sz="2000" b="1" dirty="0" smtClean="0"/>
              <a:t> </a:t>
            </a:r>
            <a:r>
              <a:rPr lang="en-US" sz="2000" dirty="0" smtClean="0"/>
              <a:t>yields </a:t>
            </a:r>
            <a:r>
              <a:rPr lang="en-US" sz="2000" b="1" dirty="0" smtClean="0">
                <a:solidFill>
                  <a:srgbClr val="FFFF00"/>
                </a:solidFill>
              </a:rPr>
              <a:t>Components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47" y="1521738"/>
            <a:ext cx="3191133" cy="244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39847" y="3962400"/>
            <a:ext cx="3206151" cy="2145965"/>
            <a:chOff x="839847" y="3962400"/>
            <a:chExt cx="3206151" cy="2145965"/>
          </a:xfrm>
        </p:grpSpPr>
        <p:cxnSp>
          <p:nvCxnSpPr>
            <p:cNvPr id="19" name="Straight Arrow Connector 18"/>
            <p:cNvCxnSpPr>
              <a:stCxn id="17" idx="2"/>
            </p:cNvCxnSpPr>
            <p:nvPr/>
          </p:nvCxnSpPr>
          <p:spPr bwMode="auto">
            <a:xfrm>
              <a:off x="2435414" y="3962400"/>
              <a:ext cx="0" cy="30253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lg" len="med"/>
              <a:tailEnd type="triangle"/>
            </a:ln>
            <a:effectLst/>
          </p:spPr>
        </p:cxnSp>
        <p:grpSp>
          <p:nvGrpSpPr>
            <p:cNvPr id="20" name="Group 19"/>
            <p:cNvGrpSpPr/>
            <p:nvPr/>
          </p:nvGrpSpPr>
          <p:grpSpPr>
            <a:xfrm>
              <a:off x="839847" y="4264938"/>
              <a:ext cx="3206151" cy="1843427"/>
              <a:chOff x="839847" y="4264938"/>
              <a:chExt cx="3206151" cy="1843427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9847" y="4264938"/>
                <a:ext cx="3206151" cy="184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Rectangle 21"/>
              <p:cNvSpPr/>
              <p:nvPr/>
            </p:nvSpPr>
            <p:spPr bwMode="auto">
              <a:xfrm>
                <a:off x="3302000" y="5461000"/>
                <a:ext cx="641350" cy="406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lg" len="med"/>
                <a:tailEnd type="triangle" w="lg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45998" y="2692400"/>
            <a:ext cx="4986687" cy="3022600"/>
            <a:chOff x="4045998" y="2692400"/>
            <a:chExt cx="4986687" cy="3022600"/>
          </a:xfrm>
        </p:grpSpPr>
        <p:cxnSp>
          <p:nvCxnSpPr>
            <p:cNvPr id="24" name="Straight Arrow Connector 23"/>
            <p:cNvCxnSpPr>
              <a:stCxn id="26" idx="1"/>
            </p:cNvCxnSpPr>
            <p:nvPr/>
          </p:nvCxnSpPr>
          <p:spPr bwMode="auto">
            <a:xfrm flipH="1">
              <a:off x="4045998" y="4308046"/>
              <a:ext cx="427716" cy="878605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triangle" w="lg" len="med"/>
              <a:tailEnd type="none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4473714" y="2692400"/>
              <a:ext cx="4558971" cy="3022600"/>
              <a:chOff x="4473714" y="2692400"/>
              <a:chExt cx="4558971" cy="3022600"/>
            </a:xfrm>
          </p:grpSpPr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3714" y="2901092"/>
                <a:ext cx="4552621" cy="28139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 bwMode="auto">
              <a:xfrm>
                <a:off x="4480064" y="2692400"/>
                <a:ext cx="4552621" cy="208692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lg" len="med"/>
                <a:tailEnd type="triangle" w="lg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51400" y="2774437"/>
                <a:ext cx="16637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Elevation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169124" y="2776910"/>
                <a:ext cx="16637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Bank Angle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889500" y="4175896"/>
                <a:ext cx="16637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Crowning</a:t>
                </a:r>
                <a:endParaRPr lang="en-US" sz="12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13574" y="4177169"/>
                <a:ext cx="16637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Rutting</a:t>
                </a:r>
              </a:p>
            </p:txBody>
          </p:sp>
        </p:grp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598486" y="230188"/>
            <a:ext cx="7038931" cy="742950"/>
          </a:xfrm>
        </p:spPr>
        <p:txBody>
          <a:bodyPr/>
          <a:lstStyle/>
          <a:p>
            <a:r>
              <a:rPr lang="en-US" sz="2800" dirty="0" smtClean="0"/>
              <a:t>Surface </a:t>
            </a:r>
            <a:r>
              <a:rPr lang="en-US" sz="2800" dirty="0" smtClean="0"/>
              <a:t>Decomposition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3659232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</a:pPr>
            <a:r>
              <a:rPr lang="en-US" dirty="0"/>
              <a:t>Autoregressive Model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57428" y="1036206"/>
            <a:ext cx="7061388" cy="648290"/>
            <a:chOff x="987345" y="2111779"/>
            <a:chExt cx="7061388" cy="648289"/>
          </a:xfrm>
        </p:grpSpPr>
        <p:sp useBgFill="1">
          <p:nvSpPr>
            <p:cNvPr id="34" name="TextBox 33"/>
            <p:cNvSpPr txBox="1"/>
            <p:nvPr/>
          </p:nvSpPr>
          <p:spPr>
            <a:xfrm>
              <a:off x="987345" y="2111779"/>
              <a:ext cx="1587178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Elevation value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 at a point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 useBgFill="1">
          <p:nvSpPr>
            <p:cNvPr id="36" name="TextBox 35"/>
            <p:cNvSpPr txBox="1"/>
            <p:nvPr/>
          </p:nvSpPr>
          <p:spPr>
            <a:xfrm>
              <a:off x="2798282" y="2219500"/>
              <a:ext cx="3578645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Linear combination of previous values    +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24299" y="2219500"/>
              <a:ext cx="2888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=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 useBgFill="1">
          <p:nvSpPr>
            <p:cNvPr id="38" name="TextBox 37"/>
            <p:cNvSpPr txBox="1"/>
            <p:nvPr/>
          </p:nvSpPr>
          <p:spPr>
            <a:xfrm>
              <a:off x="6233706" y="2219500"/>
              <a:ext cx="1815027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a residual process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53259" y="2452291"/>
              <a:ext cx="1178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(uncertainty)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5572" y="2127881"/>
            <a:ext cx="7785101" cy="2370055"/>
            <a:chOff x="789666" y="3160133"/>
            <a:chExt cx="7785101" cy="2370055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995769" y="3160133"/>
              <a:ext cx="7446393" cy="237005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1B75BC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2" name="Group 51"/>
            <p:cNvGrpSpPr/>
            <p:nvPr/>
          </p:nvGrpSpPr>
          <p:grpSpPr>
            <a:xfrm>
              <a:off x="995770" y="3304137"/>
              <a:ext cx="7152461" cy="2159440"/>
              <a:chOff x="995770" y="4099653"/>
              <a:chExt cx="7152461" cy="2159440"/>
            </a:xfrm>
          </p:grpSpPr>
          <p:grpSp>
            <p:nvGrpSpPr>
              <p:cNvPr id="93" name="Group 48"/>
              <p:cNvGrpSpPr/>
              <p:nvPr/>
            </p:nvGrpSpPr>
            <p:grpSpPr>
              <a:xfrm>
                <a:off x="995770" y="4099653"/>
                <a:ext cx="7152461" cy="1978443"/>
                <a:chOff x="1652588" y="4099653"/>
                <a:chExt cx="7152461" cy="1978443"/>
              </a:xfrm>
            </p:grpSpPr>
            <p:grpSp>
              <p:nvGrpSpPr>
                <p:cNvPr id="96" name="Group 45"/>
                <p:cNvGrpSpPr/>
                <p:nvPr/>
              </p:nvGrpSpPr>
              <p:grpSpPr>
                <a:xfrm>
                  <a:off x="1652588" y="4099653"/>
                  <a:ext cx="5838825" cy="1978443"/>
                  <a:chOff x="1652588" y="4099653"/>
                  <a:chExt cx="5838825" cy="1978443"/>
                </a:xfrm>
              </p:grpSpPr>
              <p:grpSp>
                <p:nvGrpSpPr>
                  <p:cNvPr id="98" name="Group 44"/>
                  <p:cNvGrpSpPr/>
                  <p:nvPr/>
                </p:nvGrpSpPr>
                <p:grpSpPr>
                  <a:xfrm>
                    <a:off x="1652588" y="4099653"/>
                    <a:ext cx="5838825" cy="1978443"/>
                    <a:chOff x="1652588" y="4099653"/>
                    <a:chExt cx="5838825" cy="1978443"/>
                  </a:xfrm>
                </p:grpSpPr>
                <p:pic>
                  <p:nvPicPr>
                    <p:cNvPr id="101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652588" y="4103688"/>
                      <a:ext cx="5838825" cy="197440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rot="5400000" flipH="1" flipV="1">
                      <a:off x="5276850" y="4493353"/>
                      <a:ext cx="787400" cy="0"/>
                    </a:xfrm>
                    <a:prstGeom prst="line">
                      <a:avLst/>
                    </a:prstGeom>
                    <a:ln>
                      <a:head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rot="16200000" flipV="1">
                      <a:off x="2940719" y="4478397"/>
                      <a:ext cx="759096" cy="1607"/>
                    </a:xfrm>
                    <a:prstGeom prst="line">
                      <a:avLst/>
                    </a:prstGeom>
                    <a:ln>
                      <a:head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Arrow Connector 103"/>
                    <p:cNvCxnSpPr/>
                    <p:nvPr/>
                  </p:nvCxnSpPr>
                  <p:spPr>
                    <a:xfrm rot="5400000">
                      <a:off x="5857876" y="4774054"/>
                      <a:ext cx="358775" cy="32067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Arrow Connector 104"/>
                    <p:cNvCxnSpPr/>
                    <p:nvPr/>
                  </p:nvCxnSpPr>
                  <p:spPr>
                    <a:xfrm>
                      <a:off x="3316675" y="4336616"/>
                      <a:ext cx="2357368" cy="845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3736407" y="4099653"/>
                      <a:ext cx="155448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00" dirty="0"/>
                        <a:t>c</a:t>
                      </a:r>
                      <a:r>
                        <a:rPr lang="en-US" sz="1000" dirty="0" smtClean="0"/>
                        <a:t>orrelation length (p)</a:t>
                      </a:r>
                      <a:endParaRPr lang="en-US" sz="1000" dirty="0"/>
                    </a:p>
                  </p:txBody>
                </p:sp>
                <p:cxnSp>
                  <p:nvCxnSpPr>
                    <p:cNvPr id="107" name="Straight Arrow Connector 106"/>
                    <p:cNvCxnSpPr/>
                    <p:nvPr/>
                  </p:nvCxnSpPr>
                  <p:spPr>
                    <a:xfrm rot="10800000">
                      <a:off x="5876928" y="5466204"/>
                      <a:ext cx="542923" cy="1524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6156960" y="4582284"/>
                    <a:ext cx="4572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z</a:t>
                    </a:r>
                    <a:r>
                      <a:rPr lang="en-US" sz="1200" baseline="-25000" dirty="0" smtClean="0"/>
                      <a:t>k</a:t>
                    </a:r>
                    <a:endParaRPr lang="en-US" sz="1200" dirty="0"/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361667" y="5445730"/>
                    <a:ext cx="4572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a</a:t>
                    </a:r>
                    <a:r>
                      <a:rPr lang="en-US" sz="1200" baseline="-25000" dirty="0" smtClean="0"/>
                      <a:t>k</a:t>
                    </a:r>
                    <a:endParaRPr lang="en-US" sz="1200" dirty="0"/>
                  </a:p>
                </p:txBody>
              </p:sp>
            </p:grpSp>
            <p:pic>
              <p:nvPicPr>
                <p:cNvPr id="97" name="Picture 1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185799" y="4716966"/>
                  <a:ext cx="161925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 rot="16200000">
                <a:off x="1025910" y="4828467"/>
                <a:ext cx="742004" cy="251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Elevation</a:t>
                </a:r>
                <a:endParaRPr lang="en-US" sz="10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997818" y="6012872"/>
                <a:ext cx="20090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Terrain Profile Data Points</a:t>
                </a:r>
                <a:endParaRPr lang="en-US" sz="1000" dirty="0"/>
              </a:p>
            </p:txBody>
          </p:sp>
        </p:grpSp>
        <p:sp>
          <p:nvSpPr>
            <p:cNvPr id="109" name="Flowchart: Connector 108"/>
            <p:cNvSpPr/>
            <p:nvPr/>
          </p:nvSpPr>
          <p:spPr>
            <a:xfrm>
              <a:off x="5122957" y="4284639"/>
              <a:ext cx="123825" cy="123825"/>
            </a:xfrm>
            <a:prstGeom prst="flowChartConnector">
              <a:avLst/>
            </a:prstGeom>
            <a:solidFill>
              <a:srgbClr val="C00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789666" y="4553781"/>
              <a:ext cx="7785101" cy="85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50000"/>
                </a:spcBef>
                <a:spcAft>
                  <a:spcPct val="0"/>
                </a:spcAft>
                <a:buFont typeface="ZapfDingbats"/>
                <a:defRPr sz="24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n"/>
                <a:defRPr sz="2000">
                  <a:solidFill>
                    <a:schemeClr val="bg1"/>
                  </a:solidFill>
                  <a:latin typeface="+mn-lt"/>
                </a:defRPr>
              </a:lvl2pPr>
              <a:lvl3pPr marL="12001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sz="2000">
                  <a:solidFill>
                    <a:schemeClr val="bg1"/>
                  </a:solidFill>
                  <a:latin typeface="+mn-lt"/>
                </a:defRPr>
              </a:lvl3pPr>
              <a:lvl4pPr marL="1662113" indent="-290513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n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1145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¨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71750" indent="-285750" algn="l" rtl="0" fontAlgn="base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¨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3028950" indent="-285750" algn="l" rtl="0" fontAlgn="base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¨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86150" indent="-285750" algn="l" rtl="0" fontAlgn="base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¨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943350" indent="-285750" algn="l" rtl="0" fontAlgn="base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¨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2000" dirty="0" err="1" smtClean="0"/>
                <a:t>z</a:t>
              </a:r>
              <a:r>
                <a:rPr lang="en-US" sz="2000" baseline="-25000" dirty="0" err="1" smtClean="0"/>
                <a:t>k</a:t>
              </a:r>
              <a:r>
                <a:rPr lang="en-US" sz="2000" dirty="0" smtClean="0"/>
                <a:t>  =   [ φ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z</a:t>
              </a:r>
              <a:r>
                <a:rPr lang="en-US" sz="2000" baseline="-25000" dirty="0" smtClean="0"/>
                <a:t>k-1</a:t>
              </a:r>
              <a:r>
                <a:rPr lang="en-US" sz="2000" dirty="0" smtClean="0"/>
                <a:t>  +  φ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z</a:t>
              </a:r>
              <a:r>
                <a:rPr lang="en-US" sz="2000" baseline="-25000" dirty="0" smtClean="0"/>
                <a:t>k-2</a:t>
              </a:r>
              <a:r>
                <a:rPr lang="en-US" sz="2000" dirty="0" smtClean="0"/>
                <a:t>  + … + </a:t>
              </a:r>
              <a:r>
                <a:rPr lang="en-US" sz="2000" dirty="0" err="1" smtClean="0"/>
                <a:t>φ</a:t>
              </a:r>
              <a:r>
                <a:rPr lang="en-US" sz="2000" baseline="-25000" dirty="0" err="1" smtClean="0"/>
                <a:t>p</a:t>
              </a:r>
              <a:r>
                <a:rPr lang="en-US" sz="2000" dirty="0" err="1" smtClean="0"/>
                <a:t>z</a:t>
              </a:r>
              <a:r>
                <a:rPr lang="en-US" sz="2000" baseline="-25000" dirty="0" err="1" smtClean="0"/>
                <a:t>k</a:t>
              </a:r>
              <a:r>
                <a:rPr lang="en-US" sz="2000" baseline="-25000" dirty="0" smtClean="0"/>
                <a:t>-p</a:t>
              </a:r>
              <a:r>
                <a:rPr lang="en-US" sz="2000" dirty="0" smtClean="0"/>
                <a:t> ]   +    </a:t>
              </a:r>
              <a:r>
                <a:rPr lang="en-US" sz="2000" dirty="0" err="1" smtClean="0"/>
                <a:t>a</a:t>
              </a:r>
              <a:r>
                <a:rPr lang="en-US" sz="2000" baseline="-25000" dirty="0" err="1" smtClean="0"/>
                <a:t>k</a:t>
              </a:r>
              <a:r>
                <a:rPr lang="en-US" sz="2000" dirty="0" smtClean="0"/>
                <a:t> </a:t>
              </a:r>
              <a:endParaRPr lang="en-US" sz="1800" dirty="0" smtClean="0"/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672185" y="1588556"/>
            <a:ext cx="7785101" cy="6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ZapfDingbats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000">
                <a:solidFill>
                  <a:schemeClr val="bg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2000">
                <a:solidFill>
                  <a:schemeClr val="bg1"/>
                </a:solidFill>
                <a:latin typeface="+mn-lt"/>
              </a:defRPr>
            </a:lvl3pPr>
            <a:lvl4pPr marL="16621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000">
                <a:solidFill>
                  <a:schemeClr val="bg1"/>
                </a:solidFill>
                <a:latin typeface="+mn-lt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000">
                <a:solidFill>
                  <a:schemeClr val="bg1"/>
                </a:solidFill>
                <a:latin typeface="+mn-lt"/>
              </a:defRPr>
            </a:lvl5pPr>
            <a:lvl6pPr marL="25717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6pPr>
            <a:lvl7pPr marL="30289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7pPr>
            <a:lvl8pPr marL="34861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8pPr>
            <a:lvl9pPr marL="39433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000" dirty="0" err="1" smtClean="0"/>
              <a:t>z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 =   </a:t>
            </a:r>
            <a:r>
              <a:rPr lang="en-US" sz="2000" dirty="0" smtClean="0"/>
              <a:t>[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z</a:t>
            </a:r>
            <a:r>
              <a:rPr lang="en-US" sz="2000" baseline="-25000" dirty="0" smtClean="0"/>
              <a:t>k-1</a:t>
            </a:r>
            <a:r>
              <a:rPr lang="en-US" sz="2000" dirty="0" smtClean="0"/>
              <a:t>  </a:t>
            </a:r>
            <a:r>
              <a:rPr lang="en-US" sz="2000" dirty="0" smtClean="0"/>
              <a:t>+ 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z</a:t>
            </a:r>
            <a:r>
              <a:rPr lang="en-US" sz="2000" baseline="-25000" dirty="0" smtClean="0"/>
              <a:t>k-2</a:t>
            </a:r>
            <a:r>
              <a:rPr lang="en-US" sz="2000" dirty="0" smtClean="0"/>
              <a:t>  </a:t>
            </a:r>
            <a:r>
              <a:rPr lang="en-US" sz="2000" dirty="0" smtClean="0"/>
              <a:t>+ … +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p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k</a:t>
            </a:r>
            <a:r>
              <a:rPr lang="en-US" sz="2000" baseline="-25000" dirty="0" smtClean="0"/>
              <a:t>-p</a:t>
            </a:r>
            <a:r>
              <a:rPr lang="en-US" sz="2000" dirty="0" smtClean="0"/>
              <a:t> </a:t>
            </a:r>
            <a:r>
              <a:rPr lang="en-US" sz="2000" dirty="0" smtClean="0"/>
              <a:t>]   </a:t>
            </a:r>
            <a:r>
              <a:rPr lang="en-US" sz="2000" dirty="0" smtClean="0"/>
              <a:t>+ residual</a:t>
            </a:r>
            <a:endParaRPr lang="en-US" sz="18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883920" y="5684520"/>
            <a:ext cx="625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bg1"/>
                </a:solidFill>
              </a:rPr>
              <a:t>Wagner*, S. M. </a:t>
            </a:r>
            <a:r>
              <a:rPr lang="en-US" sz="1200" dirty="0">
                <a:solidFill>
                  <a:schemeClr val="bg1"/>
                </a:solidFill>
              </a:rPr>
              <a:t>and Ferris, J. B., 2012, “Residual Analysis of Autoregressive Models of Terrain Topology,” Journal of Dynamic Systems Measurement and Control, Volume 134,  Issue 3, 031003 (6 pages)  http://dx.doi.org/10.1115/1.4005502.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309" y="4879818"/>
            <a:ext cx="606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AR models hare parameterized by the </a:t>
            </a:r>
            <a:r>
              <a:rPr lang="en-US" sz="18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1800" dirty="0" smtClean="0">
                <a:solidFill>
                  <a:schemeClr val="bg1"/>
                </a:solidFill>
              </a:rPr>
              <a:t> values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21290"/>
      </p:ext>
    </p:extLst>
  </p:cSld>
  <p:clrMapOvr>
    <a:masterClrMapping/>
  </p:clrMapOvr>
  <p:transition advClick="0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 bwMode="auto">
          <a:xfrm>
            <a:off x="598488" y="95250"/>
            <a:ext cx="59547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>
                <a:solidFill>
                  <a:srgbClr val="FFFFFF"/>
                </a:solidFill>
              </a:rPr>
              <a:t>Surface </a:t>
            </a:r>
            <a:r>
              <a:rPr lang="en-US" sz="2800" dirty="0"/>
              <a:t>Synthesis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614363" y="838200"/>
            <a:ext cx="8121650" cy="51022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ZapfDingbats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+mn-lt"/>
              </a:defRPr>
            </a:lvl2pPr>
            <a:lvl3pPr marL="12001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2400">
                <a:solidFill>
                  <a:schemeClr val="bg1"/>
                </a:solidFill>
                <a:latin typeface="+mn-lt"/>
              </a:defRPr>
            </a:lvl3pPr>
            <a:lvl4pPr marL="1662113" indent="-290513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+mn-lt"/>
              </a:defRPr>
            </a:lvl4pPr>
            <a:lvl5pPr marL="21145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bg1"/>
                </a:solidFill>
                <a:latin typeface="+mn-lt"/>
              </a:defRPr>
            </a:lvl5pPr>
            <a:lvl6pPr marL="25717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6pPr>
            <a:lvl7pPr marL="30289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7pPr>
            <a:lvl8pPr marL="34861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8pPr>
            <a:lvl9pPr marL="3943350" indent="-28575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Generating </a:t>
            </a:r>
            <a:r>
              <a:rPr lang="en-US" sz="2400" i="1" dirty="0" smtClean="0"/>
              <a:t>synthetic terrain</a:t>
            </a:r>
          </a:p>
          <a:p>
            <a:pPr lvl="1"/>
            <a:r>
              <a:rPr lang="en-US" sz="2000" dirty="0" smtClean="0"/>
              <a:t>Model each component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i="1" dirty="0" smtClean="0"/>
              <a:t>synthetic components</a:t>
            </a:r>
            <a:r>
              <a:rPr lang="en-US" sz="2000" dirty="0" smtClean="0"/>
              <a:t>  with same essential characteristics of measured</a:t>
            </a:r>
          </a:p>
          <a:p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614363" y="2873705"/>
            <a:ext cx="4735287" cy="3170696"/>
            <a:chOff x="-1" y="2350837"/>
            <a:chExt cx="5424747" cy="371818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486030"/>
              <a:ext cx="5424747" cy="358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 bwMode="auto">
            <a:xfrm>
              <a:off x="0" y="2350837"/>
              <a:ext cx="5424746" cy="2086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8488" y="2377026"/>
              <a:ext cx="1663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Elevation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93237" y="2377025"/>
              <a:ext cx="1663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Bank Angle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8488" y="4181061"/>
              <a:ext cx="1663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Crowning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37682" y="4166217"/>
              <a:ext cx="1663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Rutting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645316" y="3344583"/>
            <a:ext cx="3206151" cy="2724434"/>
            <a:chOff x="5645316" y="3344583"/>
            <a:chExt cx="3206151" cy="2724434"/>
          </a:xfrm>
        </p:grpSpPr>
        <p:sp>
          <p:nvSpPr>
            <p:cNvPr id="42" name="TextBox 41"/>
            <p:cNvSpPr txBox="1"/>
            <p:nvPr/>
          </p:nvSpPr>
          <p:spPr>
            <a:xfrm>
              <a:off x="5645316" y="3344583"/>
              <a:ext cx="28700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Multiply by basis vectors…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645316" y="4225590"/>
              <a:ext cx="3206151" cy="1843427"/>
              <a:chOff x="839847" y="4264938"/>
              <a:chExt cx="3206151" cy="1843427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9847" y="4264938"/>
                <a:ext cx="3206151" cy="184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5" name="Rectangle 44"/>
              <p:cNvSpPr/>
              <p:nvPr/>
            </p:nvSpPr>
            <p:spPr bwMode="auto">
              <a:xfrm>
                <a:off x="3302000" y="5461000"/>
                <a:ext cx="641350" cy="406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lg" len="med"/>
                <a:tailEnd type="triangle" w="lg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8148279"/>
      </p:ext>
    </p:extLst>
  </p:cSld>
  <p:clrMapOvr>
    <a:masterClrMapping/>
  </p:clrMapOvr>
  <p:transition advClick="0" advTm="1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BF pres design template">
  <a:themeElements>
    <a:clrScheme name="1_JBF pre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JBF pre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1B75BC"/>
          </a:solidFill>
          <a:prstDash val="solid"/>
          <a:round/>
          <a:headEnd type="none" w="lg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1B75BC"/>
          </a:solidFill>
          <a:prstDash val="solid"/>
          <a:round/>
          <a:headEnd type="none" w="lg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JBF pr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BF pres desig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BF pres desig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BF pres desig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BF pres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BF pres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BF pres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10003</TotalTime>
  <Words>1203</Words>
  <Application>Microsoft Office PowerPoint</Application>
  <PresentationFormat>On-screen Show (4:3)</PresentationFormat>
  <Paragraphs>214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1_JBF pres design template</vt:lpstr>
      <vt:lpstr>PowerPoint Presentation</vt:lpstr>
      <vt:lpstr>Compact Terrain Characterization</vt:lpstr>
      <vt:lpstr>Creating Curved Regular Grid (CRG)</vt:lpstr>
      <vt:lpstr>Determining height at each CRG node</vt:lpstr>
      <vt:lpstr>Surface Creation</vt:lpstr>
      <vt:lpstr>Surface Decomposition</vt:lpstr>
      <vt:lpstr>Surface Decomposition</vt:lpstr>
      <vt:lpstr>Autoregressive Model</vt:lpstr>
      <vt:lpstr>PowerPoint Presentation</vt:lpstr>
      <vt:lpstr>Surface Synthesis</vt:lpstr>
      <vt:lpstr>Whew!!   Let’s recap with an example…</vt:lpstr>
      <vt:lpstr>Defining Model Parameter Vector</vt:lpstr>
      <vt:lpstr>Reducing Parameter Space</vt:lpstr>
      <vt:lpstr>Approach: Project on Basis Vectors</vt:lpstr>
      <vt:lpstr>Approach: Big Picture</vt:lpstr>
      <vt:lpstr>Proof of Concept: Model Choice</vt:lpstr>
      <vt:lpstr>Proof of Concept: Results</vt:lpstr>
      <vt:lpstr>Proof of Concept: Results</vt:lpstr>
      <vt:lpstr>Proof of Concept: Results</vt:lpstr>
      <vt:lpstr>Future Work</vt:lpstr>
      <vt:lpstr>Conclusions</vt:lpstr>
    </vt:vector>
  </TitlesOfParts>
  <Company>Mechanical Engineering Va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Terrain Research Lab</dc:title>
  <dc:creator>John Ferris</dc:creator>
  <cp:lastModifiedBy>John Ferris</cp:lastModifiedBy>
  <cp:revision>439</cp:revision>
  <dcterms:created xsi:type="dcterms:W3CDTF">2006-01-03T14:16:04Z</dcterms:created>
  <dcterms:modified xsi:type="dcterms:W3CDTF">2012-09-14T20:04:27Z</dcterms:modified>
</cp:coreProperties>
</file>