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8" r:id="rId4"/>
    <p:sldId id="345" r:id="rId5"/>
    <p:sldId id="344" r:id="rId6"/>
    <p:sldId id="359" r:id="rId7"/>
    <p:sldId id="266" r:id="rId8"/>
    <p:sldId id="346" r:id="rId9"/>
    <p:sldId id="347" r:id="rId10"/>
    <p:sldId id="348" r:id="rId11"/>
    <p:sldId id="349" r:id="rId12"/>
    <p:sldId id="350" r:id="rId13"/>
    <p:sldId id="351" r:id="rId14"/>
    <p:sldId id="353" r:id="rId15"/>
    <p:sldId id="354" r:id="rId16"/>
    <p:sldId id="355" r:id="rId17"/>
    <p:sldId id="356" r:id="rId18"/>
    <p:sldId id="357" r:id="rId19"/>
    <p:sldId id="358" r:id="rId20"/>
    <p:sldId id="323" r:id="rId21"/>
  </p:sldIdLst>
  <p:sldSz cx="9144000" cy="6858000" type="screen4x3"/>
  <p:notesSz cx="7010400" cy="9236075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25700"/>
    <a:srgbClr val="CC7A00"/>
    <a:srgbClr val="14385C"/>
    <a:srgbClr val="899BAD"/>
    <a:srgbClr val="042A45"/>
    <a:srgbClr val="042A43"/>
    <a:srgbClr val="D27D00"/>
    <a:srgbClr val="25629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2" autoAdjust="0"/>
    <p:restoredTop sz="94673" autoAdjust="0"/>
  </p:normalViewPr>
  <p:slideViewPr>
    <p:cSldViewPr showGuides="1">
      <p:cViewPr>
        <p:scale>
          <a:sx n="73" d="100"/>
          <a:sy n="73" d="100"/>
        </p:scale>
        <p:origin x="-2436" y="-960"/>
      </p:cViewPr>
      <p:guideLst>
        <p:guide orient="horz" pos="672"/>
        <p:guide orient="horz" pos="3936"/>
        <p:guide pos="217"/>
        <p:guide pos="5568"/>
        <p:guide pos="14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9/5/2013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8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2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10" y="3048000"/>
            <a:ext cx="386239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4676774"/>
            <a:ext cx="3862390" cy="58102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 descr="Header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384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4572000"/>
            <a:ext cx="3886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4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10" y="3124200"/>
            <a:ext cx="411480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4600574"/>
            <a:ext cx="4114800" cy="79057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 descr="HeaderLogo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384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4572000"/>
            <a:ext cx="4191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itchFamily="34" charset="0"/>
              </a:defRPr>
            </a:lvl1pPr>
            <a:lvl2pPr>
              <a:defRPr>
                <a:latin typeface="Franklin Gothic Book" pitchFamily="34" charset="0"/>
              </a:defRPr>
            </a:lvl2pPr>
            <a:lvl3pPr>
              <a:defRPr>
                <a:latin typeface="Franklin Gothic Book" pitchFamily="34" charset="0"/>
              </a:defRPr>
            </a:lvl3pPr>
            <a:lvl4pPr>
              <a:defRPr>
                <a:latin typeface="Franklin Gothic Book" pitchFamily="34" charset="0"/>
              </a:defRPr>
            </a:lvl4pPr>
            <a:lvl5pPr>
              <a:defRPr>
                <a:latin typeface="Franklin Gothic Book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2906"/>
            <a:ext cx="9144000" cy="565094"/>
          </a:xfrm>
          <a:prstGeom prst="rect">
            <a:avLst/>
          </a:prstGeom>
        </p:spPr>
      </p:pic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576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8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9" name="think-cell Slide" r:id="rId15" imgW="0" imgH="0" progId="">
                  <p:embed/>
                </p:oleObj>
              </mc:Choice>
              <mc:Fallback>
                <p:oleObj name="think-cell Slide" r:id="rId15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>
            <p:custDataLst>
              <p:tags r:id="rId9"/>
            </p:custDataLst>
          </p:nvPr>
        </p:nvSpPr>
        <p:spPr>
          <a:xfrm>
            <a:off x="8886825" y="6579399"/>
            <a:ext cx="257175" cy="19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04800" y="76200"/>
            <a:ext cx="83534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33375" y="1066800"/>
            <a:ext cx="8477250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0949" y="6582395"/>
            <a:ext cx="211057" cy="1875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0" kern="1200" dirty="0" smtClean="0">
          <a:solidFill>
            <a:schemeClr val="bg1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vmlDrawing" Target="../drawings/vmlDrawing4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oleObject" Target="../embeddings/oleObject4.bin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notesSlide" Target="../notesSlides/notesSlide1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19.jpe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8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7.jpeg"/><Relationship Id="rId5" Type="http://schemas.openxmlformats.org/officeDocument/2006/relationships/tags" Target="../tags/tag37.xml"/><Relationship Id="rId10" Type="http://schemas.openxmlformats.org/officeDocument/2006/relationships/image" Target="../media/image16.jpeg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Excel_97-2003_Worksheet1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481010" y="4695825"/>
            <a:ext cx="4929190" cy="790575"/>
          </a:xfrm>
        </p:spPr>
        <p:txBody>
          <a:bodyPr/>
          <a:lstStyle/>
          <a:p>
            <a:r>
              <a:rPr lang="en-US" sz="1800" dirty="0" smtClean="0"/>
              <a:t>Feng Hong, PE, PhD, </a:t>
            </a:r>
            <a:r>
              <a:rPr lang="en-US" sz="1800" dirty="0" err="1" smtClean="0"/>
              <a:t>TxDOT</a:t>
            </a:r>
            <a:endParaRPr lang="en-US" sz="1800" dirty="0" smtClean="0"/>
          </a:p>
          <a:p>
            <a:r>
              <a:rPr lang="en-US" sz="1800" dirty="0" err="1" smtClean="0"/>
              <a:t>Darhao</a:t>
            </a:r>
            <a:r>
              <a:rPr lang="en-US" sz="1800" dirty="0" smtClean="0"/>
              <a:t> Chen, PE, PhD, </a:t>
            </a:r>
            <a:r>
              <a:rPr lang="en-US" sz="1800" dirty="0" err="1" smtClean="0"/>
              <a:t>TxDOT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600" dirty="0" smtClean="0"/>
              <a:t>September 16~19, 2013, RPUG Meeting, San Antonio, TX</a:t>
            </a:r>
            <a:endParaRPr lang="en-US" sz="1600" dirty="0"/>
          </a:p>
        </p:txBody>
      </p:sp>
      <p:pic>
        <p:nvPicPr>
          <p:cNvPr id="218115" name="Picture 3" descr="C:\Users\SPARKER\AppData\Local\Microsoft\Windows\Temporary Internet Files\Content.Outlook\8SU2YA9X\High5_047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84" y="1066800"/>
            <a:ext cx="2164265" cy="1143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9" name="Picture 7" descr="C:\Users\SPARKER\AppData\Local\Microsoft\Windows\Temporary Internet Files\Content.Outlook\8SU2YA9X\I69Cap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 b="9444"/>
          <a:stretch/>
        </p:blipFill>
        <p:spPr bwMode="auto">
          <a:xfrm>
            <a:off x="6881326" y="4580466"/>
            <a:ext cx="2262674" cy="12869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20" name="Picture 8" descr="C:\Users\SPARKER\AppData\Local\Microsoft\Windows\Temporary Internet Files\Content.Outlook\8SU2YA9X\Sp366_04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955" r="127" b="-353"/>
          <a:stretch/>
        </p:blipFill>
        <p:spPr bwMode="auto">
          <a:xfrm>
            <a:off x="6878216" y="1066800"/>
            <a:ext cx="2262674" cy="35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13654" r="4717" b="22583"/>
          <a:stretch/>
        </p:blipFill>
        <p:spPr bwMode="auto">
          <a:xfrm>
            <a:off x="2434058" y="2209800"/>
            <a:ext cx="21628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b="1" dirty="0"/>
              <a:t>Use Ground Penetrating Radar Technology to Evaluate Rutting in An Asphalt Overlay</a:t>
            </a:r>
          </a:p>
        </p:txBody>
      </p:sp>
      <p:pic>
        <p:nvPicPr>
          <p:cNvPr id="2181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917" b="5301"/>
          <a:stretch/>
        </p:blipFill>
        <p:spPr bwMode="auto">
          <a:xfrm>
            <a:off x="4597399" y="1066800"/>
            <a:ext cx="2277533" cy="17356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4263" r="10659" b="-186"/>
          <a:stretch/>
        </p:blipFill>
        <p:spPr bwMode="auto">
          <a:xfrm>
            <a:off x="4597401" y="2743200"/>
            <a:ext cx="2277532" cy="177800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A inspector0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15860"/>
          <a:stretch/>
        </p:blipFill>
        <p:spPr>
          <a:xfrm>
            <a:off x="0" y="1066801"/>
            <a:ext cx="2438400" cy="114762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 Estimation Based on GPR 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10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69220"/>
              </p:ext>
            </p:extLst>
          </p:nvPr>
        </p:nvGraphicFramePr>
        <p:xfrm>
          <a:off x="609600" y="1676400"/>
          <a:ext cx="2737449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4" name="Equation" r:id="rId3" imgW="1130300" imgH="508000" progId="Equation.3">
                  <p:embed/>
                </p:oleObj>
              </mc:Choice>
              <mc:Fallback>
                <p:oleObj name="Equation" r:id="rId3" imgW="11303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2737449" cy="1219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992895"/>
              </p:ext>
            </p:extLst>
          </p:nvPr>
        </p:nvGraphicFramePr>
        <p:xfrm>
          <a:off x="609600" y="3733800"/>
          <a:ext cx="1376796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5" name="Equation" r:id="rId5" imgW="508000" imgH="419100" progId="Equation.3">
                  <p:embed/>
                </p:oleObj>
              </mc:Choice>
              <mc:Fallback>
                <p:oleObj name="Equation" r:id="rId5" imgW="5080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33800"/>
                        <a:ext cx="1376796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10000" y="1752600"/>
            <a:ext cx="4800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:</a:t>
            </a:r>
            <a:r>
              <a:rPr lang="en-US" sz="1600" dirty="0"/>
              <a:t> </a:t>
            </a:r>
            <a:r>
              <a:rPr lang="en-US" sz="1600" dirty="0" smtClean="0"/>
              <a:t>Amplitude </a:t>
            </a:r>
            <a:r>
              <a:rPr lang="en-US" sz="1600" dirty="0"/>
              <a:t>of reflection from pavement surface, in volt; </a:t>
            </a:r>
          </a:p>
          <a:p>
            <a:r>
              <a:rPr lang="en-US" sz="1600" dirty="0" smtClean="0"/>
              <a:t>A</a:t>
            </a:r>
            <a:r>
              <a:rPr lang="en-US" sz="1600" baseline="-25000" dirty="0" smtClean="0"/>
              <a:t>m</a:t>
            </a:r>
            <a:r>
              <a:rPr lang="en-US" sz="1600" dirty="0" smtClean="0"/>
              <a:t>: Amplitude </a:t>
            </a:r>
            <a:r>
              <a:rPr lang="en-US" sz="1600" dirty="0"/>
              <a:t>of reflection from a metal plate (placed on a pavement surface), in volt.</a:t>
            </a:r>
          </a:p>
          <a:p>
            <a:endParaRPr lang="en-US" sz="1200" dirty="0" err="1" smtClean="0"/>
          </a:p>
        </p:txBody>
      </p:sp>
      <p:sp>
        <p:nvSpPr>
          <p:cNvPr id="17" name="TextBox 16"/>
          <p:cNvSpPr txBox="1"/>
          <p:nvPr/>
        </p:nvSpPr>
        <p:spPr>
          <a:xfrm>
            <a:off x="3810000" y="3810000"/>
            <a:ext cx="4800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c: A </a:t>
            </a:r>
            <a:r>
              <a:rPr lang="en-US" sz="1600" dirty="0"/>
              <a:t>constant representing the speed of the EM wave traveling in the air, i.e. approximately 3x108 m/s or 11.8 inch/ns; and</a:t>
            </a:r>
          </a:p>
          <a:p>
            <a:r>
              <a:rPr lang="en-US" sz="1600" dirty="0"/>
              <a:t>t: </a:t>
            </a:r>
            <a:r>
              <a:rPr lang="en-US" sz="1600" dirty="0" smtClean="0"/>
              <a:t>One </a:t>
            </a:r>
            <a:r>
              <a:rPr lang="en-US" sz="1600" dirty="0"/>
              <a:t>way travel time of an EM wave in a given layer. </a:t>
            </a:r>
          </a:p>
          <a:p>
            <a:endParaRPr lang="en-US" sz="1200" dirty="0" err="1" smtClean="0"/>
          </a:p>
        </p:txBody>
      </p:sp>
      <p:sp>
        <p:nvSpPr>
          <p:cNvPr id="18" name="TextBox 17"/>
          <p:cNvSpPr txBox="1"/>
          <p:nvPr/>
        </p:nvSpPr>
        <p:spPr>
          <a:xfrm>
            <a:off x="533400" y="106680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Dielectric</a:t>
            </a:r>
            <a:endParaRPr lang="en-US" dirty="0"/>
          </a:p>
          <a:p>
            <a:endParaRPr lang="en-US" sz="120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533400" y="335280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Thickness</a:t>
            </a:r>
            <a:endParaRPr lang="en-US" dirty="0"/>
          </a:p>
          <a:p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29435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AC Overlay Thickness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11</a:t>
            </a:fld>
            <a:endParaRPr lang="en-US" dirty="0"/>
          </a:p>
        </p:txBody>
      </p:sp>
      <p:pic>
        <p:nvPicPr>
          <p:cNvPr id="157698" name="Char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/>
          <a:stretch>
            <a:fillRect/>
          </a:stretch>
        </p:blipFill>
        <p:spPr bwMode="auto">
          <a:xfrm>
            <a:off x="1295400" y="1219200"/>
            <a:ext cx="6781800" cy="45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010025" y="2009957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Middle of Lane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14850" y="3622041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Right Wheel Path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701" name="AutoShape 5"/>
          <p:cNvCxnSpPr>
            <a:cxnSpLocks noChangeShapeType="1"/>
          </p:cNvCxnSpPr>
          <p:nvPr/>
        </p:nvCxnSpPr>
        <p:spPr bwMode="auto">
          <a:xfrm>
            <a:off x="4943475" y="2229032"/>
            <a:ext cx="295275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702" name="AutoShape 6"/>
          <p:cNvCxnSpPr>
            <a:cxnSpLocks noChangeShapeType="1"/>
          </p:cNvCxnSpPr>
          <p:nvPr/>
        </p:nvCxnSpPr>
        <p:spPr bwMode="auto">
          <a:xfrm flipH="1" flipV="1">
            <a:off x="3871914" y="3355342"/>
            <a:ext cx="642936" cy="3784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970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Layer Thickness Along Different Scan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12</a:t>
            </a:fld>
            <a:endParaRPr 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t="20850" r="30860" b="47978"/>
          <a:stretch/>
        </p:blipFill>
        <p:spPr bwMode="auto">
          <a:xfrm>
            <a:off x="152400" y="1981200"/>
            <a:ext cx="421059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0" t="61390" r="31620" b="7634"/>
          <a:stretch/>
        </p:blipFill>
        <p:spPr bwMode="auto">
          <a:xfrm>
            <a:off x="4800600" y="1981201"/>
            <a:ext cx="410709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129540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Right Wheel Path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3942" y="1295400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Middle of Lane</a:t>
            </a:r>
          </a:p>
        </p:txBody>
      </p:sp>
    </p:spTree>
    <p:extLst>
      <p:ext uri="{BB962C8B-B14F-4D97-AF65-F5344CB8AC3E}">
        <p14:creationId xmlns:p14="http://schemas.microsoft.com/office/powerpoint/2010/main" val="2874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13</a:t>
            </a:fld>
            <a:endParaRPr lang="en-US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t="27988" r="38828" b="29048"/>
          <a:stretch/>
        </p:blipFill>
        <p:spPr bwMode="auto">
          <a:xfrm>
            <a:off x="1987731" y="838200"/>
            <a:ext cx="5098869" cy="53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64326"/>
            <a:ext cx="1606953" cy="365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5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14</a:t>
            </a:fld>
            <a:endParaRPr lang="en-US" dirty="0"/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8" t="29082" r="22459" b="49745"/>
          <a:stretch/>
        </p:blipFill>
        <p:spPr bwMode="auto">
          <a:xfrm>
            <a:off x="404620" y="762000"/>
            <a:ext cx="851328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7" t="27068" r="31014" b="36466"/>
          <a:stretch/>
        </p:blipFill>
        <p:spPr bwMode="auto">
          <a:xfrm>
            <a:off x="2576109" y="3335383"/>
            <a:ext cx="4510491" cy="293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3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Based Thickness Comparison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15</a:t>
            </a:fld>
            <a:endParaRPr lang="en-US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32818" r="22297" b="25096"/>
          <a:stretch/>
        </p:blipFill>
        <p:spPr bwMode="auto">
          <a:xfrm>
            <a:off x="76200" y="2282734"/>
            <a:ext cx="4333032" cy="25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8" t="26667" r="22355" b="32063"/>
          <a:stretch/>
        </p:blipFill>
        <p:spPr bwMode="auto">
          <a:xfrm>
            <a:off x="4648200" y="2312125"/>
            <a:ext cx="4346216" cy="25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6880" y="153198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 Layer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1774" y="15438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 Layer 2</a:t>
            </a:r>
          </a:p>
        </p:txBody>
      </p:sp>
    </p:spTree>
    <p:extLst>
      <p:ext uri="{BB962C8B-B14F-4D97-AF65-F5344CB8AC3E}">
        <p14:creationId xmlns:p14="http://schemas.microsoft.com/office/powerpoint/2010/main" val="3271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Based Permanent Deformation Statistics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16</a:t>
            </a:fld>
            <a:endParaRPr lang="en-US" dirty="0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3704" r="50562" b="22645"/>
          <a:stretch/>
        </p:blipFill>
        <p:spPr bwMode="auto">
          <a:xfrm>
            <a:off x="2286000" y="838200"/>
            <a:ext cx="4267200" cy="532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Trenching in Field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17</a:t>
            </a:fld>
            <a:endParaRPr lang="en-US" dirty="0"/>
          </a:p>
        </p:txBody>
      </p:sp>
      <p:pic>
        <p:nvPicPr>
          <p:cNvPr id="163842" name="Picture 2" descr="IMG_22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21664" r="10587" b="23328"/>
          <a:stretch>
            <a:fillRect/>
          </a:stretch>
        </p:blipFill>
        <p:spPr bwMode="auto">
          <a:xfrm>
            <a:off x="990600" y="1325880"/>
            <a:ext cx="715073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Permanent Deformation from Trench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18</a:t>
            </a:fld>
            <a:endParaRPr lang="en-US" dirty="0"/>
          </a:p>
        </p:txBody>
      </p:sp>
      <p:pic>
        <p:nvPicPr>
          <p:cNvPr id="164866" name="Chart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 b="-18"/>
          <a:stretch/>
        </p:blipFill>
        <p:spPr bwMode="auto">
          <a:xfrm>
            <a:off x="912222" y="838200"/>
            <a:ext cx="7469777" cy="393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31689"/>
              </p:ext>
            </p:extLst>
          </p:nvPr>
        </p:nvGraphicFramePr>
        <p:xfrm>
          <a:off x="1752600" y="4953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PD</a:t>
                      </a:r>
                      <a:r>
                        <a:rPr lang="en-US" baseline="0" dirty="0" smtClean="0"/>
                        <a:t> (in.)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Trench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Layer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Layer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8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GPR can serve as an effective tool to </a:t>
            </a:r>
          </a:p>
          <a:p>
            <a:pPr lvl="1"/>
            <a:r>
              <a:rPr lang="en-US" sz="2800" dirty="0" smtClean="0"/>
              <a:t>Evaluate permanent deformation in AC overlay</a:t>
            </a:r>
          </a:p>
          <a:p>
            <a:pPr lvl="1"/>
            <a:r>
              <a:rPr lang="en-US" sz="2800" dirty="0" smtClean="0"/>
              <a:t>Identify layer-based permanent deformation</a:t>
            </a:r>
          </a:p>
          <a:p>
            <a:pPr lvl="1"/>
            <a:r>
              <a:rPr lang="en-US" sz="2800" dirty="0" smtClean="0"/>
              <a:t>Provide full length survey coverage</a:t>
            </a:r>
          </a:p>
          <a:p>
            <a:pPr lvl="1"/>
            <a:r>
              <a:rPr lang="en-US" sz="2800" dirty="0" smtClean="0"/>
              <a:t>Provide fast and nondestructive survey results</a:t>
            </a:r>
            <a:endParaRPr lang="la-Latn" sz="2800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3" name="think-cell Slide" r:id="rId24" imgW="0" imgH="0" progId="">
                  <p:embed/>
                </p:oleObj>
              </mc:Choice>
              <mc:Fallback>
                <p:oleObj name="think-cell Slide" r:id="rId24" imgW="0" imgH="0" progId="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Isosceles Triangle 31"/>
          <p:cNvSpPr/>
          <p:nvPr/>
        </p:nvSpPr>
        <p:spPr>
          <a:xfrm rot="10800000">
            <a:off x="341312" y="1535906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Table of Contents</a:t>
            </a:r>
            <a:endParaRPr lang="en-US" dirty="0"/>
          </a:p>
        </p:txBody>
      </p:sp>
      <p:sp>
        <p:nvSpPr>
          <p:cNvPr id="45" name="Rectangle 44"/>
          <p:cNvSpPr/>
          <p:nvPr>
            <p:custDataLst>
              <p:tags r:id="rId4"/>
            </p:custDataLst>
          </p:nvPr>
        </p:nvSpPr>
        <p:spPr bwMode="auto">
          <a:xfrm>
            <a:off x="7848601" y="1733131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4-6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46" name="Rectangle 45"/>
          <p:cNvSpPr/>
          <p:nvPr>
            <p:custDataLst>
              <p:tags r:id="rId5"/>
            </p:custDataLst>
          </p:nvPr>
        </p:nvSpPr>
        <p:spPr bwMode="auto">
          <a:xfrm>
            <a:off x="7848601" y="2400146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7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0" name="Rectangle 49"/>
          <p:cNvSpPr/>
          <p:nvPr>
            <p:custDataLst>
              <p:tags r:id="rId6"/>
            </p:custDataLst>
          </p:nvPr>
        </p:nvSpPr>
        <p:spPr bwMode="auto">
          <a:xfrm>
            <a:off x="7848601" y="3067161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8-16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1" name="Rectangle 50"/>
          <p:cNvSpPr/>
          <p:nvPr>
            <p:custDataLst>
              <p:tags r:id="rId7"/>
            </p:custDataLst>
          </p:nvPr>
        </p:nvSpPr>
        <p:spPr bwMode="auto">
          <a:xfrm>
            <a:off x="7848601" y="3734176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17-18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2" name="Rectangle 51"/>
          <p:cNvSpPr/>
          <p:nvPr>
            <p:custDataLst>
              <p:tags r:id="rId8"/>
            </p:custDataLst>
          </p:nvPr>
        </p:nvSpPr>
        <p:spPr bwMode="auto">
          <a:xfrm>
            <a:off x="7848600" y="4401191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19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3" name="Rectangle 52"/>
          <p:cNvSpPr/>
          <p:nvPr>
            <p:custDataLst>
              <p:tags r:id="rId9"/>
            </p:custDataLst>
          </p:nvPr>
        </p:nvSpPr>
        <p:spPr bwMode="auto">
          <a:xfrm>
            <a:off x="7848600" y="1066116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3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10"/>
            </p:custDataLst>
          </p:nvPr>
        </p:nvSpPr>
        <p:spPr bwMode="auto">
          <a:xfrm rot="10800000" flipH="1" flipV="1">
            <a:off x="479611" y="1066116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Introduction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47" name="Rectangle 46"/>
          <p:cNvSpPr/>
          <p:nvPr>
            <p:custDataLst>
              <p:tags r:id="rId11"/>
            </p:custDataLst>
          </p:nvPr>
        </p:nvSpPr>
        <p:spPr bwMode="auto">
          <a:xfrm rot="10800000" flipH="1" flipV="1">
            <a:off x="479611" y="1733131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Background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6" name="Rectangle 55"/>
          <p:cNvSpPr/>
          <p:nvPr>
            <p:custDataLst>
              <p:tags r:id="rId12"/>
            </p:custDataLst>
          </p:nvPr>
        </p:nvSpPr>
        <p:spPr bwMode="auto">
          <a:xfrm rot="10800000" flipH="1" flipV="1">
            <a:off x="479611" y="2400146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Experimental Design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62" name="Rectangle 61"/>
          <p:cNvSpPr/>
          <p:nvPr>
            <p:custDataLst>
              <p:tags r:id="rId13"/>
            </p:custDataLst>
          </p:nvPr>
        </p:nvSpPr>
        <p:spPr bwMode="auto">
          <a:xfrm rot="10800000" flipH="1" flipV="1">
            <a:off x="479611" y="3067161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Nondestructive Testing with GPR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63" name="Rectangle 62"/>
          <p:cNvSpPr/>
          <p:nvPr>
            <p:custDataLst>
              <p:tags r:id="rId14"/>
            </p:custDataLst>
          </p:nvPr>
        </p:nvSpPr>
        <p:spPr bwMode="auto">
          <a:xfrm rot="10800000" flipH="1" flipV="1">
            <a:off x="479611" y="3734176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Trench Verification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64" name="Rectangle 63"/>
          <p:cNvSpPr/>
          <p:nvPr>
            <p:custDataLst>
              <p:tags r:id="rId15"/>
            </p:custDataLst>
          </p:nvPr>
        </p:nvSpPr>
        <p:spPr bwMode="auto">
          <a:xfrm rot="10800000" flipH="1" flipV="1">
            <a:off x="479611" y="4401191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Book" pitchFamily="34" charset="0"/>
              </a:rPr>
              <a:t>Conclusion Remarks</a:t>
            </a:r>
            <a:endParaRPr 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10" name="Freeform 12"/>
          <p:cNvSpPr>
            <a:spLocks/>
          </p:cNvSpPr>
          <p:nvPr>
            <p:custDataLst>
              <p:tags r:id="rId16"/>
            </p:custDataLst>
          </p:nvPr>
        </p:nvSpPr>
        <p:spPr bwMode="auto">
          <a:xfrm rot="10800000" flipH="1" flipV="1">
            <a:off x="333376" y="1066116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1</a:t>
            </a:r>
          </a:p>
        </p:txBody>
      </p:sp>
      <p:sp>
        <p:nvSpPr>
          <p:cNvPr id="66" name="Freeform 12"/>
          <p:cNvSpPr>
            <a:spLocks/>
          </p:cNvSpPr>
          <p:nvPr>
            <p:custDataLst>
              <p:tags r:id="rId17"/>
            </p:custDataLst>
          </p:nvPr>
        </p:nvSpPr>
        <p:spPr bwMode="auto">
          <a:xfrm rot="10800000" flipH="1" flipV="1">
            <a:off x="333376" y="1733131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2</a:t>
            </a:r>
            <a:endParaRPr lang="en-US" b="1" dirty="0">
              <a:solidFill>
                <a:prstClr val="white"/>
              </a:solidFill>
              <a:latin typeface="Franklin Gothic Book" pitchFamily="34" charset="0"/>
            </a:endParaRPr>
          </a:p>
        </p:txBody>
      </p:sp>
      <p:sp>
        <p:nvSpPr>
          <p:cNvPr id="67" name="Freeform 12"/>
          <p:cNvSpPr>
            <a:spLocks/>
          </p:cNvSpPr>
          <p:nvPr>
            <p:custDataLst>
              <p:tags r:id="rId18"/>
            </p:custDataLst>
          </p:nvPr>
        </p:nvSpPr>
        <p:spPr bwMode="auto">
          <a:xfrm rot="10800000" flipH="1" flipV="1">
            <a:off x="333375" y="2400146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3</a:t>
            </a:r>
            <a:endParaRPr lang="en-US" b="1" dirty="0">
              <a:solidFill>
                <a:prstClr val="white"/>
              </a:solidFill>
              <a:latin typeface="Franklin Gothic Book" pitchFamily="34" charset="0"/>
            </a:endParaRPr>
          </a:p>
        </p:txBody>
      </p:sp>
      <p:sp>
        <p:nvSpPr>
          <p:cNvPr id="68" name="Freeform 12"/>
          <p:cNvSpPr>
            <a:spLocks/>
          </p:cNvSpPr>
          <p:nvPr>
            <p:custDataLst>
              <p:tags r:id="rId19"/>
            </p:custDataLst>
          </p:nvPr>
        </p:nvSpPr>
        <p:spPr bwMode="auto">
          <a:xfrm rot="10800000" flipH="1" flipV="1">
            <a:off x="333375" y="3067161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4</a:t>
            </a:r>
            <a:endParaRPr lang="en-US" b="1" dirty="0">
              <a:solidFill>
                <a:prstClr val="white"/>
              </a:solidFill>
              <a:latin typeface="Franklin Gothic Book" pitchFamily="34" charset="0"/>
            </a:endParaRPr>
          </a:p>
        </p:txBody>
      </p:sp>
      <p:sp>
        <p:nvSpPr>
          <p:cNvPr id="69" name="Freeform 12"/>
          <p:cNvSpPr>
            <a:spLocks/>
          </p:cNvSpPr>
          <p:nvPr>
            <p:custDataLst>
              <p:tags r:id="rId20"/>
            </p:custDataLst>
          </p:nvPr>
        </p:nvSpPr>
        <p:spPr bwMode="auto">
          <a:xfrm rot="10800000" flipH="1" flipV="1">
            <a:off x="333376" y="3734176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5</a:t>
            </a:r>
            <a:endParaRPr lang="en-US" b="1" dirty="0">
              <a:solidFill>
                <a:prstClr val="white"/>
              </a:solidFill>
              <a:latin typeface="Franklin Gothic Book" pitchFamily="34" charset="0"/>
            </a:endParaRPr>
          </a:p>
        </p:txBody>
      </p:sp>
      <p:sp>
        <p:nvSpPr>
          <p:cNvPr id="70" name="Freeform 12"/>
          <p:cNvSpPr>
            <a:spLocks/>
          </p:cNvSpPr>
          <p:nvPr>
            <p:custDataLst>
              <p:tags r:id="rId21"/>
            </p:custDataLst>
          </p:nvPr>
        </p:nvSpPr>
        <p:spPr bwMode="auto">
          <a:xfrm rot="10800000" flipH="1" flipV="1">
            <a:off x="333376" y="4401191"/>
            <a:ext cx="532800" cy="473056"/>
          </a:xfrm>
          <a:prstGeom prst="homePlate">
            <a:avLst>
              <a:gd name="adj" fmla="val 2833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Franklin Gothic Book" pitchFamily="34" charset="0"/>
              </a:rPr>
              <a:t>6</a:t>
            </a:r>
            <a:endParaRPr lang="en-US" b="1" dirty="0">
              <a:solidFill>
                <a:prstClr val="white"/>
              </a:solidFill>
              <a:latin typeface="Franklin Gothic Book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341312" y="2209800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0800000">
            <a:off x="341312" y="2865120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341312" y="3543300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341312" y="4206240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0800000">
            <a:off x="341312" y="4876800"/>
            <a:ext cx="134932" cy="11668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200" kern="1200" dirty="0" smtClean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5867400" cy="55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819400"/>
            <a:ext cx="5105399" cy="156966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Thank You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&amp;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Be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is rut</a:t>
            </a:r>
            <a:endParaRPr lang="la-Latn" sz="2800" dirty="0" smtClean="0"/>
          </a:p>
          <a:p>
            <a:r>
              <a:rPr lang="en-US" sz="2800" dirty="0" smtClean="0"/>
              <a:t>Causes of rut</a:t>
            </a:r>
          </a:p>
          <a:p>
            <a:r>
              <a:rPr lang="en-US" sz="2800" dirty="0" smtClean="0"/>
              <a:t>Layer-based rut study</a:t>
            </a:r>
          </a:p>
          <a:p>
            <a:r>
              <a:rPr lang="en-US" sz="2800" dirty="0" smtClean="0"/>
              <a:t>Methods </a:t>
            </a:r>
            <a:r>
              <a:rPr lang="en-US" sz="2800" dirty="0" smtClean="0"/>
              <a:t>to evaluate layer-based rut</a:t>
            </a:r>
          </a:p>
          <a:p>
            <a:r>
              <a:rPr lang="en-US" sz="2800" dirty="0" smtClean="0"/>
              <a:t>Focus of this study</a:t>
            </a:r>
            <a:endParaRPr lang="la-Latn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3</a:t>
            </a:fld>
            <a:endParaRPr lang="en-US" dirty="0"/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94" y="609600"/>
            <a:ext cx="126709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94" y="4724400"/>
            <a:ext cx="1284514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T:\D46\FHong\Paris\IH30_FranklinCo\Pictures\IH 30 153 EBp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94" y="1902823"/>
            <a:ext cx="1275806" cy="12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G_2239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94" y="3124200"/>
            <a:ext cx="128165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41"/>
          <p:cNvGrpSpPr/>
          <p:nvPr/>
        </p:nvGrpSpPr>
        <p:grpSpPr>
          <a:xfrm>
            <a:off x="333375" y="1060705"/>
            <a:ext cx="3171825" cy="491487"/>
            <a:chOff x="195266" y="862018"/>
            <a:chExt cx="3171825" cy="491487"/>
          </a:xfrm>
        </p:grpSpPr>
        <p:sp>
          <p:nvSpPr>
            <p:cNvPr id="40" name="Isosceles Triangle 39"/>
            <p:cNvSpPr/>
            <p:nvPr>
              <p:custDataLst>
                <p:tags r:id="rId7"/>
              </p:custDataLst>
            </p:nvPr>
          </p:nvSpPr>
          <p:spPr>
            <a:xfrm rot="10800000">
              <a:off x="195266" y="1262065"/>
              <a:ext cx="137160" cy="91440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41" name="Pentagon 40"/>
            <p:cNvSpPr/>
            <p:nvPr>
              <p:custDataLst>
                <p:tags r:id="rId8"/>
              </p:custDataLst>
            </p:nvPr>
          </p:nvSpPr>
          <p:spPr>
            <a:xfrm>
              <a:off x="195266" y="862018"/>
              <a:ext cx="3171825" cy="400050"/>
            </a:xfrm>
            <a:prstGeom prst="homePlate">
              <a:avLst>
                <a:gd name="adj" fmla="val 33333"/>
              </a:avLst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Franklin Gothic Book" pitchFamily="34" charset="0"/>
                  <a:cs typeface="Arial" pitchFamily="34" charset="0"/>
                </a:rPr>
                <a:t>Pavement  structure </a:t>
              </a:r>
            </a:p>
          </p:txBody>
        </p:sp>
      </p:grpSp>
      <p:sp>
        <p:nvSpPr>
          <p:cNvPr id="53" name="Rectangle 52"/>
          <p:cNvSpPr/>
          <p:nvPr>
            <p:custDataLst>
              <p:tags r:id="rId1"/>
            </p:custDataLst>
          </p:nvPr>
        </p:nvSpPr>
        <p:spPr bwMode="auto">
          <a:xfrm>
            <a:off x="4964699" y="1689449"/>
            <a:ext cx="4038599" cy="118874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74320" rIns="91440" bIns="91440" rtlCol="0" anchor="t"/>
          <a:lstStyle/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Hot rubber seal: 2006</a:t>
            </a: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Hot mix asphalt overlay: 1998</a:t>
            </a:r>
          </a:p>
        </p:txBody>
      </p:sp>
      <p:grpSp>
        <p:nvGrpSpPr>
          <p:cNvPr id="54" name="Group 60"/>
          <p:cNvGrpSpPr/>
          <p:nvPr/>
        </p:nvGrpSpPr>
        <p:grpSpPr>
          <a:xfrm>
            <a:off x="5205410" y="1060705"/>
            <a:ext cx="3171825" cy="491487"/>
            <a:chOff x="195266" y="862018"/>
            <a:chExt cx="3171825" cy="491487"/>
          </a:xfrm>
        </p:grpSpPr>
        <p:sp>
          <p:nvSpPr>
            <p:cNvPr id="55" name="Isosceles Triangle 54"/>
            <p:cNvSpPr/>
            <p:nvPr>
              <p:custDataLst>
                <p:tags r:id="rId5"/>
              </p:custDataLst>
            </p:nvPr>
          </p:nvSpPr>
          <p:spPr>
            <a:xfrm rot="10800000">
              <a:off x="195266" y="1262065"/>
              <a:ext cx="137160" cy="91440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56" name="Pentagon 55"/>
            <p:cNvSpPr/>
            <p:nvPr>
              <p:custDataLst>
                <p:tags r:id="rId6"/>
              </p:custDataLst>
            </p:nvPr>
          </p:nvSpPr>
          <p:spPr>
            <a:xfrm>
              <a:off x="195266" y="862018"/>
              <a:ext cx="3171825" cy="400050"/>
            </a:xfrm>
            <a:prstGeom prst="homePlate">
              <a:avLst>
                <a:gd name="adj" fmla="val 33333"/>
              </a:avLst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Franklin Gothic Book" pitchFamily="34" charset="0"/>
                  <a:cs typeface="Arial" pitchFamily="34" charset="0"/>
                </a:rPr>
                <a:t>Project history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1956" y="2131423"/>
            <a:ext cx="2798445" cy="30480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~2”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TyC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HMA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1954" y="2492827"/>
            <a:ext cx="2798445" cy="68362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~4~5”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TyB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HMA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1066" y="3250475"/>
            <a:ext cx="2798445" cy="124532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~8” CRC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1067" y="4495800"/>
            <a:ext cx="2798445" cy="964475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~6” CTB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067" y="3176452"/>
            <a:ext cx="2798444" cy="74023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" y="2447108"/>
            <a:ext cx="2798444" cy="45719"/>
          </a:xfrm>
          <a:prstGeom prst="rect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1066" y="2057400"/>
            <a:ext cx="2798444" cy="74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1067" y="5460274"/>
            <a:ext cx="2798445" cy="788125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Subgrade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3505200" y="1874491"/>
            <a:ext cx="1230086" cy="36581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3370"/>
              <a:gd name="adj6" fmla="val -26489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Hot rubber seal</a:t>
            </a:r>
          </a:p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Callout 2 33"/>
          <p:cNvSpPr/>
          <p:nvPr/>
        </p:nvSpPr>
        <p:spPr>
          <a:xfrm>
            <a:off x="3505201" y="2651730"/>
            <a:ext cx="1143000" cy="36581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6614"/>
              <a:gd name="adj6" fmla="val -28705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Seal coat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Callout 2 34"/>
          <p:cNvSpPr/>
          <p:nvPr/>
        </p:nvSpPr>
        <p:spPr>
          <a:xfrm>
            <a:off x="3505200" y="3429000"/>
            <a:ext cx="1410789" cy="36581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7327"/>
              <a:gd name="adj6" fmla="val -25752"/>
            </a:avLst>
          </a:prstGeom>
          <a:noFill/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Fabric 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underseal</a:t>
            </a: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60"/>
          <p:cNvGrpSpPr/>
          <p:nvPr/>
        </p:nvGrpSpPr>
        <p:grpSpPr>
          <a:xfrm>
            <a:off x="5178331" y="3435534"/>
            <a:ext cx="3171825" cy="491487"/>
            <a:chOff x="195266" y="862018"/>
            <a:chExt cx="3171825" cy="491487"/>
          </a:xfrm>
        </p:grpSpPr>
        <p:sp>
          <p:nvSpPr>
            <p:cNvPr id="37" name="Isosceles Triangle 36"/>
            <p:cNvSpPr/>
            <p:nvPr>
              <p:custDataLst>
                <p:tags r:id="rId3"/>
              </p:custDataLst>
            </p:nvPr>
          </p:nvSpPr>
          <p:spPr>
            <a:xfrm rot="10800000">
              <a:off x="195266" y="1262065"/>
              <a:ext cx="137160" cy="91440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42" name="Pentagon 41"/>
            <p:cNvSpPr/>
            <p:nvPr>
              <p:custDataLst>
                <p:tags r:id="rId4"/>
              </p:custDataLst>
            </p:nvPr>
          </p:nvSpPr>
          <p:spPr>
            <a:xfrm>
              <a:off x="195266" y="862018"/>
              <a:ext cx="3171825" cy="400050"/>
            </a:xfrm>
            <a:prstGeom prst="homePlate">
              <a:avLst>
                <a:gd name="adj" fmla="val 33333"/>
              </a:avLst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Franklin Gothic Book" pitchFamily="34" charset="0"/>
                  <a:cs typeface="Arial" pitchFamily="34" charset="0"/>
                </a:rPr>
                <a:t>Traffic  </a:t>
              </a:r>
            </a:p>
          </p:txBody>
        </p:sp>
      </p:grpSp>
      <p:sp>
        <p:nvSpPr>
          <p:cNvPr id="47" name="Rectangle 46"/>
          <p:cNvSpPr/>
          <p:nvPr>
            <p:custDataLst>
              <p:tags r:id="rId2"/>
            </p:custDataLst>
          </p:nvPr>
        </p:nvSpPr>
        <p:spPr bwMode="auto">
          <a:xfrm>
            <a:off x="4964699" y="4038600"/>
            <a:ext cx="4038599" cy="14216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74320" rIns="91440" bIns="91440" rtlCol="0" anchor="t"/>
          <a:lstStyle/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2010 AADT: 24610</a:t>
            </a: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Truck percentage: 26%</a:t>
            </a: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20 years ESALs: 33 million</a:t>
            </a:r>
          </a:p>
        </p:txBody>
      </p:sp>
    </p:spTree>
    <p:extLst>
      <p:ext uri="{BB962C8B-B14F-4D97-AF65-F5344CB8AC3E}">
        <p14:creationId xmlns:p14="http://schemas.microsoft.com/office/powerpoint/2010/main" val="32000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5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887410"/>
              </p:ext>
            </p:extLst>
          </p:nvPr>
        </p:nvGraphicFramePr>
        <p:xfrm>
          <a:off x="1676400" y="609600"/>
          <a:ext cx="5181600" cy="2776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9" name="Chart" r:id="rId4" imgW="5819817" imgH="3095522" progId="Excel.Chart.8">
                  <p:embed/>
                </p:oleObj>
              </mc:Choice>
              <mc:Fallback>
                <p:oleObj name="Chart" r:id="rId4" imgW="5819817" imgH="3095522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609600"/>
                        <a:ext cx="5181600" cy="2776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527029"/>
              </p:ext>
            </p:extLst>
          </p:nvPr>
        </p:nvGraphicFramePr>
        <p:xfrm>
          <a:off x="1676400" y="3429000"/>
          <a:ext cx="51816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0" name="Chart" r:id="rId7" imgW="5819817" imgH="3095522" progId="Excel.Chart.8">
                  <p:embed/>
                </p:oleObj>
              </mc:Choice>
              <mc:Fallback>
                <p:oleObj name="Chart" r:id="rId7" imgW="5819817" imgH="309552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429000"/>
                        <a:ext cx="51816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67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6</a:t>
            </a:fld>
            <a:endParaRPr lang="en-US" dirty="0"/>
          </a:p>
        </p:txBody>
      </p:sp>
      <p:pic>
        <p:nvPicPr>
          <p:cNvPr id="9" name="Picture 2" descr="T:\D46\FHong\Paris\IH30_FranklinCo\Pictures\IH 30 153 EB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638090"/>
            <a:ext cx="4003773" cy="25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8" name="Picture 2" descr="T:\D46\FHong\Paris\IH30_FranklinCo\Pictures\IH 30 151 EB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38090"/>
            <a:ext cx="4068640" cy="25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8" y="3383655"/>
            <a:ext cx="4016836" cy="29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4061"/>
            <a:ext cx="4068639" cy="29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8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42899" y="5114925"/>
            <a:ext cx="8467726" cy="1133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171450" indent="-171450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NDT and DT complement each other to accommodate evaluation of permanent deformation across the entire length of the segment under study.</a:t>
            </a:r>
            <a:endParaRPr lang="en-US" dirty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>
            <p:custDataLst>
              <p:tags r:id="rId1"/>
            </p:custDataLst>
          </p:nvPr>
        </p:nvSpPr>
        <p:spPr bwMode="auto">
          <a:xfrm>
            <a:off x="1477327" y="1347899"/>
            <a:ext cx="2666999" cy="32508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74320" rIns="91440" bIns="91440" rtlCol="0" anchor="t"/>
          <a:lstStyle/>
          <a:p>
            <a:pPr>
              <a:spcAft>
                <a:spcPts val="600"/>
              </a:spcAft>
            </a:pPr>
            <a:endParaRPr lang="en-US" sz="1200" b="1" dirty="0" smtClean="0">
              <a:solidFill>
                <a:schemeClr val="tx1"/>
              </a:solidFill>
              <a:latin typeface="Franklin Gothic Book" pitchFamily="34" charset="0"/>
              <a:cs typeface="Arial" pitchFamily="34" charset="0"/>
            </a:endParaRP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Ground Penetrating Radar used to estimate pavement layer thickness </a:t>
            </a:r>
          </a:p>
          <a:p>
            <a:pPr marL="687388" lvl="1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Right wheel path</a:t>
            </a:r>
          </a:p>
          <a:p>
            <a:pPr marL="687388" lvl="1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Middle of lane</a:t>
            </a:r>
          </a:p>
        </p:txBody>
      </p:sp>
      <p:sp>
        <p:nvSpPr>
          <p:cNvPr id="28" name="Rectangle 27"/>
          <p:cNvSpPr/>
          <p:nvPr>
            <p:custDataLst>
              <p:tags r:id="rId2"/>
            </p:custDataLst>
          </p:nvPr>
        </p:nvSpPr>
        <p:spPr bwMode="auto">
          <a:xfrm>
            <a:off x="5394960" y="1374025"/>
            <a:ext cx="2666999" cy="32508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74320" rIns="91440" bIns="91440" rtlCol="0" anchor="t"/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 </a:t>
            </a:r>
            <a:endParaRPr lang="en-US" sz="1200" b="1" dirty="0">
              <a:solidFill>
                <a:schemeClr val="tx1"/>
              </a:solidFill>
              <a:latin typeface="Franklin Gothic Book" pitchFamily="34" charset="0"/>
              <a:cs typeface="Arial" pitchFamily="34" charset="0"/>
            </a:endParaRP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Coring used to calibrate GPR thickness estimates</a:t>
            </a:r>
          </a:p>
          <a:p>
            <a:pPr marL="230188" indent="-23018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rPr>
              <a:t>Trenching used to  verify permanent deformation estimated by GPR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337853" y="1102156"/>
            <a:ext cx="2806473" cy="491487"/>
            <a:chOff x="195266" y="862018"/>
            <a:chExt cx="2257425" cy="491487"/>
          </a:xfrm>
        </p:grpSpPr>
        <p:sp>
          <p:nvSpPr>
            <p:cNvPr id="34" name="Isosceles Triangle 33"/>
            <p:cNvSpPr/>
            <p:nvPr>
              <p:custDataLst>
                <p:tags r:id="rId6"/>
              </p:custDataLst>
            </p:nvPr>
          </p:nvSpPr>
          <p:spPr>
            <a:xfrm rot="10800000">
              <a:off x="195266" y="1262065"/>
              <a:ext cx="137160" cy="91440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35" name="Pentagon 34"/>
            <p:cNvSpPr/>
            <p:nvPr>
              <p:custDataLst>
                <p:tags r:id="rId7"/>
              </p:custDataLst>
            </p:nvPr>
          </p:nvSpPr>
          <p:spPr>
            <a:xfrm>
              <a:off x="195266" y="862018"/>
              <a:ext cx="2257425" cy="400050"/>
            </a:xfrm>
            <a:prstGeom prst="homePlate">
              <a:avLst>
                <a:gd name="adj" fmla="val 33333"/>
              </a:avLst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Franklin Gothic Book" pitchFamily="34" charset="0"/>
                  <a:cs typeface="Arial" pitchFamily="34" charset="0"/>
                </a:rPr>
                <a:t>Non destructive testing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57800" y="1128281"/>
            <a:ext cx="2804159" cy="491487"/>
            <a:chOff x="195266" y="862018"/>
            <a:chExt cx="2257425" cy="491487"/>
          </a:xfrm>
        </p:grpSpPr>
        <p:sp>
          <p:nvSpPr>
            <p:cNvPr id="37" name="Isosceles Triangle 36"/>
            <p:cNvSpPr/>
            <p:nvPr>
              <p:custDataLst>
                <p:tags r:id="rId4"/>
              </p:custDataLst>
            </p:nvPr>
          </p:nvSpPr>
          <p:spPr>
            <a:xfrm rot="10800000">
              <a:off x="195266" y="1262065"/>
              <a:ext cx="137160" cy="91440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latin typeface="Franklin Gothic Book" pitchFamily="34" charset="0"/>
                <a:cs typeface="Arial" pitchFamily="34" charset="0"/>
              </a:endParaRPr>
            </a:p>
          </p:txBody>
        </p:sp>
        <p:sp>
          <p:nvSpPr>
            <p:cNvPr id="38" name="Pentagon 37"/>
            <p:cNvSpPr/>
            <p:nvPr>
              <p:custDataLst>
                <p:tags r:id="rId5"/>
              </p:custDataLst>
            </p:nvPr>
          </p:nvSpPr>
          <p:spPr>
            <a:xfrm>
              <a:off x="195266" y="862018"/>
              <a:ext cx="2257425" cy="400050"/>
            </a:xfrm>
            <a:prstGeom prst="homePlate">
              <a:avLst>
                <a:gd name="adj" fmla="val 33333"/>
              </a:avLst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Franklin Gothic Book" pitchFamily="34" charset="0"/>
                  <a:cs typeface="Arial" pitchFamily="34" charset="0"/>
                </a:rPr>
                <a:t>Destructive testing</a:t>
              </a:r>
            </a:p>
          </p:txBody>
        </p:sp>
      </p:grpSp>
      <p:sp>
        <p:nvSpPr>
          <p:cNvPr id="42" name="Isosceles Triangle 41"/>
          <p:cNvSpPr/>
          <p:nvPr>
            <p:custDataLst>
              <p:tags r:id="rId3"/>
            </p:custDataLst>
          </p:nvPr>
        </p:nvSpPr>
        <p:spPr>
          <a:xfrm flipV="1">
            <a:off x="2009773" y="4659686"/>
            <a:ext cx="5133978" cy="30480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GPR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94755" y="3124200"/>
            <a:ext cx="1381126" cy="21336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Pavement</a:t>
            </a:r>
          </a:p>
        </p:txBody>
      </p:sp>
      <p:pic>
        <p:nvPicPr>
          <p:cNvPr id="153602" name="Picture 2" descr="DSC_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 t="10533" r="29520" b="47801"/>
          <a:stretch>
            <a:fillRect/>
          </a:stretch>
        </p:blipFill>
        <p:spPr bwMode="auto">
          <a:xfrm>
            <a:off x="1594755" y="1295400"/>
            <a:ext cx="1381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9" name="Picture 1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8" t="38502" r="44577" b="27004"/>
          <a:stretch/>
        </p:blipFill>
        <p:spPr bwMode="auto">
          <a:xfrm>
            <a:off x="4197530" y="1164937"/>
            <a:ext cx="3803469" cy="40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5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GPR Colorful Map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124200"/>
            <a:ext cx="9144000" cy="21336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295400"/>
            <a:ext cx="9144000" cy="3962400"/>
            <a:chOff x="0" y="1295400"/>
            <a:chExt cx="9144000" cy="3962400"/>
          </a:xfrm>
        </p:grpSpPr>
        <p:pic>
          <p:nvPicPr>
            <p:cNvPr id="153602" name="Picture 2" descr="DSC_000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2" t="10533" r="29520" b="47801"/>
            <a:stretch>
              <a:fillRect/>
            </a:stretch>
          </p:blipFill>
          <p:spPr bwMode="auto">
            <a:xfrm>
              <a:off x="7762875" y="1295400"/>
              <a:ext cx="138112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2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6" t="10510" r="24077" b="69743"/>
            <a:stretch>
              <a:fillRect/>
            </a:stretch>
          </p:blipFill>
          <p:spPr bwMode="auto">
            <a:xfrm>
              <a:off x="0" y="3124200"/>
              <a:ext cx="91440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350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ZeMqqa06Yxw1YWg8I3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bRS7o4h029ZFRiZu1JQ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F47eQZUyY5miXrBCB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jeY1Bn0EOLrgQi83evB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GgjmUHMMUmoVIQjnhFFj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id5PtagEGYnKeYYWJAi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uZqtZdkkOB.vj.Wd8se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_Z36C8h_k.Zoooy4Pdub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GOofTm2ESS58QdXFqoH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IdLxA910.3kdQEaWcjf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l_ygQrAUK7P2REs6v9y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pAcV1D_bEuSzbY.3oss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.8oMumbUqcg8JZUStIN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ya.WU32Uy_TwnnnUTc.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THcC2EXkq9yrcAel5.9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6HQ4oVoUGuA572t3p3H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dfbCtTxUmzVpZmXc6Ib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BywscIDECfrVTHi__.9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kbyk98a0WRhSUEJMtoi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kbyk98a0WRhSUEJMtoi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4shhwcZkSwgFoS2uM5I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kc.DmNqE2lY1U0KeV1D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4shhwcZkSwgFoS2uM5I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kc.DmNqE2lY1U0KeV1D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4shhwcZkSwgFoS2uM5I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kc.DmNqE2lY1U0KeV1D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kbyk98a0WRhSUEJMtoi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kbyk98a0WRhSUEJMtoi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SY6PbRfE.91JXCLS7Oo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4shhwcZkSwgFoS2uM5I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kc.DmNqE2lY1U0KeV1D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4shhwcZkSwgFoS2uM5I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kc.DmNqE2lY1U0KeV1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theme1.xml><?xml version="1.0" encoding="utf-8"?>
<a:theme xmlns:a="http://schemas.openxmlformats.org/drawingml/2006/main" name="RPUG13_FHong">
  <a:themeElements>
    <a:clrScheme name="Custom 7">
      <a:dk1>
        <a:sysClr val="windowText" lastClr="000000"/>
      </a:dk1>
      <a:lt1>
        <a:sysClr val="window" lastClr="FFFFFF"/>
      </a:lt1>
      <a:dk2>
        <a:srgbClr val="E2E7EB"/>
      </a:dk2>
      <a:lt2>
        <a:srgbClr val="F9EFE0"/>
      </a:lt2>
      <a:accent1>
        <a:srgbClr val="0A1B2B"/>
      </a:accent1>
      <a:accent2>
        <a:srgbClr val="14385C"/>
      </a:accent2>
      <a:accent3>
        <a:srgbClr val="899BAD"/>
      </a:accent3>
      <a:accent4>
        <a:srgbClr val="925700"/>
      </a:accent4>
      <a:accent5>
        <a:srgbClr val="CC7A00"/>
      </a:accent5>
      <a:accent6>
        <a:srgbClr val="E5BC7F"/>
      </a:accent6>
      <a:hlink>
        <a:srgbClr val="042A45"/>
      </a:hlink>
      <a:folHlink>
        <a:srgbClr val="4D4D4D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RPUG13_FHong</Template>
  <TotalTime>380</TotalTime>
  <Words>419</Words>
  <Application>Microsoft Office PowerPoint</Application>
  <PresentationFormat>On-screen Show (4:3)</PresentationFormat>
  <Paragraphs>122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RPUG13_FHong</vt:lpstr>
      <vt:lpstr>think-cell Slide</vt:lpstr>
      <vt:lpstr>Chart</vt:lpstr>
      <vt:lpstr>Equation</vt:lpstr>
      <vt:lpstr>Use Ground Penetrating Radar Technology to Evaluate Rutting in An Asphalt Overlay</vt:lpstr>
      <vt:lpstr>Table of Contents</vt:lpstr>
      <vt:lpstr>Introduction</vt:lpstr>
      <vt:lpstr>Background (1)</vt:lpstr>
      <vt:lpstr>Background (2)</vt:lpstr>
      <vt:lpstr>Background (3)</vt:lpstr>
      <vt:lpstr>Experimental Design</vt:lpstr>
      <vt:lpstr>GPR Principle</vt:lpstr>
      <vt:lpstr>GPR Colorful Map View</vt:lpstr>
      <vt:lpstr>Thickness Estimation Based on GPR Signal</vt:lpstr>
      <vt:lpstr>Total AC Overlay Thickness</vt:lpstr>
      <vt:lpstr>AC Layer Thickness Along Different Scan Lines</vt:lpstr>
      <vt:lpstr>Thickness Calibration</vt:lpstr>
      <vt:lpstr>Calibration Results</vt:lpstr>
      <vt:lpstr>Layer Based Thickness Comparison </vt:lpstr>
      <vt:lpstr>Layer Based Permanent Deformation Statistics</vt:lpstr>
      <vt:lpstr>Trenching in Field</vt:lpstr>
      <vt:lpstr>Permanent Deformation from Trench</vt:lpstr>
      <vt:lpstr>Conclusion Remarks</vt:lpstr>
      <vt:lpstr>Thank You &amp; Be Safe</vt:lpstr>
    </vt:vector>
  </TitlesOfParts>
  <Company>TxDOT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Ground Penetrating Radar Technology to Evaluate Rutting in An Asphalt Overlay</dc:title>
  <dc:creator>FHong</dc:creator>
  <cp:lastModifiedBy>FHong</cp:lastModifiedBy>
  <cp:revision>27</cp:revision>
  <cp:lastPrinted>2013-02-21T15:21:56Z</cp:lastPrinted>
  <dcterms:created xsi:type="dcterms:W3CDTF">2013-08-29T14:24:35Z</dcterms:created>
  <dcterms:modified xsi:type="dcterms:W3CDTF">2013-09-05T21:38:46Z</dcterms:modified>
</cp:coreProperties>
</file>