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36" r:id="rId3"/>
    <p:sldId id="369" r:id="rId4"/>
    <p:sldId id="335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8" r:id="rId14"/>
    <p:sldId id="345" r:id="rId15"/>
    <p:sldId id="346" r:id="rId16"/>
    <p:sldId id="347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  <p:sldId id="357" r:id="rId26"/>
    <p:sldId id="358" r:id="rId27"/>
    <p:sldId id="359" r:id="rId28"/>
    <p:sldId id="360" r:id="rId29"/>
    <p:sldId id="361" r:id="rId30"/>
    <p:sldId id="362" r:id="rId31"/>
    <p:sldId id="363" r:id="rId32"/>
    <p:sldId id="364" r:id="rId33"/>
    <p:sldId id="365" r:id="rId34"/>
    <p:sldId id="366" r:id="rId35"/>
    <p:sldId id="368" r:id="rId36"/>
    <p:sldId id="370" r:id="rId37"/>
    <p:sldId id="371" r:id="rId38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00"/>
    <a:srgbClr val="FF6600"/>
    <a:srgbClr val="FF0000"/>
    <a:srgbClr val="FFFF00"/>
    <a:srgbClr val="990033"/>
    <a:srgbClr val="0000FF"/>
    <a:srgbClr val="800000"/>
    <a:srgbClr val="FFFF99"/>
    <a:srgbClr val="FFFF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8" autoAdjust="0"/>
    <p:restoredTop sz="92950" autoAdjust="0"/>
  </p:normalViewPr>
  <p:slideViewPr>
    <p:cSldViewPr>
      <p:cViewPr>
        <p:scale>
          <a:sx n="80" d="100"/>
          <a:sy n="80" d="100"/>
        </p:scale>
        <p:origin x="-251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00" y="828"/>
      </p:cViewPr>
      <p:guideLst>
        <p:guide orient="horz" pos="2931"/>
        <p:guide pos="221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5463" y="512763"/>
            <a:ext cx="589597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t" anchorCtr="0" compatLnSpc="1">
            <a:prstTxWarp prst="textNoShape">
              <a:avLst/>
            </a:prstTxWarp>
          </a:bodyPr>
          <a:lstStyle>
            <a:lvl1pPr defTabSz="932950" eaLnBrk="1" hangingPunct="1">
              <a:defRPr sz="1200" b="1" i="1">
                <a:solidFill>
                  <a:srgbClr val="8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Pavement Surface Properties Consortium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52450" y="8535988"/>
            <a:ext cx="5926138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b" anchorCtr="0" compatLnSpc="1">
            <a:prstTxWarp prst="textNoShape">
              <a:avLst/>
            </a:prstTxWarp>
          </a:bodyPr>
          <a:lstStyle>
            <a:lvl1pPr algn="l" defTabSz="932950" eaLnBrk="1" hangingPunct="1">
              <a:tabLst>
                <a:tab pos="5200650" algn="l"/>
              </a:tabLst>
              <a:defRPr sz="1000" i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SURF 2008, 10/18/2008</a:t>
            </a: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561975" y="841375"/>
            <a:ext cx="5895975" cy="0"/>
          </a:xfrm>
          <a:prstGeom prst="line">
            <a:avLst/>
          </a:prstGeom>
          <a:noFill/>
          <a:ln w="38100" cmpd="dbl">
            <a:solidFill>
              <a:srgbClr val="990033"/>
            </a:solidFill>
            <a:round/>
            <a:headEnd/>
            <a:tailEnd/>
          </a:ln>
          <a:effectLst/>
        </p:spPr>
        <p:txBody>
          <a:bodyPr lIns="88240" tIns="44120" rIns="88240" bIns="44120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561975" y="8499475"/>
            <a:ext cx="5895975" cy="0"/>
          </a:xfrm>
          <a:prstGeom prst="line">
            <a:avLst/>
          </a:prstGeom>
          <a:noFill/>
          <a:ln w="38100" cmpd="dbl">
            <a:solidFill>
              <a:srgbClr val="990033"/>
            </a:solidFill>
            <a:round/>
            <a:headEnd/>
            <a:tailEnd/>
          </a:ln>
          <a:effectLst/>
        </p:spPr>
        <p:txBody>
          <a:bodyPr lIns="88240" tIns="44120" rIns="88240" bIns="44120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436938" y="8377238"/>
            <a:ext cx="304165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857D50FB-D695-4E21-94DD-0ABEAF81A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04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t" anchorCtr="0" compatLnSpc="1">
            <a:prstTxWarp prst="textNoShape">
              <a:avLst/>
            </a:prstTxWarp>
          </a:bodyPr>
          <a:lstStyle>
            <a:lvl1pPr defTabSz="93295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t" anchorCtr="0" compatLnSpc="1">
            <a:prstTxWarp prst="textNoShape">
              <a:avLst/>
            </a:prstTxWarp>
          </a:bodyPr>
          <a:lstStyle>
            <a:lvl1pPr algn="r" defTabSz="93295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1375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6575" cy="418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b" anchorCtr="0" compatLnSpc="1">
            <a:prstTxWarp prst="textNoShape">
              <a:avLst/>
            </a:prstTxWarp>
          </a:bodyPr>
          <a:lstStyle>
            <a:lvl1pPr defTabSz="93295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8" tIns="46639" rIns="93278" bIns="46639" numCol="1" anchor="b" anchorCtr="0" compatLnSpc="1">
            <a:prstTxWarp prst="textNoShape">
              <a:avLst/>
            </a:prstTxWarp>
          </a:bodyPr>
          <a:lstStyle>
            <a:lvl1pPr algn="r" defTabSz="93295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08998656-7AB8-40C0-91F4-2B3FA9326B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748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31D56A-8C05-43FC-8507-404EA82ECB44}" type="slidenum">
              <a:rPr lang="en-US"/>
              <a:pPr/>
              <a:t>1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slide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98656-7AB8-40C0-91F4-2B3FA9326B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 userDrawn="1"/>
        </p:nvSpPr>
        <p:spPr bwMode="auto">
          <a:xfrm>
            <a:off x="2879812" y="6165304"/>
            <a:ext cx="320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800" b="1" i="1" dirty="0" smtClean="0">
                <a:solidFill>
                  <a:srgbClr val="660000"/>
                </a:solidFill>
                <a:latin typeface="+mj-lt"/>
              </a:rPr>
              <a:t>Center </a:t>
            </a:r>
            <a:r>
              <a:rPr lang="en-US" sz="1800" b="1" i="1" dirty="0">
                <a:solidFill>
                  <a:srgbClr val="660000"/>
                </a:solidFill>
                <a:latin typeface="+mj-lt"/>
              </a:rPr>
              <a:t>for Sustainable Transportation Infrastructure </a:t>
            </a:r>
          </a:p>
        </p:txBody>
      </p:sp>
      <p:pic>
        <p:nvPicPr>
          <p:cNvPr id="6" name="Picture 9" descr="New VTTI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7434" y="5968481"/>
            <a:ext cx="2581275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016" y="1520788"/>
            <a:ext cx="8856476" cy="2142592"/>
          </a:xfrm>
          <a:noFill/>
          <a:ln w="57150" cmpd="thickThin">
            <a:solidFill>
              <a:srgbClr val="660000"/>
            </a:solidFill>
          </a:ln>
        </p:spPr>
        <p:txBody>
          <a:bodyPr/>
          <a:lstStyle>
            <a:lvl1pPr>
              <a:defRPr sz="4400" i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447800" y="4292600"/>
            <a:ext cx="6400800" cy="685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 dirty="0" smtClean="0"/>
              <a:t>Author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385" t="7419" r="52404" b="74890"/>
          <a:stretch>
            <a:fillRect/>
          </a:stretch>
        </p:blipFill>
        <p:spPr bwMode="auto">
          <a:xfrm>
            <a:off x="6626095" y="6009848"/>
            <a:ext cx="2374397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vt_shield_tag_onwhite23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9741" y="3825044"/>
            <a:ext cx="219075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12776"/>
            <a:ext cx="7632848" cy="4716524"/>
          </a:xfrm>
        </p:spPr>
        <p:txBody>
          <a:bodyPr/>
          <a:lstStyle>
            <a:lvl1pPr marL="285750" indent="-285750">
              <a:buSzPct val="75000"/>
              <a:buFont typeface="Courier New" pitchFamily="49" charset="0"/>
              <a:buChar char="o"/>
              <a:defRPr/>
            </a:lvl1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79613" y="6416675"/>
            <a:ext cx="4284575" cy="2889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Center for Sustainable Transportation Infrastructure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Center for Sustainable Transportation Infrastructure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Center for Sustainable Transportation Infrastructure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Center for Sustainable Transportation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65540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4013"/>
            <a:ext cx="82296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79613" y="6416675"/>
            <a:ext cx="4320579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 i="1">
                <a:solidFill>
                  <a:srgbClr val="660000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 dirty="0" smtClean="0"/>
              <a:t>Center for Sustainable Transportation Infrastructure</a:t>
            </a:r>
            <a:endParaRPr lang="en-US" dirty="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384300" y="6381328"/>
            <a:ext cx="7315200" cy="27432"/>
          </a:xfrm>
          <a:prstGeom prst="rect">
            <a:avLst/>
          </a:prstGeom>
          <a:gradFill flip="none" rotWithShape="1">
            <a:gsLst>
              <a:gs pos="0">
                <a:srgbClr val="660000"/>
              </a:gs>
              <a:gs pos="100000">
                <a:srgbClr val="FF6600"/>
              </a:gs>
            </a:gsLst>
            <a:lin ang="162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05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1166813"/>
            <a:ext cx="9144000" cy="269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6600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2057" name="Picture 12" descr="New VTTI Logo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25" y="6165850"/>
            <a:ext cx="19812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56" r:id="rId2"/>
    <p:sldLayoutId id="2147483858" r:id="rId3"/>
    <p:sldLayoutId id="2147483860" r:id="rId4"/>
    <p:sldLayoutId id="2147483880" r:id="rId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66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0000"/>
        </a:buClr>
        <a:buSzPct val="75000"/>
        <a:buFont typeface="Wingdings" pitchFamily="2" charset="2"/>
        <a:buChar char="l"/>
        <a:defRPr sz="32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ü"/>
        <a:defRPr sz="2800" b="1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Ø"/>
        <a:defRPr sz="2400" b="1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400" b="1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0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63725"/>
            <a:ext cx="9144000" cy="1925638"/>
          </a:xfrm>
          <a:ln/>
        </p:spPr>
        <p:txBody>
          <a:bodyPr/>
          <a:lstStyle/>
          <a:p>
            <a:r>
              <a:rPr lang="en-US" sz="3600" dirty="0" smtClean="0"/>
              <a:t>Harmonization of Friction Measuring Devices Using Robust Regression Methods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4400550"/>
            <a:ext cx="7480300" cy="719138"/>
          </a:xfrm>
        </p:spPr>
        <p:txBody>
          <a:bodyPr/>
          <a:lstStyle/>
          <a:p>
            <a:pPr algn="ctr"/>
            <a:r>
              <a:rPr lang="en-US" dirty="0" smtClean="0"/>
              <a:t>Samer Katicha</a:t>
            </a:r>
            <a:endParaRPr lang="en-US" dirty="0"/>
          </a:p>
          <a:p>
            <a:endParaRPr lang="en-US" sz="14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36613" y="5618163"/>
            <a:ext cx="746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660000"/>
                </a:solidFill>
              </a:rPr>
              <a:t>09/09/2013</a:t>
            </a:r>
            <a:endParaRPr lang="en-US" b="1" dirty="0">
              <a:solidFill>
                <a:srgbClr val="6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5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Estimate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79" y="1237432"/>
            <a:ext cx="9152279" cy="50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8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184576"/>
          </a:xfrm>
        </p:spPr>
        <p:txBody>
          <a:bodyPr/>
          <a:lstStyle/>
          <a:p>
            <a:r>
              <a:rPr lang="en-US" dirty="0" smtClean="0"/>
              <a:t>Ordinary regression assumes:</a:t>
            </a:r>
          </a:p>
          <a:p>
            <a:pPr lvl="1"/>
            <a:r>
              <a:rPr lang="en-US" dirty="0" smtClean="0"/>
              <a:t>Only one of the variables contains error</a:t>
            </a:r>
          </a:p>
          <a:p>
            <a:pPr lvl="1"/>
            <a:r>
              <a:rPr lang="en-US" dirty="0" smtClean="0"/>
              <a:t>x variable is measured “without” error</a:t>
            </a:r>
          </a:p>
          <a:p>
            <a:r>
              <a:rPr lang="en-US" dirty="0" smtClean="0"/>
              <a:t>When both variables contain error:</a:t>
            </a:r>
          </a:p>
          <a:p>
            <a:pPr lvl="1"/>
            <a:r>
              <a:rPr lang="en-US" dirty="0" smtClean="0"/>
              <a:t>Ordinary regression (least squares) is Biased</a:t>
            </a:r>
          </a:p>
          <a:p>
            <a:pPr lvl="1"/>
            <a:r>
              <a:rPr lang="en-US" dirty="0" smtClean="0"/>
              <a:t>Bias depends on amount of error compared to range of measurement</a:t>
            </a:r>
          </a:p>
          <a:p>
            <a:pPr lvl="1"/>
            <a:r>
              <a:rPr lang="en-US" dirty="0" smtClean="0"/>
              <a:t>More error more bias</a:t>
            </a:r>
          </a:p>
        </p:txBody>
      </p:sp>
    </p:spTree>
    <p:extLst>
      <p:ext uri="{BB962C8B-B14F-4D97-AF65-F5344CB8AC3E}">
        <p14:creationId xmlns:p14="http://schemas.microsoft.com/office/powerpoint/2010/main" val="37016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Ordinary Regression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184576"/>
          </a:xfrm>
        </p:spPr>
        <p:txBody>
          <a:bodyPr/>
          <a:lstStyle/>
          <a:p>
            <a:r>
              <a:rPr lang="en-US" dirty="0" smtClean="0"/>
              <a:t>Biased estimate</a:t>
            </a:r>
          </a:p>
          <a:p>
            <a:r>
              <a:rPr lang="en-US" dirty="0" smtClean="0"/>
              <a:t>Inconsistent estimate</a:t>
            </a:r>
          </a:p>
          <a:p>
            <a:r>
              <a:rPr lang="en-US" dirty="0" smtClean="0"/>
              <a:t>This occurs in the most simple case:</a:t>
            </a:r>
          </a:p>
          <a:p>
            <a:pPr lvl="1"/>
            <a:r>
              <a:rPr lang="en-US" dirty="0" smtClean="0"/>
              <a:t>Error normally distributed and no other factors affecting measurement</a:t>
            </a:r>
          </a:p>
          <a:p>
            <a:pPr lvl="1"/>
            <a:r>
              <a:rPr lang="en-US" dirty="0" smtClean="0"/>
              <a:t>Real measurements are more complicated</a:t>
            </a:r>
          </a:p>
          <a:p>
            <a:r>
              <a:rPr lang="en-US" dirty="0" smtClean="0"/>
              <a:t>Things can get worse:</a:t>
            </a:r>
          </a:p>
          <a:p>
            <a:pPr lvl="1"/>
            <a:r>
              <a:rPr lang="en-US" dirty="0" smtClean="0"/>
              <a:t>Speed correction models not perfect: introduce MORE error</a:t>
            </a:r>
          </a:p>
          <a:p>
            <a:pPr lvl="1"/>
            <a:r>
              <a:rPr lang="en-US" dirty="0" smtClean="0"/>
              <a:t>Texture models introduce MORE error</a:t>
            </a:r>
          </a:p>
        </p:txBody>
      </p:sp>
    </p:spTree>
    <p:extLst>
      <p:ext uri="{BB962C8B-B14F-4D97-AF65-F5344CB8AC3E}">
        <p14:creationId xmlns:p14="http://schemas.microsoft.com/office/powerpoint/2010/main" val="64278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540" y="2708920"/>
            <a:ext cx="8229600" cy="712787"/>
          </a:xfrm>
        </p:spPr>
        <p:txBody>
          <a:bodyPr/>
          <a:lstStyle/>
          <a:p>
            <a:r>
              <a:rPr lang="en-US" dirty="0" smtClean="0"/>
              <a:t>Measurement Error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5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2168860"/>
            <a:ext cx="8496944" cy="4212468"/>
          </a:xfrm>
        </p:spPr>
        <p:txBody>
          <a:bodyPr/>
          <a:lstStyle/>
          <a:p>
            <a:r>
              <a:rPr lang="en-US" dirty="0" smtClean="0"/>
              <a:t>Take into account errors in both variables</a:t>
            </a:r>
          </a:p>
          <a:p>
            <a:r>
              <a:rPr lang="en-US" dirty="0" smtClean="0"/>
              <a:t>Simplest case: orthogonal regression</a:t>
            </a:r>
          </a:p>
          <a:p>
            <a:r>
              <a:rPr lang="en-US" dirty="0" smtClean="0"/>
              <a:t>Gives an “unbiased” estimate</a:t>
            </a:r>
          </a:p>
        </p:txBody>
      </p:sp>
    </p:spTree>
    <p:extLst>
      <p:ext uri="{BB962C8B-B14F-4D97-AF65-F5344CB8AC3E}">
        <p14:creationId xmlns:p14="http://schemas.microsoft.com/office/powerpoint/2010/main" val="64278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Regression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772816"/>
            <a:ext cx="8568952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3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Regression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2020"/>
            <a:ext cx="9144000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39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Postulating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The best case only considers measurement error</a:t>
            </a:r>
          </a:p>
          <a:p>
            <a:r>
              <a:rPr lang="en-US" dirty="0" smtClean="0"/>
              <a:t>Real measurements:</a:t>
            </a:r>
          </a:p>
          <a:p>
            <a:pPr lvl="1"/>
            <a:r>
              <a:rPr lang="en-US" dirty="0" smtClean="0"/>
              <a:t>Measurement error (repeatability)</a:t>
            </a:r>
          </a:p>
          <a:p>
            <a:pPr lvl="1"/>
            <a:r>
              <a:rPr lang="en-US" dirty="0" smtClean="0"/>
              <a:t>Model/device error: </a:t>
            </a:r>
          </a:p>
          <a:p>
            <a:pPr lvl="2"/>
            <a:r>
              <a:rPr lang="en-US" dirty="0" smtClean="0"/>
              <a:t>device estimates the “true” friction</a:t>
            </a:r>
          </a:p>
          <a:p>
            <a:pPr lvl="2"/>
            <a:r>
              <a:rPr lang="en-US" dirty="0" smtClean="0"/>
              <a:t>Independent of measurement error</a:t>
            </a:r>
          </a:p>
          <a:p>
            <a:pPr lvl="2"/>
            <a:r>
              <a:rPr lang="en-US" dirty="0" smtClean="0"/>
              <a:t>Experimental evidence of device error: between devices error</a:t>
            </a:r>
          </a:p>
        </p:txBody>
      </p:sp>
    </p:spTree>
    <p:extLst>
      <p:ext uri="{BB962C8B-B14F-4D97-AF65-F5344CB8AC3E}">
        <p14:creationId xmlns:p14="http://schemas.microsoft.com/office/powerpoint/2010/main" val="256960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Postulating the Model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055083"/>
              </p:ext>
            </p:extLst>
          </p:nvPr>
        </p:nvGraphicFramePr>
        <p:xfrm>
          <a:off x="359532" y="1628800"/>
          <a:ext cx="428447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4" imgW="1129810" imgH="215806" progId="Equation.3">
                  <p:embed/>
                </p:oleObj>
              </mc:Choice>
              <mc:Fallback>
                <p:oleObj name="Equation" r:id="rId4" imgW="1129810" imgH="21580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32" y="1628800"/>
                        <a:ext cx="4284476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-540568" y="2492896"/>
            <a:ext cx="9361040" cy="1872208"/>
          </a:xfrm>
        </p:spPr>
        <p:txBody>
          <a:bodyPr/>
          <a:lstStyle/>
          <a:p>
            <a:pPr lvl="2"/>
            <a:r>
              <a:rPr lang="en-US" i="1" dirty="0" smtClean="0"/>
              <a:t>Y</a:t>
            </a:r>
            <a:r>
              <a:rPr lang="en-US" dirty="0" smtClean="0"/>
              <a:t> = device estimate (with no repeatability error)</a:t>
            </a:r>
          </a:p>
          <a:p>
            <a:pPr lvl="2"/>
            <a:r>
              <a:rPr lang="en-US" i="1" dirty="0" smtClean="0"/>
              <a:t>X</a:t>
            </a:r>
            <a:r>
              <a:rPr lang="en-US" dirty="0" smtClean="0"/>
              <a:t> = “true” friction which is not known</a:t>
            </a:r>
          </a:p>
          <a:p>
            <a:pPr lvl="2"/>
            <a:r>
              <a:rPr lang="en-US" i="1" dirty="0" smtClean="0"/>
              <a:t>a</a:t>
            </a:r>
            <a:r>
              <a:rPr lang="en-US" i="1" baseline="-25000" dirty="0" smtClean="0"/>
              <a:t>y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i="1" baseline="-25000" dirty="0" smtClean="0"/>
              <a:t>y</a:t>
            </a:r>
            <a:r>
              <a:rPr lang="en-US" dirty="0" smtClean="0"/>
              <a:t> = model parameters</a:t>
            </a:r>
          </a:p>
          <a:p>
            <a:pPr lvl="2"/>
            <a:r>
              <a:rPr lang="en-US" i="1" dirty="0" smtClean="0">
                <a:sym typeface="Symbol"/>
              </a:rPr>
              <a:t></a:t>
            </a:r>
            <a:r>
              <a:rPr lang="en-US" i="1" baseline="-25000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= model error</a:t>
            </a:r>
          </a:p>
          <a:p>
            <a:pPr lvl="2"/>
            <a:r>
              <a:rPr lang="en-US" dirty="0" smtClean="0">
                <a:sym typeface="Symbol"/>
              </a:rPr>
              <a:t> = device measurement</a:t>
            </a:r>
          </a:p>
          <a:p>
            <a:pPr lvl="2"/>
            <a:r>
              <a:rPr lang="en-US" i="1" dirty="0" err="1" smtClean="0">
                <a:sym typeface="Symbol"/>
              </a:rPr>
              <a:t>r</a:t>
            </a:r>
            <a:r>
              <a:rPr lang="en-US" i="1" baseline="-25000" dirty="0" err="1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= repeatability error</a:t>
            </a:r>
            <a:endParaRPr lang="en-US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418027"/>
              </p:ext>
            </p:extLst>
          </p:nvPr>
        </p:nvGraphicFramePr>
        <p:xfrm>
          <a:off x="4391980" y="4905164"/>
          <a:ext cx="4158462" cy="75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6" imgW="1155199" imgH="215806" progId="Equation.3">
                  <p:embed/>
                </p:oleObj>
              </mc:Choice>
              <mc:Fallback>
                <p:oleObj name="Equation" r:id="rId6" imgW="1155199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980" y="4905164"/>
                        <a:ext cx="4158462" cy="7560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362819"/>
              </p:ext>
            </p:extLst>
          </p:nvPr>
        </p:nvGraphicFramePr>
        <p:xfrm>
          <a:off x="5292080" y="1628800"/>
          <a:ext cx="212893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8" imgW="647419" imgH="215806" progId="Equation.3">
                  <p:embed/>
                </p:oleObj>
              </mc:Choice>
              <mc:Fallback>
                <p:oleObj name="Equation" r:id="rId8" imgW="647419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628800"/>
                        <a:ext cx="2128932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7174897"/>
              </p:ext>
            </p:extLst>
          </p:nvPr>
        </p:nvGraphicFramePr>
        <p:xfrm>
          <a:off x="4427983" y="5697252"/>
          <a:ext cx="2191547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0" imgW="660113" imgH="215806" progId="Equation.3">
                  <p:embed/>
                </p:oleObj>
              </mc:Choice>
              <mc:Fallback>
                <p:oleObj name="Equation" r:id="rId10" imgW="660113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3" y="5697252"/>
                        <a:ext cx="2191547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28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Postulating the Model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553207"/>
              </p:ext>
            </p:extLst>
          </p:nvPr>
        </p:nvGraphicFramePr>
        <p:xfrm>
          <a:off x="359532" y="1628800"/>
          <a:ext cx="428447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4" imgW="1129810" imgH="215806" progId="Equation.3">
                  <p:embed/>
                </p:oleObj>
              </mc:Choice>
              <mc:Fallback>
                <p:oleObj name="Equation" r:id="rId4" imgW="112981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32" y="1628800"/>
                        <a:ext cx="4284476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-540568" y="2492896"/>
            <a:ext cx="9361040" cy="1872208"/>
          </a:xfrm>
        </p:spPr>
        <p:txBody>
          <a:bodyPr/>
          <a:lstStyle/>
          <a:p>
            <a:pPr lvl="2"/>
            <a:r>
              <a:rPr lang="en-US" i="1" dirty="0" smtClean="0"/>
              <a:t>Y</a:t>
            </a:r>
            <a:r>
              <a:rPr lang="en-US" dirty="0" smtClean="0"/>
              <a:t> = device estimate (with no repeatability error)</a:t>
            </a:r>
          </a:p>
          <a:p>
            <a:pPr lvl="2"/>
            <a:r>
              <a:rPr lang="en-US" i="1" dirty="0" smtClean="0"/>
              <a:t>X</a:t>
            </a:r>
            <a:r>
              <a:rPr lang="en-US" dirty="0" smtClean="0"/>
              <a:t> = “true” friction which is not known</a:t>
            </a:r>
          </a:p>
          <a:p>
            <a:pPr lvl="2"/>
            <a:r>
              <a:rPr lang="en-US" i="1" dirty="0" smtClean="0"/>
              <a:t>a</a:t>
            </a:r>
            <a:r>
              <a:rPr lang="en-US" i="1" baseline="-25000" dirty="0" smtClean="0"/>
              <a:t>y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i="1" baseline="-25000" dirty="0" smtClean="0"/>
              <a:t>y</a:t>
            </a:r>
            <a:r>
              <a:rPr lang="en-US" dirty="0" smtClean="0"/>
              <a:t> = model parameters</a:t>
            </a:r>
          </a:p>
          <a:p>
            <a:pPr lvl="2"/>
            <a:r>
              <a:rPr lang="en-US" i="1" dirty="0" smtClean="0">
                <a:sym typeface="Symbol"/>
              </a:rPr>
              <a:t></a:t>
            </a:r>
            <a:r>
              <a:rPr lang="en-US" i="1" baseline="-25000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= model error</a:t>
            </a:r>
          </a:p>
          <a:p>
            <a:pPr lvl="2"/>
            <a:r>
              <a:rPr lang="en-US" sz="3200" dirty="0" smtClean="0">
                <a:solidFill>
                  <a:srgbClr val="FF0000"/>
                </a:solidFill>
                <a:sym typeface="Symbol"/>
              </a:rPr>
              <a:t> = device measurement</a:t>
            </a:r>
          </a:p>
          <a:p>
            <a:pPr lvl="2"/>
            <a:r>
              <a:rPr lang="en-US" i="1" dirty="0" err="1" smtClean="0">
                <a:sym typeface="Symbol"/>
              </a:rPr>
              <a:t>r</a:t>
            </a:r>
            <a:r>
              <a:rPr lang="en-US" i="1" baseline="-25000" dirty="0" err="1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 = repeatability error</a:t>
            </a:r>
            <a:endParaRPr lang="en-US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787044"/>
              </p:ext>
            </p:extLst>
          </p:nvPr>
        </p:nvGraphicFramePr>
        <p:xfrm>
          <a:off x="4391980" y="4905164"/>
          <a:ext cx="4158462" cy="75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6" imgW="1155199" imgH="215806" progId="Equation.3">
                  <p:embed/>
                </p:oleObj>
              </mc:Choice>
              <mc:Fallback>
                <p:oleObj name="Equation" r:id="rId6" imgW="1155199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980" y="4905164"/>
                        <a:ext cx="4158462" cy="7560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608345"/>
              </p:ext>
            </p:extLst>
          </p:nvPr>
        </p:nvGraphicFramePr>
        <p:xfrm>
          <a:off x="5292080" y="1628800"/>
          <a:ext cx="212893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8" imgW="647419" imgH="215806" progId="Equation.3">
                  <p:embed/>
                </p:oleObj>
              </mc:Choice>
              <mc:Fallback>
                <p:oleObj name="Equation" r:id="rId8" imgW="647419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628800"/>
                        <a:ext cx="2128932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143972"/>
              </p:ext>
            </p:extLst>
          </p:nvPr>
        </p:nvGraphicFramePr>
        <p:xfrm>
          <a:off x="4427983" y="5697252"/>
          <a:ext cx="2191547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0" imgW="660113" imgH="215806" progId="Equation.3">
                  <p:embed/>
                </p:oleObj>
              </mc:Choice>
              <mc:Fallback>
                <p:oleObj name="Equation" r:id="rId10" imgW="66011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3" y="5697252"/>
                        <a:ext cx="2191547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72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76772"/>
            <a:ext cx="8496944" cy="4788532"/>
          </a:xfrm>
        </p:spPr>
        <p:txBody>
          <a:bodyPr/>
          <a:lstStyle/>
          <a:p>
            <a:r>
              <a:rPr lang="en-US" dirty="0" smtClean="0"/>
              <a:t>What is harmonization of devices?</a:t>
            </a:r>
          </a:p>
          <a:p>
            <a:pPr lvl="1"/>
            <a:r>
              <a:rPr lang="en-US" dirty="0" smtClean="0"/>
              <a:t>Measurement conversion</a:t>
            </a:r>
          </a:p>
          <a:p>
            <a:pPr lvl="1"/>
            <a:r>
              <a:rPr lang="en-US" dirty="0" smtClean="0"/>
              <a:t>Conversion accuracy</a:t>
            </a:r>
          </a:p>
          <a:p>
            <a:r>
              <a:rPr lang="en-US" dirty="0" smtClean="0"/>
              <a:t>The best case scenario</a:t>
            </a:r>
          </a:p>
          <a:p>
            <a:pPr lvl="1"/>
            <a:r>
              <a:rPr lang="en-US" dirty="0" smtClean="0"/>
              <a:t>Perfectly identical devices</a:t>
            </a:r>
          </a:p>
          <a:p>
            <a:r>
              <a:rPr lang="en-US" dirty="0" smtClean="0"/>
              <a:t>Failure of Linear regression</a:t>
            </a:r>
          </a:p>
          <a:p>
            <a:pPr lvl="1"/>
            <a:r>
              <a:rPr lang="en-US" dirty="0" smtClean="0"/>
              <a:t>Ideal (almost utopian) conditions</a:t>
            </a:r>
          </a:p>
          <a:p>
            <a:pPr lvl="1"/>
            <a:r>
              <a:rPr lang="en-US" dirty="0" smtClean="0"/>
              <a:t>Playing a trick on you</a:t>
            </a:r>
          </a:p>
          <a:p>
            <a:pPr lvl="1"/>
            <a:r>
              <a:rPr lang="en-US" dirty="0" smtClean="0"/>
              <a:t>Biased and inconsistent estimate</a:t>
            </a:r>
          </a:p>
        </p:txBody>
      </p:sp>
    </p:spTree>
    <p:extLst>
      <p:ext uri="{BB962C8B-B14F-4D97-AF65-F5344CB8AC3E}">
        <p14:creationId xmlns:p14="http://schemas.microsoft.com/office/powerpoint/2010/main" val="267495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Harmonization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422656"/>
              </p:ext>
            </p:extLst>
          </p:nvPr>
        </p:nvGraphicFramePr>
        <p:xfrm>
          <a:off x="273563" y="1376772"/>
          <a:ext cx="8596873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4" imgW="3098800" imgH="482600" progId="Equation.3">
                  <p:embed/>
                </p:oleObj>
              </mc:Choice>
              <mc:Fallback>
                <p:oleObj name="Equation" r:id="rId4" imgW="30988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63" y="1376772"/>
                        <a:ext cx="8596873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531088"/>
              </p:ext>
            </p:extLst>
          </p:nvPr>
        </p:nvGraphicFramePr>
        <p:xfrm>
          <a:off x="719572" y="3068960"/>
          <a:ext cx="6912158" cy="16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6" imgW="2298700" imgH="558800" progId="Equation.3">
                  <p:embed/>
                </p:oleObj>
              </mc:Choice>
              <mc:Fallback>
                <p:oleObj name="Equation" r:id="rId6" imgW="2298700" imgH="55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72" y="3068960"/>
                        <a:ext cx="6912158" cy="1692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944011"/>
              </p:ext>
            </p:extLst>
          </p:nvPr>
        </p:nvGraphicFramePr>
        <p:xfrm>
          <a:off x="3275857" y="5013177"/>
          <a:ext cx="219453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8" imgW="761669" imgH="203112" progId="Equation.3">
                  <p:embed/>
                </p:oleObj>
              </mc:Choice>
              <mc:Fallback>
                <p:oleObj name="Equation" r:id="rId8" imgW="761669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7" y="5013177"/>
                        <a:ext cx="2194530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84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Harmonization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645893"/>
              </p:ext>
            </p:extLst>
          </p:nvPr>
        </p:nvGraphicFramePr>
        <p:xfrm>
          <a:off x="863587" y="1520788"/>
          <a:ext cx="252828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4" imgW="748975" imgH="253890" progId="Equation.3">
                  <p:embed/>
                </p:oleObj>
              </mc:Choice>
              <mc:Fallback>
                <p:oleObj name="Equation" r:id="rId4" imgW="748975" imgH="25389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587" y="1520788"/>
                        <a:ext cx="2528281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148608"/>
              </p:ext>
            </p:extLst>
          </p:nvPr>
        </p:nvGraphicFramePr>
        <p:xfrm>
          <a:off x="935596" y="2744924"/>
          <a:ext cx="2520280" cy="883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6" imgW="736280" imgH="253890" progId="Equation.3">
                  <p:embed/>
                </p:oleObj>
              </mc:Choice>
              <mc:Fallback>
                <p:oleObj name="Equation" r:id="rId6" imgW="736280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596" y="2744924"/>
                        <a:ext cx="2520280" cy="8837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14075"/>
              </p:ext>
            </p:extLst>
          </p:nvPr>
        </p:nvGraphicFramePr>
        <p:xfrm>
          <a:off x="4586678" y="1484784"/>
          <a:ext cx="320003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8" imgW="965200" imgH="241300" progId="Equation.3">
                  <p:embed/>
                </p:oleObj>
              </mc:Choice>
              <mc:Fallback>
                <p:oleObj name="Equation" r:id="rId8" imgW="9652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678" y="1484784"/>
                        <a:ext cx="3200036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6707"/>
              </p:ext>
            </p:extLst>
          </p:nvPr>
        </p:nvGraphicFramePr>
        <p:xfrm>
          <a:off x="4427984" y="2492896"/>
          <a:ext cx="2628292" cy="1355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0" imgW="901700" imgH="457200" progId="Equation.3">
                  <p:embed/>
                </p:oleObj>
              </mc:Choice>
              <mc:Fallback>
                <p:oleObj name="Equation" r:id="rId10" imgW="9017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492896"/>
                        <a:ext cx="2628292" cy="13556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-432556" y="4185084"/>
            <a:ext cx="9361040" cy="1872208"/>
          </a:xfrm>
        </p:spPr>
        <p:txBody>
          <a:bodyPr/>
          <a:lstStyle/>
          <a:p>
            <a:pPr lvl="2"/>
            <a:r>
              <a:rPr lang="en-US" i="1" dirty="0" smtClean="0">
                <a:sym typeface="Symbol"/>
              </a:rPr>
              <a:t>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= repeatability error standard deviation</a:t>
            </a:r>
          </a:p>
          <a:p>
            <a:pPr lvl="2"/>
            <a:r>
              <a:rPr lang="en-US" i="1" dirty="0" smtClean="0">
                <a:sym typeface="Symbol"/>
              </a:rPr>
              <a:t>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= model error standard deviation</a:t>
            </a:r>
          </a:p>
          <a:p>
            <a:pPr lvl="2"/>
            <a:r>
              <a:rPr lang="en-US" dirty="0" smtClean="0"/>
              <a:t>Solution is found iteratively</a:t>
            </a:r>
          </a:p>
        </p:txBody>
      </p:sp>
    </p:spTree>
    <p:extLst>
      <p:ext uri="{BB962C8B-B14F-4D97-AF65-F5344CB8AC3E}">
        <p14:creationId xmlns:p14="http://schemas.microsoft.com/office/powerpoint/2010/main" val="317295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548" y="2852936"/>
            <a:ext cx="8229600" cy="712787"/>
          </a:xfrm>
        </p:spPr>
        <p:txBody>
          <a:bodyPr/>
          <a:lstStyle/>
          <a:p>
            <a:r>
              <a:rPr lang="en-US" dirty="0" smtClean="0"/>
              <a:t>Practical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81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Measurements from Same Device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44000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018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True parameters:</a:t>
            </a:r>
          </a:p>
          <a:p>
            <a:pPr lvl="1"/>
            <a:r>
              <a:rPr lang="en-US" dirty="0" smtClean="0"/>
              <a:t>Slope = 1</a:t>
            </a:r>
          </a:p>
          <a:p>
            <a:pPr lvl="1"/>
            <a:r>
              <a:rPr lang="en-US" dirty="0" smtClean="0"/>
              <a:t>Intercept = 0</a:t>
            </a:r>
          </a:p>
          <a:p>
            <a:r>
              <a:rPr lang="en-US" dirty="0" smtClean="0"/>
              <a:t>Ordinary regression</a:t>
            </a:r>
          </a:p>
          <a:p>
            <a:pPr lvl="1"/>
            <a:r>
              <a:rPr lang="en-US" dirty="0" smtClean="0"/>
              <a:t>Slope = 0.9262</a:t>
            </a:r>
          </a:p>
          <a:p>
            <a:pPr lvl="1"/>
            <a:r>
              <a:rPr lang="en-US" dirty="0" smtClean="0"/>
              <a:t>Intercept = 3.3002 </a:t>
            </a:r>
          </a:p>
          <a:p>
            <a:r>
              <a:rPr lang="en-US" dirty="0" smtClean="0"/>
              <a:t>Measurement error model:</a:t>
            </a:r>
          </a:p>
          <a:p>
            <a:pPr lvl="1"/>
            <a:r>
              <a:rPr lang="en-US" dirty="0" smtClean="0"/>
              <a:t>Slope = 1.0207</a:t>
            </a:r>
          </a:p>
          <a:p>
            <a:pPr lvl="1"/>
            <a:r>
              <a:rPr lang="en-US" dirty="0" smtClean="0"/>
              <a:t>Intercept = -2.1425</a:t>
            </a:r>
          </a:p>
        </p:txBody>
      </p:sp>
    </p:spTree>
    <p:extLst>
      <p:ext uri="{BB962C8B-B14F-4D97-AF65-F5344CB8AC3E}">
        <p14:creationId xmlns:p14="http://schemas.microsoft.com/office/powerpoint/2010/main" val="185160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4644"/>
            <a:ext cx="8229600" cy="712787"/>
          </a:xfrm>
        </p:spPr>
        <p:txBody>
          <a:bodyPr/>
          <a:lstStyle/>
          <a:p>
            <a:r>
              <a:rPr lang="en-US" dirty="0" smtClean="0"/>
              <a:t>Dangers of Speed and Texture Correction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88740"/>
            <a:ext cx="9036496" cy="54366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828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True parameters:</a:t>
            </a:r>
          </a:p>
          <a:p>
            <a:pPr lvl="1"/>
            <a:r>
              <a:rPr lang="en-US" dirty="0" smtClean="0"/>
              <a:t>Slope = 1</a:t>
            </a:r>
          </a:p>
          <a:p>
            <a:pPr lvl="1"/>
            <a:r>
              <a:rPr lang="en-US" dirty="0" smtClean="0"/>
              <a:t>Intercept = 0</a:t>
            </a:r>
          </a:p>
          <a:p>
            <a:r>
              <a:rPr lang="en-US" dirty="0" smtClean="0"/>
              <a:t>Ordinary regression</a:t>
            </a:r>
          </a:p>
          <a:p>
            <a:pPr lvl="1"/>
            <a:r>
              <a:rPr lang="en-US" dirty="0" smtClean="0"/>
              <a:t>Slope = 0.7905 (previous 0.9262)</a:t>
            </a:r>
          </a:p>
          <a:p>
            <a:pPr lvl="1"/>
            <a:r>
              <a:rPr lang="en-US" dirty="0" smtClean="0"/>
              <a:t>Intercept = 10.1880 (previous 3.3002)</a:t>
            </a:r>
          </a:p>
          <a:p>
            <a:r>
              <a:rPr lang="en-US" dirty="0" smtClean="0"/>
              <a:t>Measurement error model:</a:t>
            </a:r>
          </a:p>
          <a:p>
            <a:pPr lvl="1"/>
            <a:r>
              <a:rPr lang="en-US" dirty="0" smtClean="0"/>
              <a:t>Slope = 1.0448 (previous 1.0207)</a:t>
            </a:r>
          </a:p>
          <a:p>
            <a:pPr lvl="1"/>
            <a:r>
              <a:rPr lang="en-US" dirty="0" smtClean="0"/>
              <a:t>Intercept = -4.5637 (previous -2.1425)</a:t>
            </a:r>
          </a:p>
        </p:txBody>
      </p:sp>
    </p:spTree>
    <p:extLst>
      <p:ext uri="{BB962C8B-B14F-4D97-AF65-F5344CB8AC3E}">
        <p14:creationId xmlns:p14="http://schemas.microsoft.com/office/powerpoint/2010/main" val="24603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Devices (Simulation)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4764"/>
            <a:ext cx="9144000" cy="4932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568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Devices (Simulation)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6772"/>
            <a:ext cx="9144000" cy="5076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155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Devices (Simulation)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44000" cy="4932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155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76772"/>
            <a:ext cx="8496944" cy="4788532"/>
          </a:xfrm>
        </p:spPr>
        <p:txBody>
          <a:bodyPr/>
          <a:lstStyle/>
          <a:p>
            <a:r>
              <a:rPr lang="en-US" dirty="0" smtClean="0"/>
              <a:t>Measurement error models</a:t>
            </a:r>
            <a:endParaRPr lang="en-US" dirty="0" smtClean="0"/>
          </a:p>
          <a:p>
            <a:pPr lvl="1"/>
            <a:r>
              <a:rPr lang="en-US" dirty="0" smtClean="0"/>
              <a:t>Orthogonal regression</a:t>
            </a:r>
            <a:endParaRPr lang="en-US" dirty="0" smtClean="0"/>
          </a:p>
          <a:p>
            <a:pPr lvl="1"/>
            <a:r>
              <a:rPr lang="en-US" dirty="0" smtClean="0"/>
              <a:t>The general model</a:t>
            </a:r>
            <a:endParaRPr lang="en-US" dirty="0" smtClean="0"/>
          </a:p>
          <a:p>
            <a:r>
              <a:rPr lang="en-US" dirty="0" smtClean="0"/>
              <a:t>Practical results</a:t>
            </a:r>
            <a:endParaRPr lang="en-US" dirty="0" smtClean="0"/>
          </a:p>
          <a:p>
            <a:pPr lvl="1"/>
            <a:r>
              <a:rPr lang="en-US" dirty="0" smtClean="0"/>
              <a:t>Repeated measurements from the same device (locked wheel tester)</a:t>
            </a:r>
            <a:endParaRPr lang="en-US" dirty="0" smtClean="0"/>
          </a:p>
          <a:p>
            <a:pPr lvl="1"/>
            <a:r>
              <a:rPr lang="en-US" dirty="0" smtClean="0"/>
              <a:t>Simulation of two devices</a:t>
            </a:r>
          </a:p>
          <a:p>
            <a:pPr lvl="1"/>
            <a:r>
              <a:rPr lang="en-US" dirty="0" smtClean="0"/>
              <a:t>Measurements from two different devices (locked wheel testers)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29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Devices (Simulation)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491092"/>
              </p:ext>
            </p:extLst>
          </p:nvPr>
        </p:nvGraphicFramePr>
        <p:xfrm>
          <a:off x="539551" y="1484784"/>
          <a:ext cx="2638111" cy="468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4" imgW="1180588" imgH="215806" progId="Equation.3">
                  <p:embed/>
                </p:oleObj>
              </mc:Choice>
              <mc:Fallback>
                <p:oleObj name="Equation" r:id="rId4" imgW="1180588" imgH="21580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1" y="1484784"/>
                        <a:ext cx="2638111" cy="468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396552"/>
              </p:ext>
            </p:extLst>
          </p:nvPr>
        </p:nvGraphicFramePr>
        <p:xfrm>
          <a:off x="3599892" y="1520788"/>
          <a:ext cx="261192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6" imgW="1269449" imgH="215806" progId="Equation.3">
                  <p:embed/>
                </p:oleObj>
              </mc:Choice>
              <mc:Fallback>
                <p:oleObj name="Equation" r:id="rId6" imgW="1269449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892" y="1520788"/>
                        <a:ext cx="2611927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978184"/>
              </p:ext>
            </p:extLst>
          </p:nvPr>
        </p:nvGraphicFramePr>
        <p:xfrm>
          <a:off x="827584" y="2528900"/>
          <a:ext cx="2376265" cy="488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8" imgW="1015559" imgH="215806" progId="Equation.3">
                  <p:embed/>
                </p:oleObj>
              </mc:Choice>
              <mc:Fallback>
                <p:oleObj name="Equation" r:id="rId8" imgW="1015559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28900"/>
                        <a:ext cx="2376265" cy="4885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72553"/>
              </p:ext>
            </p:extLst>
          </p:nvPr>
        </p:nvGraphicFramePr>
        <p:xfrm>
          <a:off x="3455876" y="2492896"/>
          <a:ext cx="3893342" cy="468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10" imgW="1739900" imgH="215900" progId="Equation.3">
                  <p:embed/>
                </p:oleObj>
              </mc:Choice>
              <mc:Fallback>
                <p:oleObj name="Equation" r:id="rId10" imgW="1739900" imgH="215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876" y="2492896"/>
                        <a:ext cx="3893342" cy="468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472444"/>
              </p:ext>
            </p:extLst>
          </p:nvPr>
        </p:nvGraphicFramePr>
        <p:xfrm>
          <a:off x="755576" y="3645024"/>
          <a:ext cx="2060539" cy="576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12" imgW="888614" imgH="241195" progId="Equation.3">
                  <p:embed/>
                </p:oleObj>
              </mc:Choice>
              <mc:Fallback>
                <p:oleObj name="Equation" r:id="rId12" imgW="888614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645024"/>
                        <a:ext cx="2060539" cy="576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35870"/>
              </p:ext>
            </p:extLst>
          </p:nvPr>
        </p:nvGraphicFramePr>
        <p:xfrm>
          <a:off x="3779912" y="3645024"/>
          <a:ext cx="228209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14" imgW="977900" imgH="241300" progId="Equation.3">
                  <p:embed/>
                </p:oleObj>
              </mc:Choice>
              <mc:Fallback>
                <p:oleObj name="Equation" r:id="rId14" imgW="9779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645024"/>
                        <a:ext cx="2282099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431630"/>
              </p:ext>
            </p:extLst>
          </p:nvPr>
        </p:nvGraphicFramePr>
        <p:xfrm>
          <a:off x="863588" y="4905164"/>
          <a:ext cx="2160240" cy="591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16" imgW="901309" imgH="241195" progId="Equation.3">
                  <p:embed/>
                </p:oleObj>
              </mc:Choice>
              <mc:Fallback>
                <p:oleObj name="Equation" r:id="rId16" imgW="901309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588" y="4905164"/>
                        <a:ext cx="2160240" cy="591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182610"/>
              </p:ext>
            </p:extLst>
          </p:nvPr>
        </p:nvGraphicFramePr>
        <p:xfrm>
          <a:off x="3779912" y="4833156"/>
          <a:ext cx="228209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18" imgW="977900" imgH="241300" progId="Equation.3">
                  <p:embed/>
                </p:oleObj>
              </mc:Choice>
              <mc:Fallback>
                <p:oleObj name="Equation" r:id="rId18" imgW="977900" imgH="2413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833156"/>
                        <a:ext cx="2282099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15516" y="1916832"/>
            <a:ext cx="6552728" cy="4464496"/>
          </a:xfrm>
        </p:spPr>
        <p:txBody>
          <a:bodyPr/>
          <a:lstStyle/>
          <a:p>
            <a:r>
              <a:rPr lang="en-US" dirty="0" smtClean="0"/>
              <a:t>True parameters:</a:t>
            </a:r>
          </a:p>
          <a:p>
            <a:endParaRPr lang="en-US" dirty="0" smtClean="0"/>
          </a:p>
          <a:p>
            <a:r>
              <a:rPr lang="en-US" dirty="0" smtClean="0"/>
              <a:t>Ordinary regression</a:t>
            </a:r>
          </a:p>
          <a:p>
            <a:endParaRPr lang="en-US" dirty="0" smtClean="0"/>
          </a:p>
          <a:p>
            <a:r>
              <a:rPr lang="en-US" dirty="0" smtClean="0"/>
              <a:t>Measurement error model:</a:t>
            </a:r>
          </a:p>
        </p:txBody>
      </p:sp>
    </p:spTree>
    <p:extLst>
      <p:ext uri="{BB962C8B-B14F-4D97-AF65-F5344CB8AC3E}">
        <p14:creationId xmlns:p14="http://schemas.microsoft.com/office/powerpoint/2010/main" val="117913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4644"/>
            <a:ext cx="8229600" cy="712787"/>
          </a:xfrm>
        </p:spPr>
        <p:txBody>
          <a:bodyPr/>
          <a:lstStyle/>
          <a:p>
            <a:r>
              <a:rPr lang="en-US" dirty="0" smtClean="0"/>
              <a:t>Measurements from Different Devices (Locked Wheel)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8740"/>
            <a:ext cx="9144000" cy="53645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133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Averaged:</a:t>
            </a:r>
          </a:p>
          <a:p>
            <a:pPr lvl="1"/>
            <a:r>
              <a:rPr lang="en-US" dirty="0"/>
              <a:t>Ordinary </a:t>
            </a:r>
            <a:r>
              <a:rPr lang="en-US" dirty="0" smtClean="0"/>
              <a:t>regression:</a:t>
            </a:r>
          </a:p>
          <a:p>
            <a:pPr lvl="2"/>
            <a:r>
              <a:rPr lang="en-US" dirty="0" smtClean="0"/>
              <a:t>Slope = 0.8927; Intercept = 10.3757</a:t>
            </a:r>
          </a:p>
          <a:p>
            <a:pPr lvl="1"/>
            <a:r>
              <a:rPr lang="en-US" dirty="0"/>
              <a:t>Measurement error model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Slope = 0.9341;Intercept = 8.3281</a:t>
            </a:r>
          </a:p>
          <a:p>
            <a:r>
              <a:rPr lang="en-US" dirty="0" smtClean="0"/>
              <a:t>Not Averaged:</a:t>
            </a:r>
          </a:p>
          <a:p>
            <a:pPr lvl="1"/>
            <a:r>
              <a:rPr lang="en-US" dirty="0"/>
              <a:t>Ordinary regression:</a:t>
            </a:r>
          </a:p>
          <a:p>
            <a:pPr lvl="2"/>
            <a:r>
              <a:rPr lang="en-US" dirty="0"/>
              <a:t>Slope = </a:t>
            </a:r>
            <a:r>
              <a:rPr lang="en-US" dirty="0" smtClean="0"/>
              <a:t>0.8590 (bias = 0.8927-0.8590 = 0.0337)</a:t>
            </a:r>
            <a:endParaRPr lang="en-US" dirty="0"/>
          </a:p>
          <a:p>
            <a:pPr lvl="1"/>
            <a:r>
              <a:rPr lang="en-US" dirty="0"/>
              <a:t>Measurement error model:</a:t>
            </a:r>
          </a:p>
          <a:p>
            <a:pPr lvl="2"/>
            <a:r>
              <a:rPr lang="en-US" dirty="0"/>
              <a:t>Slope = </a:t>
            </a:r>
            <a:r>
              <a:rPr lang="en-US" dirty="0" smtClean="0"/>
              <a:t>0.9346 (bias = 0.9341-0.9346 = -0.0005)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0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 of Agreement (LOA)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Relationship between devices:</a:t>
            </a:r>
          </a:p>
          <a:p>
            <a:pPr lvl="1"/>
            <a:r>
              <a:rPr lang="en-US" dirty="0" smtClean="0"/>
              <a:t>Convert between measurements</a:t>
            </a:r>
          </a:p>
          <a:p>
            <a:pPr lvl="1"/>
            <a:r>
              <a:rPr lang="en-US" dirty="0" smtClean="0"/>
              <a:t>Does </a:t>
            </a:r>
            <a:r>
              <a:rPr lang="en-US" u="sng" dirty="0" smtClean="0"/>
              <a:t>NOT</a:t>
            </a:r>
            <a:r>
              <a:rPr lang="en-US" dirty="0" smtClean="0"/>
              <a:t> give agreement</a:t>
            </a:r>
          </a:p>
          <a:p>
            <a:r>
              <a:rPr lang="en-US" dirty="0" smtClean="0"/>
              <a:t>After conversion:</a:t>
            </a:r>
          </a:p>
          <a:p>
            <a:pPr lvl="1"/>
            <a:r>
              <a:rPr lang="en-US" dirty="0" smtClean="0"/>
              <a:t>Limits of Agreement (LOA)</a:t>
            </a:r>
          </a:p>
          <a:p>
            <a:pPr lvl="1"/>
            <a:r>
              <a:rPr lang="en-US" dirty="0" smtClean="0"/>
              <a:t>General: Bland and Altman (1983), Altman and Bland (1986)</a:t>
            </a:r>
          </a:p>
          <a:p>
            <a:pPr lvl="1"/>
            <a:r>
              <a:rPr lang="en-US" dirty="0" smtClean="0"/>
              <a:t>Friction devices: De Leon et al. (2012)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1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04764"/>
            <a:ext cx="8496944" cy="5076564"/>
          </a:xfrm>
        </p:spPr>
        <p:txBody>
          <a:bodyPr/>
          <a:lstStyle/>
          <a:p>
            <a:r>
              <a:rPr lang="en-US" dirty="0" smtClean="0"/>
              <a:t>Ordinary regression:</a:t>
            </a:r>
          </a:p>
          <a:p>
            <a:pPr lvl="1"/>
            <a:r>
              <a:rPr lang="en-US" dirty="0" smtClean="0"/>
              <a:t>Biased estimate of the relationship</a:t>
            </a:r>
          </a:p>
          <a:p>
            <a:pPr lvl="1"/>
            <a:r>
              <a:rPr lang="en-US" dirty="0" smtClean="0"/>
              <a:t>Inconsistent relationship based on choice of dependent and independent variable</a:t>
            </a:r>
          </a:p>
          <a:p>
            <a:r>
              <a:rPr lang="en-US" dirty="0" smtClean="0"/>
              <a:t>Measurement Error Model:</a:t>
            </a:r>
          </a:p>
          <a:p>
            <a:pPr lvl="1"/>
            <a:r>
              <a:rPr lang="en-US" dirty="0" smtClean="0"/>
              <a:t>Unbiased estimate of the relationship</a:t>
            </a:r>
            <a:endParaRPr lang="en-US" dirty="0"/>
          </a:p>
          <a:p>
            <a:pPr lvl="1"/>
            <a:r>
              <a:rPr lang="en-US" dirty="0" smtClean="0"/>
              <a:t>Relationship independent of choice of dependent and independent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328592"/>
          </a:xfrm>
        </p:spPr>
        <p:txBody>
          <a:bodyPr/>
          <a:lstStyle/>
          <a:p>
            <a:r>
              <a:rPr lang="en-US" dirty="0" smtClean="0"/>
              <a:t>ASTM</a:t>
            </a:r>
          </a:p>
          <a:p>
            <a:pPr lvl="1"/>
            <a:r>
              <a:rPr lang="en-US" dirty="0" smtClean="0"/>
              <a:t>“the adjustment of the outputs of different devices used for the measurement of a specific phenomenon so that </a:t>
            </a:r>
            <a:r>
              <a:rPr lang="en-US" dirty="0" smtClean="0">
                <a:solidFill>
                  <a:srgbClr val="FF0000"/>
                </a:solidFill>
              </a:rPr>
              <a:t>all devices report the same value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Ordinary regression</a:t>
            </a:r>
          </a:p>
          <a:p>
            <a:pPr lvl="1"/>
            <a:r>
              <a:rPr lang="en-US" dirty="0" smtClean="0"/>
              <a:t>The same device WILL NOT report the same value</a:t>
            </a:r>
          </a:p>
        </p:txBody>
      </p:sp>
    </p:spTree>
    <p:extLst>
      <p:ext uri="{BB962C8B-B14F-4D97-AF65-F5344CB8AC3E}">
        <p14:creationId xmlns:p14="http://schemas.microsoft.com/office/powerpoint/2010/main" val="112473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Reproducible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328592"/>
          </a:xfrm>
        </p:spPr>
        <p:txBody>
          <a:bodyPr/>
          <a:lstStyle/>
          <a:p>
            <a:r>
              <a:rPr lang="en-US" dirty="0" smtClean="0"/>
              <a:t>Paper has been submitted to TRB</a:t>
            </a:r>
            <a:endParaRPr lang="en-US" dirty="0" smtClean="0"/>
          </a:p>
          <a:p>
            <a:r>
              <a:rPr lang="en-US" dirty="0" smtClean="0"/>
              <a:t>Paper written under the reproducible research paradigm:</a:t>
            </a:r>
            <a:endParaRPr lang="en-US" dirty="0" smtClean="0"/>
          </a:p>
          <a:p>
            <a:pPr lvl="1"/>
            <a:r>
              <a:rPr lang="en-US" dirty="0" smtClean="0"/>
              <a:t>All data used in the paper is made available for anybody to use</a:t>
            </a:r>
          </a:p>
          <a:p>
            <a:pPr lvl="1"/>
            <a:r>
              <a:rPr lang="en-US" dirty="0" err="1" smtClean="0"/>
              <a:t>Matlab</a:t>
            </a:r>
            <a:r>
              <a:rPr lang="en-US" dirty="0" smtClean="0"/>
              <a:t> files used are made available:</a:t>
            </a:r>
          </a:p>
          <a:p>
            <a:pPr lvl="2"/>
            <a:r>
              <a:rPr lang="en-US" dirty="0" smtClean="0"/>
              <a:t>Calculations organized in functions</a:t>
            </a:r>
          </a:p>
          <a:p>
            <a:pPr lvl="2"/>
            <a:r>
              <a:rPr lang="en-US" dirty="0" smtClean="0"/>
              <a:t>GUI that can be used to reproduce all Figures showing the results</a:t>
            </a:r>
          </a:p>
        </p:txBody>
      </p:sp>
    </p:spTree>
    <p:extLst>
      <p:ext uri="{BB962C8B-B14F-4D97-AF65-F5344CB8AC3E}">
        <p14:creationId xmlns:p14="http://schemas.microsoft.com/office/powerpoint/2010/main" val="150956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9458" name="Picture 2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508" y="0"/>
            <a:ext cx="9142098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90887" y="5049180"/>
            <a:ext cx="2929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+mj-lt"/>
              </a:rPr>
              <a:t>Blacksburg, VA</a:t>
            </a:r>
            <a:endParaRPr lang="en-US" sz="3200" b="1" dirty="0">
              <a:solidFill>
                <a:srgbClr val="8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0770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328592"/>
          </a:xfrm>
        </p:spPr>
        <p:txBody>
          <a:bodyPr/>
          <a:lstStyle/>
          <a:p>
            <a:r>
              <a:rPr lang="en-US" dirty="0" smtClean="0"/>
              <a:t>ASTM</a:t>
            </a:r>
          </a:p>
          <a:p>
            <a:pPr lvl="1"/>
            <a:r>
              <a:rPr lang="en-US" dirty="0" smtClean="0"/>
              <a:t>“the adjustment of the outputs of different devices used for the measurement of a specific phenomenon so that all devices report the same value”</a:t>
            </a:r>
          </a:p>
          <a:p>
            <a:r>
              <a:rPr lang="en-US" dirty="0" smtClean="0"/>
              <a:t>Does not consider agreement</a:t>
            </a:r>
          </a:p>
          <a:p>
            <a:pPr lvl="1"/>
            <a:r>
              <a:rPr lang="en-US" dirty="0" smtClean="0"/>
              <a:t>Confidence between adjusted outputs</a:t>
            </a:r>
          </a:p>
          <a:p>
            <a:pPr lvl="1"/>
            <a:r>
              <a:rPr lang="en-US" dirty="0" smtClean="0"/>
              <a:t>Limits of agreement (LOA)</a:t>
            </a:r>
          </a:p>
        </p:txBody>
      </p:sp>
    </p:spTree>
    <p:extLst>
      <p:ext uri="{BB962C8B-B14F-4D97-AF65-F5344CB8AC3E}">
        <p14:creationId xmlns:p14="http://schemas.microsoft.com/office/powerpoint/2010/main" val="22628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Perfectly Identical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96752"/>
            <a:ext cx="8496944" cy="5328592"/>
          </a:xfrm>
        </p:spPr>
        <p:txBody>
          <a:bodyPr/>
          <a:lstStyle/>
          <a:p>
            <a:r>
              <a:rPr lang="en-US" dirty="0" smtClean="0"/>
              <a:t>This is the best we can hope for</a:t>
            </a:r>
          </a:p>
          <a:p>
            <a:r>
              <a:rPr lang="en-US" dirty="0" smtClean="0"/>
              <a:t>It means:</a:t>
            </a:r>
          </a:p>
          <a:p>
            <a:pPr lvl="1"/>
            <a:r>
              <a:rPr lang="en-US" dirty="0" smtClean="0"/>
              <a:t>If we have two devices and obtain two sets of measurements (runs) from device 1, this is the same as:</a:t>
            </a:r>
          </a:p>
          <a:p>
            <a:pPr lvl="1"/>
            <a:r>
              <a:rPr lang="en-US" dirty="0" smtClean="0"/>
              <a:t>Obtaining two sets of measurements from device 2, or</a:t>
            </a:r>
          </a:p>
          <a:p>
            <a:pPr lvl="1"/>
            <a:r>
              <a:rPr lang="en-US" dirty="0" smtClean="0"/>
              <a:t>Obtaining two set of measurements each from one of the devices</a:t>
            </a:r>
          </a:p>
        </p:txBody>
      </p:sp>
    </p:spTree>
    <p:extLst>
      <p:ext uri="{BB962C8B-B14F-4D97-AF65-F5344CB8AC3E}">
        <p14:creationId xmlns:p14="http://schemas.microsoft.com/office/powerpoint/2010/main" val="157632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548" y="2852936"/>
            <a:ext cx="8229600" cy="712787"/>
          </a:xfrm>
        </p:spPr>
        <p:txBody>
          <a:bodyPr/>
          <a:lstStyle/>
          <a:p>
            <a:r>
              <a:rPr lang="en-US" dirty="0" smtClean="0"/>
              <a:t>Failure of Linear Regression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7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76772"/>
            <a:ext cx="8496944" cy="2304256"/>
          </a:xfrm>
        </p:spPr>
        <p:txBody>
          <a:bodyPr/>
          <a:lstStyle/>
          <a:p>
            <a:r>
              <a:rPr lang="en-US" dirty="0" smtClean="0"/>
              <a:t>Source of errors restricted to independent identically distributed normal error</a:t>
            </a:r>
          </a:p>
          <a:p>
            <a:r>
              <a:rPr lang="en-US" dirty="0" smtClean="0"/>
              <a:t>The measurements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920141"/>
              </p:ext>
            </p:extLst>
          </p:nvPr>
        </p:nvGraphicFramePr>
        <p:xfrm>
          <a:off x="2627784" y="3501008"/>
          <a:ext cx="2988332" cy="996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685800" imgH="228600" progId="Equation.3">
                  <p:embed/>
                </p:oleObj>
              </mc:Choice>
              <mc:Fallback>
                <p:oleObj name="Equation" r:id="rId4" imgW="685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7784" y="3501008"/>
                        <a:ext cx="2988332" cy="9961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87524" y="4473116"/>
            <a:ext cx="8496944" cy="183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5000"/>
              <a:buFont typeface="Courier New" pitchFamily="49" charset="0"/>
              <a:buChar char="o"/>
              <a:defRPr sz="32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ü"/>
              <a:defRPr sz="2800" b="1">
                <a:solidFill>
                  <a:srgbClr val="00206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Ø"/>
              <a:defRPr sz="2400" b="1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400" b="1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rgbClr val="000000"/>
                </a:solidFill>
                <a:latin typeface="+mn-lt"/>
              </a:defRPr>
            </a:lvl9pPr>
          </a:lstStyle>
          <a:p>
            <a:pPr lvl="1"/>
            <a:r>
              <a:rPr lang="en-US" i="1" kern="0" dirty="0" err="1" smtClean="0"/>
              <a:t>y</a:t>
            </a:r>
            <a:r>
              <a:rPr lang="en-US" i="1" kern="0" baseline="-25000" dirty="0" err="1" smtClean="0"/>
              <a:t>i</a:t>
            </a:r>
            <a:r>
              <a:rPr lang="en-US" kern="0" dirty="0" smtClean="0"/>
              <a:t> = measurement (with error)</a:t>
            </a:r>
          </a:p>
          <a:p>
            <a:pPr lvl="1"/>
            <a:r>
              <a:rPr lang="en-US" i="1" kern="0" dirty="0" smtClean="0"/>
              <a:t>f</a:t>
            </a:r>
            <a:r>
              <a:rPr lang="en-US" i="1" kern="0" baseline="-25000" dirty="0" smtClean="0"/>
              <a:t>i</a:t>
            </a:r>
            <a:r>
              <a:rPr lang="en-US" kern="0" dirty="0" smtClean="0"/>
              <a:t> = true value</a:t>
            </a:r>
          </a:p>
          <a:p>
            <a:pPr lvl="1"/>
            <a:r>
              <a:rPr lang="en-US" i="1" kern="0" dirty="0" smtClean="0">
                <a:sym typeface="Symbol"/>
              </a:rPr>
              <a:t></a:t>
            </a:r>
            <a:r>
              <a:rPr lang="en-US" i="1" kern="0" baseline="-25000" dirty="0" err="1" smtClean="0">
                <a:sym typeface="Symbol"/>
              </a:rPr>
              <a:t>i</a:t>
            </a:r>
            <a:r>
              <a:rPr lang="en-US" kern="0" dirty="0" smtClean="0">
                <a:sym typeface="Symbol"/>
              </a:rPr>
              <a:t> = error which is </a:t>
            </a:r>
            <a:r>
              <a:rPr lang="en-US" i="1" kern="0" dirty="0" smtClean="0">
                <a:sym typeface="Symbol"/>
              </a:rPr>
              <a:t>N</a:t>
            </a:r>
            <a:r>
              <a:rPr lang="en-US" kern="0" dirty="0" smtClean="0">
                <a:sym typeface="Symbol"/>
              </a:rPr>
              <a:t>(0,</a:t>
            </a:r>
            <a:r>
              <a:rPr lang="en-US" i="1" kern="0" dirty="0" smtClean="0">
                <a:sym typeface="Symbol"/>
              </a:rPr>
              <a:t></a:t>
            </a:r>
            <a:r>
              <a:rPr lang="en-US" kern="0" baseline="30000" dirty="0" smtClean="0">
                <a:sym typeface="Symbol"/>
              </a:rPr>
              <a:t>2</a:t>
            </a:r>
            <a:r>
              <a:rPr lang="en-US" kern="0" dirty="0" smtClean="0">
                <a:sym typeface="Symbol"/>
              </a:rPr>
              <a:t>)</a:t>
            </a: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33643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 a Trick on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052736"/>
            <a:ext cx="8496944" cy="5328592"/>
          </a:xfrm>
        </p:spPr>
        <p:txBody>
          <a:bodyPr/>
          <a:lstStyle/>
          <a:p>
            <a:r>
              <a:rPr lang="en-US" dirty="0" smtClean="0"/>
              <a:t>You own two locked wheel skid testers</a:t>
            </a:r>
          </a:p>
          <a:p>
            <a:r>
              <a:rPr lang="en-US" dirty="0" smtClean="0"/>
              <a:t>You ask the operator to test the same pavement sections with the two devices (1 test each)</a:t>
            </a:r>
          </a:p>
          <a:p>
            <a:r>
              <a:rPr lang="en-US" dirty="0" smtClean="0"/>
              <a:t>The operator, being lazy, performs the two tests with device 1</a:t>
            </a:r>
          </a:p>
          <a:p>
            <a:r>
              <a:rPr lang="en-US" dirty="0" smtClean="0"/>
              <a:t>Testing conditions were ideal: nothing affected results other than random error</a:t>
            </a:r>
          </a:p>
          <a:p>
            <a:r>
              <a:rPr lang="en-US" dirty="0" smtClean="0"/>
              <a:t>To compare the devices you do linear regression and find…</a:t>
            </a:r>
          </a:p>
        </p:txBody>
      </p:sp>
    </p:spTree>
    <p:extLst>
      <p:ext uri="{BB962C8B-B14F-4D97-AF65-F5344CB8AC3E}">
        <p14:creationId xmlns:p14="http://schemas.microsoft.com/office/powerpoint/2010/main" val="41195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Biased Estimate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98004"/>
            <a:ext cx="9144000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77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T_Presentation">
  <a:themeElements>
    <a:clrScheme name="VT_Presentation 10">
      <a:dk1>
        <a:srgbClr val="000000"/>
      </a:dk1>
      <a:lt1>
        <a:srgbClr val="FFFFFF"/>
      </a:lt1>
      <a:dk2>
        <a:srgbClr val="660000"/>
      </a:dk2>
      <a:lt2>
        <a:srgbClr val="999999"/>
      </a:lt2>
      <a:accent1>
        <a:srgbClr val="FFFFFF"/>
      </a:accent1>
      <a:accent2>
        <a:srgbClr val="FF66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E75C00"/>
      </a:accent6>
      <a:hlink>
        <a:srgbClr val="660000"/>
      </a:hlink>
      <a:folHlink>
        <a:srgbClr val="999999"/>
      </a:folHlink>
    </a:clrScheme>
    <a:fontScheme name="VT_Presentatio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T_Presentation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T_Presentation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T_Presentation 10">
        <a:dk1>
          <a:srgbClr val="000000"/>
        </a:dk1>
        <a:lt1>
          <a:srgbClr val="FFFFFF"/>
        </a:lt1>
        <a:dk2>
          <a:srgbClr val="660000"/>
        </a:dk2>
        <a:lt2>
          <a:srgbClr val="999999"/>
        </a:lt2>
        <a:accent1>
          <a:srgbClr val="FFFFFF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5C00"/>
        </a:accent6>
        <a:hlink>
          <a:srgbClr val="660000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RIG_White</Template>
  <TotalTime>7960</TotalTime>
  <Words>1068</Words>
  <Application>Microsoft Office PowerPoint</Application>
  <PresentationFormat>On-screen Show (4:3)</PresentationFormat>
  <Paragraphs>242</Paragraphs>
  <Slides>37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VT_Presentation</vt:lpstr>
      <vt:lpstr>Equation</vt:lpstr>
      <vt:lpstr>Harmonization of Friction Measuring Devices Using Robust Regression Methods </vt:lpstr>
      <vt:lpstr>Outline</vt:lpstr>
      <vt:lpstr>Outline</vt:lpstr>
      <vt:lpstr>Harmonization</vt:lpstr>
      <vt:lpstr>Perfectly Identical Devices</vt:lpstr>
      <vt:lpstr>Failure of Linear Regression</vt:lpstr>
      <vt:lpstr>Ideal Conditions</vt:lpstr>
      <vt:lpstr>Playing a Trick on You</vt:lpstr>
      <vt:lpstr>Biased Estimate</vt:lpstr>
      <vt:lpstr>Inconsistent Estimate</vt:lpstr>
      <vt:lpstr>Reasons</vt:lpstr>
      <vt:lpstr>Ordinary Regression Summary</vt:lpstr>
      <vt:lpstr>Measurement Error Model</vt:lpstr>
      <vt:lpstr>Measurement Error Model</vt:lpstr>
      <vt:lpstr>Orthogonal Regression</vt:lpstr>
      <vt:lpstr>Orthogonal Regression</vt:lpstr>
      <vt:lpstr>Postulating the Model</vt:lpstr>
      <vt:lpstr>Postulating the Model</vt:lpstr>
      <vt:lpstr>Postulating the Model</vt:lpstr>
      <vt:lpstr>Harmonization</vt:lpstr>
      <vt:lpstr>Harmonization</vt:lpstr>
      <vt:lpstr>Practical Results</vt:lpstr>
      <vt:lpstr>Measurements from Same Device</vt:lpstr>
      <vt:lpstr>Model Parameters</vt:lpstr>
      <vt:lpstr>Dangers of Speed and Texture Correction</vt:lpstr>
      <vt:lpstr>Model Parameters</vt:lpstr>
      <vt:lpstr>Different Devices (Simulation)</vt:lpstr>
      <vt:lpstr>Different Devices (Simulation)</vt:lpstr>
      <vt:lpstr>Different Devices (Simulation)</vt:lpstr>
      <vt:lpstr>Different Devices (Simulation)</vt:lpstr>
      <vt:lpstr>Measurements from Different Devices (Locked Wheel)</vt:lpstr>
      <vt:lpstr>Model Parameters</vt:lpstr>
      <vt:lpstr>Limits of Agreement (LOA)</vt:lpstr>
      <vt:lpstr>Conclusions</vt:lpstr>
      <vt:lpstr>Conclusion</vt:lpstr>
      <vt:lpstr>Reproducible Research</vt:lpstr>
      <vt:lpstr>PowerPoint Presentation</vt:lpstr>
    </vt:vector>
  </TitlesOfParts>
  <Company>VTTI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Incorporation of Fuzzy Logic-based LCCA Algorithm in a Risk Analysis Model</dc:title>
  <dc:creator>cchen</dc:creator>
  <cp:lastModifiedBy>Samer Katicha</cp:lastModifiedBy>
  <cp:revision>387</cp:revision>
  <dcterms:created xsi:type="dcterms:W3CDTF">2006-06-02T16:04:59Z</dcterms:created>
  <dcterms:modified xsi:type="dcterms:W3CDTF">2013-09-12T14:00:53Z</dcterms:modified>
</cp:coreProperties>
</file>