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459" r:id="rId2"/>
    <p:sldId id="483" r:id="rId3"/>
    <p:sldId id="481" r:id="rId4"/>
    <p:sldId id="488" r:id="rId5"/>
    <p:sldId id="486" r:id="rId6"/>
    <p:sldId id="487" r:id="rId7"/>
    <p:sldId id="451" r:id="rId8"/>
    <p:sldId id="482" r:id="rId9"/>
    <p:sldId id="484" r:id="rId10"/>
    <p:sldId id="485" r:id="rId11"/>
  </p:sldIdLst>
  <p:sldSz cx="9144000" cy="6858000" type="screen4x3"/>
  <p:notesSz cx="6992938" cy="9278938"/>
  <p:defaultTextStyle>
    <a:defPPr>
      <a:defRPr lang="en-US"/>
    </a:defPPr>
    <a:lvl1pPr algn="ctr" rtl="0" eaLnBrk="0" fontAlgn="base" hangingPunct="0">
      <a:spcBef>
        <a:spcPct val="0"/>
      </a:spcBef>
      <a:spcAft>
        <a:spcPct val="0"/>
      </a:spcAft>
      <a:defRPr sz="2400" kern="1200">
        <a:solidFill>
          <a:schemeClr val="bg1"/>
        </a:solidFill>
        <a:latin typeface="Times New Roman" pitchFamily="18" charset="0"/>
        <a:ea typeface="+mn-ea"/>
        <a:cs typeface="+mn-cs"/>
      </a:defRPr>
    </a:lvl1pPr>
    <a:lvl2pPr marL="457200" algn="ctr" rtl="0" eaLnBrk="0" fontAlgn="base" hangingPunct="0">
      <a:spcBef>
        <a:spcPct val="0"/>
      </a:spcBef>
      <a:spcAft>
        <a:spcPct val="0"/>
      </a:spcAft>
      <a:defRPr sz="2400" kern="1200">
        <a:solidFill>
          <a:schemeClr val="bg1"/>
        </a:solidFill>
        <a:latin typeface="Times New Roman" pitchFamily="18" charset="0"/>
        <a:ea typeface="+mn-ea"/>
        <a:cs typeface="+mn-cs"/>
      </a:defRPr>
    </a:lvl2pPr>
    <a:lvl3pPr marL="914400" algn="ctr" rtl="0" eaLnBrk="0" fontAlgn="base" hangingPunct="0">
      <a:spcBef>
        <a:spcPct val="0"/>
      </a:spcBef>
      <a:spcAft>
        <a:spcPct val="0"/>
      </a:spcAft>
      <a:defRPr sz="2400" kern="1200">
        <a:solidFill>
          <a:schemeClr val="bg1"/>
        </a:solidFill>
        <a:latin typeface="Times New Roman" pitchFamily="18" charset="0"/>
        <a:ea typeface="+mn-ea"/>
        <a:cs typeface="+mn-cs"/>
      </a:defRPr>
    </a:lvl3pPr>
    <a:lvl4pPr marL="1371600" algn="ctr" rtl="0" eaLnBrk="0" fontAlgn="base" hangingPunct="0">
      <a:spcBef>
        <a:spcPct val="0"/>
      </a:spcBef>
      <a:spcAft>
        <a:spcPct val="0"/>
      </a:spcAft>
      <a:defRPr sz="2400" kern="1200">
        <a:solidFill>
          <a:schemeClr val="bg1"/>
        </a:solidFill>
        <a:latin typeface="Times New Roman" pitchFamily="18" charset="0"/>
        <a:ea typeface="+mn-ea"/>
        <a:cs typeface="+mn-cs"/>
      </a:defRPr>
    </a:lvl4pPr>
    <a:lvl5pPr marL="1828800" algn="ctr" rtl="0" eaLnBrk="0" fontAlgn="base" hangingPunct="0">
      <a:spcBef>
        <a:spcPct val="0"/>
      </a:spcBef>
      <a:spcAft>
        <a:spcPct val="0"/>
      </a:spcAft>
      <a:defRPr sz="2400" kern="1200">
        <a:solidFill>
          <a:schemeClr val="bg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bg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bg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bg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bg1"/>
        </a:solidFill>
        <a:latin typeface="Times New Roman" pitchFamily="18" charset="0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cjsmith" initials="cjs" lastIdx="3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CC"/>
    <a:srgbClr val="800080"/>
    <a:srgbClr val="990033"/>
    <a:srgbClr val="006600"/>
    <a:srgbClr val="000048"/>
    <a:srgbClr val="000031"/>
    <a:srgbClr val="FFFF00"/>
    <a:srgbClr val="000066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C4B1156A-380E-4F78-BDF5-A606A8083BF9}" styleName="Medium Style 4 - Acc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717" autoAdjust="0"/>
  </p:normalViewPr>
  <p:slideViewPr>
    <p:cSldViewPr snapToGrid="0" snapToObjects="1">
      <p:cViewPr>
        <p:scale>
          <a:sx n="75" d="100"/>
          <a:sy n="75" d="100"/>
        </p:scale>
        <p:origin x="-1014" y="-690"/>
      </p:cViewPr>
      <p:guideLst>
        <p:guide orient="horz" pos="2160"/>
        <p:guide pos="331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napToObjects="1">
      <p:cViewPr>
        <p:scale>
          <a:sx n="80" d="100"/>
          <a:sy n="80" d="100"/>
        </p:scale>
        <p:origin x="-1229" y="-58"/>
      </p:cViewPr>
      <p:guideLst>
        <p:guide orient="horz" pos="2922"/>
        <p:guide pos="2202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6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0538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766" tIns="46383" rIns="92766" bIns="46383" numCol="1" anchor="t" anchorCtr="0" compatLnSpc="1">
            <a:prstTxWarp prst="textNoShape">
              <a:avLst/>
            </a:prstTxWarp>
          </a:bodyPr>
          <a:lstStyle>
            <a:lvl1pPr algn="l" defTabSz="927100">
              <a:defRPr sz="12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5769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62400" y="0"/>
            <a:ext cx="3030538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766" tIns="46383" rIns="92766" bIns="46383" numCol="1" anchor="t" anchorCtr="0" compatLnSpc="1">
            <a:prstTxWarp prst="textNoShape">
              <a:avLst/>
            </a:prstTxWarp>
          </a:bodyPr>
          <a:lstStyle>
            <a:lvl1pPr algn="r" defTabSz="927100">
              <a:defRPr sz="12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5770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15388"/>
            <a:ext cx="3030538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766" tIns="46383" rIns="92766" bIns="46383" numCol="1" anchor="b" anchorCtr="0" compatLnSpc="1">
            <a:prstTxWarp prst="textNoShape">
              <a:avLst/>
            </a:prstTxWarp>
          </a:bodyPr>
          <a:lstStyle>
            <a:lvl1pPr algn="l" defTabSz="927100">
              <a:defRPr sz="12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5770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62400" y="8815388"/>
            <a:ext cx="3030538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766" tIns="46383" rIns="92766" bIns="46383" numCol="1" anchor="b" anchorCtr="0" compatLnSpc="1">
            <a:prstTxWarp prst="textNoShape">
              <a:avLst/>
            </a:prstTxWarp>
          </a:bodyPr>
          <a:lstStyle>
            <a:lvl1pPr algn="r" defTabSz="927100">
              <a:defRPr sz="12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4FAD88C1-A532-4230-AFF8-7E705AFDC309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0538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766" tIns="46383" rIns="92766" bIns="46383" numCol="1" anchor="t" anchorCtr="0" compatLnSpc="1">
            <a:prstTxWarp prst="textNoShape">
              <a:avLst/>
            </a:prstTxWarp>
          </a:bodyPr>
          <a:lstStyle>
            <a:lvl1pPr algn="l" defTabSz="927100">
              <a:defRPr sz="12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62400" y="0"/>
            <a:ext cx="3030538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766" tIns="46383" rIns="92766" bIns="46383" numCol="1" anchor="t" anchorCtr="0" compatLnSpc="1">
            <a:prstTxWarp prst="textNoShape">
              <a:avLst/>
            </a:prstTxWarp>
          </a:bodyPr>
          <a:lstStyle>
            <a:lvl1pPr algn="r" defTabSz="927100">
              <a:defRPr sz="12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97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79513" y="696913"/>
            <a:ext cx="4637087" cy="3478212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94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31863" y="4406900"/>
            <a:ext cx="5129212" cy="417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766" tIns="46383" rIns="92766" bIns="4638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194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15388"/>
            <a:ext cx="3030538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766" tIns="46383" rIns="92766" bIns="46383" numCol="1" anchor="b" anchorCtr="0" compatLnSpc="1">
            <a:prstTxWarp prst="textNoShape">
              <a:avLst/>
            </a:prstTxWarp>
          </a:bodyPr>
          <a:lstStyle>
            <a:lvl1pPr algn="l" defTabSz="927100">
              <a:defRPr sz="12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94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62400" y="8815388"/>
            <a:ext cx="3030538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766" tIns="46383" rIns="92766" bIns="46383" numCol="1" anchor="b" anchorCtr="0" compatLnSpc="1">
            <a:prstTxWarp prst="textNoShape">
              <a:avLst/>
            </a:prstTxWarp>
          </a:bodyPr>
          <a:lstStyle>
            <a:lvl1pPr algn="r" defTabSz="927100">
              <a:defRPr sz="12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BE2ACFF9-0076-4953-8241-1D72588CFAF8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096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US" smtClean="0"/>
              <a:t>Categories for first Pilot Project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A0FCCD69-2CF7-4035-BB6F-2473A5717978}" type="slidenum">
              <a:rPr lang="en-US" smtClean="0"/>
              <a:pPr>
                <a:defRPr/>
              </a:pPr>
              <a:t>4</a:t>
            </a:fld>
            <a:endParaRPr 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3011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US" smtClean="0"/>
              <a:t>Pay Incentives for first Pilot Project. Similar to PI pay incentive format. </a:t>
            </a:r>
          </a:p>
          <a:p>
            <a:endParaRPr lang="en-US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451381B-C1DC-440D-9233-AB0CF67F8CAE}" type="slidenum">
              <a:rPr lang="en-US" smtClean="0"/>
              <a:pPr>
                <a:defRPr/>
              </a:pPr>
              <a:t>6</a:t>
            </a:fld>
            <a:endParaRPr 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29743A6-6B80-491D-B4A0-946103992AF9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C0EA7A6-EAA1-44B2-8702-1597C05B5F9A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BEAD2CD-B9CB-4111-BBA0-E32F6D231AD1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0F11A3-44B0-4AA6-93DB-997181C7CE86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685800" y="1981200"/>
            <a:ext cx="7772400" cy="4114800"/>
          </a:xfrm>
        </p:spPr>
        <p:txBody>
          <a:bodyPr/>
          <a:lstStyle/>
          <a:p>
            <a:pPr lvl="0"/>
            <a:endParaRPr lang="en-US" noProof="0" dirty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5A03AB-CF32-43CE-92CC-B444904A24B7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4138D25-7A59-4A9F-8633-117FA314A7F1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1C7ADA3-BC72-4656-ADCD-0F4DD460208A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3CC8204-0AD9-40A2-AED4-0A670C6E321E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254432-6C85-44CC-9030-6B9BE17D1FAE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E86B06-B392-490E-A736-F7C50A07EF55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451B38-52B5-4E75-A4A8-51B2F040BF48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FDD669B-00CD-494D-8F51-EF9D151690AE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A9E0985-2D88-4D8C-B99E-45A15CD88E6A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4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79A05B10-5940-4FDC-A3F8-9E6239AB6711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grpSp>
        <p:nvGrpSpPr>
          <p:cNvPr id="2055" name="Group 7"/>
          <p:cNvGrpSpPr>
            <a:grpSpLocks/>
          </p:cNvGrpSpPr>
          <p:nvPr/>
        </p:nvGrpSpPr>
        <p:grpSpPr bwMode="auto">
          <a:xfrm>
            <a:off x="38100" y="25400"/>
            <a:ext cx="2459038" cy="895350"/>
            <a:chOff x="864" y="576"/>
            <a:chExt cx="4134" cy="1503"/>
          </a:xfrm>
        </p:grpSpPr>
        <p:sp>
          <p:nvSpPr>
            <p:cNvPr id="1032" name="Freeform 8"/>
            <p:cNvSpPr>
              <a:spLocks/>
            </p:cNvSpPr>
            <p:nvPr/>
          </p:nvSpPr>
          <p:spPr bwMode="auto">
            <a:xfrm>
              <a:off x="864" y="576"/>
              <a:ext cx="1134" cy="1503"/>
            </a:xfrm>
            <a:custGeom>
              <a:avLst/>
              <a:gdLst/>
              <a:ahLst/>
              <a:cxnLst>
                <a:cxn ang="0">
                  <a:pos x="2350" y="5188"/>
                </a:cxn>
                <a:cxn ang="0">
                  <a:pos x="2322" y="5429"/>
                </a:cxn>
                <a:cxn ang="0">
                  <a:pos x="2495" y="5684"/>
                </a:cxn>
                <a:cxn ang="0">
                  <a:pos x="2563" y="5818"/>
                </a:cxn>
                <a:cxn ang="0">
                  <a:pos x="2690" y="5975"/>
                </a:cxn>
                <a:cxn ang="0">
                  <a:pos x="2819" y="6012"/>
                </a:cxn>
                <a:cxn ang="0">
                  <a:pos x="2895" y="5936"/>
                </a:cxn>
                <a:cxn ang="0">
                  <a:pos x="2982" y="5853"/>
                </a:cxn>
                <a:cxn ang="0">
                  <a:pos x="2921" y="5825"/>
                </a:cxn>
                <a:cxn ang="0">
                  <a:pos x="3034" y="5768"/>
                </a:cxn>
                <a:cxn ang="0">
                  <a:pos x="3089" y="5823"/>
                </a:cxn>
                <a:cxn ang="0">
                  <a:pos x="3343" y="5793"/>
                </a:cxn>
                <a:cxn ang="0">
                  <a:pos x="3579" y="5804"/>
                </a:cxn>
                <a:cxn ang="0">
                  <a:pos x="3681" y="5793"/>
                </a:cxn>
                <a:cxn ang="0">
                  <a:pos x="3603" y="5734"/>
                </a:cxn>
                <a:cxn ang="0">
                  <a:pos x="3769" y="5779"/>
                </a:cxn>
                <a:cxn ang="0">
                  <a:pos x="3979" y="5804"/>
                </a:cxn>
                <a:cxn ang="0">
                  <a:pos x="4220" y="5827"/>
                </a:cxn>
                <a:cxn ang="0">
                  <a:pos x="4258" y="5724"/>
                </a:cxn>
                <a:cxn ang="0">
                  <a:pos x="4403" y="21"/>
                </a:cxn>
                <a:cxn ang="0">
                  <a:pos x="1794" y="81"/>
                </a:cxn>
                <a:cxn ang="0">
                  <a:pos x="1576" y="184"/>
                </a:cxn>
                <a:cxn ang="0">
                  <a:pos x="1434" y="321"/>
                </a:cxn>
                <a:cxn ang="0">
                  <a:pos x="1360" y="472"/>
                </a:cxn>
                <a:cxn ang="0">
                  <a:pos x="1310" y="565"/>
                </a:cxn>
                <a:cxn ang="0">
                  <a:pos x="1312" y="665"/>
                </a:cxn>
                <a:cxn ang="0">
                  <a:pos x="1216" y="706"/>
                </a:cxn>
                <a:cxn ang="0">
                  <a:pos x="1121" y="851"/>
                </a:cxn>
                <a:cxn ang="0">
                  <a:pos x="999" y="977"/>
                </a:cxn>
                <a:cxn ang="0">
                  <a:pos x="909" y="1095"/>
                </a:cxn>
                <a:cxn ang="0">
                  <a:pos x="742" y="1253"/>
                </a:cxn>
                <a:cxn ang="0">
                  <a:pos x="754" y="1340"/>
                </a:cxn>
                <a:cxn ang="0">
                  <a:pos x="674" y="1502"/>
                </a:cxn>
                <a:cxn ang="0">
                  <a:pos x="665" y="1592"/>
                </a:cxn>
                <a:cxn ang="0">
                  <a:pos x="609" y="1673"/>
                </a:cxn>
                <a:cxn ang="0">
                  <a:pos x="575" y="1774"/>
                </a:cxn>
                <a:cxn ang="0">
                  <a:pos x="653" y="1935"/>
                </a:cxn>
                <a:cxn ang="0">
                  <a:pos x="605" y="2068"/>
                </a:cxn>
                <a:cxn ang="0">
                  <a:pos x="718" y="2189"/>
                </a:cxn>
                <a:cxn ang="0">
                  <a:pos x="645" y="2265"/>
                </a:cxn>
                <a:cxn ang="0">
                  <a:pos x="654" y="2415"/>
                </a:cxn>
                <a:cxn ang="0">
                  <a:pos x="624" y="2510"/>
                </a:cxn>
                <a:cxn ang="0">
                  <a:pos x="697" y="2661"/>
                </a:cxn>
                <a:cxn ang="0">
                  <a:pos x="650" y="2705"/>
                </a:cxn>
                <a:cxn ang="0">
                  <a:pos x="618" y="2886"/>
                </a:cxn>
                <a:cxn ang="0">
                  <a:pos x="666" y="3022"/>
                </a:cxn>
                <a:cxn ang="0">
                  <a:pos x="811" y="3290"/>
                </a:cxn>
                <a:cxn ang="0">
                  <a:pos x="717" y="3444"/>
                </a:cxn>
                <a:cxn ang="0">
                  <a:pos x="642" y="3558"/>
                </a:cxn>
                <a:cxn ang="0">
                  <a:pos x="532" y="3626"/>
                </a:cxn>
                <a:cxn ang="0">
                  <a:pos x="517" y="3743"/>
                </a:cxn>
                <a:cxn ang="0">
                  <a:pos x="419" y="3820"/>
                </a:cxn>
                <a:cxn ang="0">
                  <a:pos x="350" y="3978"/>
                </a:cxn>
                <a:cxn ang="0">
                  <a:pos x="226" y="4122"/>
                </a:cxn>
                <a:cxn ang="0">
                  <a:pos x="182" y="4249"/>
                </a:cxn>
                <a:cxn ang="0">
                  <a:pos x="168" y="4360"/>
                </a:cxn>
                <a:cxn ang="0">
                  <a:pos x="143" y="4501"/>
                </a:cxn>
                <a:cxn ang="0">
                  <a:pos x="100" y="4606"/>
                </a:cxn>
                <a:cxn ang="0">
                  <a:pos x="65" y="4681"/>
                </a:cxn>
                <a:cxn ang="0">
                  <a:pos x="52" y="4771"/>
                </a:cxn>
                <a:cxn ang="0">
                  <a:pos x="12" y="4852"/>
                </a:cxn>
                <a:cxn ang="0">
                  <a:pos x="14" y="4958"/>
                </a:cxn>
              </a:cxnLst>
              <a:rect l="0" t="0" r="r" b="b"/>
              <a:pathLst>
                <a:path w="4534" h="6013">
                  <a:moveTo>
                    <a:pt x="0" y="5011"/>
                  </a:moveTo>
                  <a:lnTo>
                    <a:pt x="2426" y="5024"/>
                  </a:lnTo>
                  <a:lnTo>
                    <a:pt x="2428" y="5034"/>
                  </a:lnTo>
                  <a:lnTo>
                    <a:pt x="2429" y="5045"/>
                  </a:lnTo>
                  <a:lnTo>
                    <a:pt x="2429" y="5055"/>
                  </a:lnTo>
                  <a:lnTo>
                    <a:pt x="2427" y="5065"/>
                  </a:lnTo>
                  <a:lnTo>
                    <a:pt x="2424" y="5076"/>
                  </a:lnTo>
                  <a:lnTo>
                    <a:pt x="2419" y="5086"/>
                  </a:lnTo>
                  <a:lnTo>
                    <a:pt x="2414" y="5096"/>
                  </a:lnTo>
                  <a:lnTo>
                    <a:pt x="2408" y="5107"/>
                  </a:lnTo>
                  <a:lnTo>
                    <a:pt x="2394" y="5127"/>
                  </a:lnTo>
                  <a:lnTo>
                    <a:pt x="2379" y="5148"/>
                  </a:lnTo>
                  <a:lnTo>
                    <a:pt x="2364" y="5169"/>
                  </a:lnTo>
                  <a:lnTo>
                    <a:pt x="2350" y="5188"/>
                  </a:lnTo>
                  <a:lnTo>
                    <a:pt x="2340" y="5207"/>
                  </a:lnTo>
                  <a:lnTo>
                    <a:pt x="2331" y="5225"/>
                  </a:lnTo>
                  <a:lnTo>
                    <a:pt x="2324" y="5242"/>
                  </a:lnTo>
                  <a:lnTo>
                    <a:pt x="2319" y="5260"/>
                  </a:lnTo>
                  <a:lnTo>
                    <a:pt x="2315" y="5277"/>
                  </a:lnTo>
                  <a:lnTo>
                    <a:pt x="2312" y="5295"/>
                  </a:lnTo>
                  <a:lnTo>
                    <a:pt x="2310" y="5311"/>
                  </a:lnTo>
                  <a:lnTo>
                    <a:pt x="2309" y="5328"/>
                  </a:lnTo>
                  <a:lnTo>
                    <a:pt x="2309" y="5347"/>
                  </a:lnTo>
                  <a:lnTo>
                    <a:pt x="2309" y="5364"/>
                  </a:lnTo>
                  <a:lnTo>
                    <a:pt x="2311" y="5382"/>
                  </a:lnTo>
                  <a:lnTo>
                    <a:pt x="2313" y="5398"/>
                  </a:lnTo>
                  <a:lnTo>
                    <a:pt x="2317" y="5414"/>
                  </a:lnTo>
                  <a:lnTo>
                    <a:pt x="2322" y="5429"/>
                  </a:lnTo>
                  <a:lnTo>
                    <a:pt x="2327" y="5444"/>
                  </a:lnTo>
                  <a:lnTo>
                    <a:pt x="2334" y="5458"/>
                  </a:lnTo>
                  <a:lnTo>
                    <a:pt x="2341" y="5472"/>
                  </a:lnTo>
                  <a:lnTo>
                    <a:pt x="2349" y="5485"/>
                  </a:lnTo>
                  <a:lnTo>
                    <a:pt x="2357" y="5497"/>
                  </a:lnTo>
                  <a:lnTo>
                    <a:pt x="2366" y="5510"/>
                  </a:lnTo>
                  <a:lnTo>
                    <a:pt x="2384" y="5535"/>
                  </a:lnTo>
                  <a:lnTo>
                    <a:pt x="2404" y="5559"/>
                  </a:lnTo>
                  <a:lnTo>
                    <a:pt x="2424" y="5583"/>
                  </a:lnTo>
                  <a:lnTo>
                    <a:pt x="2443" y="5607"/>
                  </a:lnTo>
                  <a:lnTo>
                    <a:pt x="2462" y="5632"/>
                  </a:lnTo>
                  <a:lnTo>
                    <a:pt x="2479" y="5658"/>
                  </a:lnTo>
                  <a:lnTo>
                    <a:pt x="2488" y="5670"/>
                  </a:lnTo>
                  <a:lnTo>
                    <a:pt x="2495" y="5684"/>
                  </a:lnTo>
                  <a:lnTo>
                    <a:pt x="2501" y="5698"/>
                  </a:lnTo>
                  <a:lnTo>
                    <a:pt x="2507" y="5712"/>
                  </a:lnTo>
                  <a:lnTo>
                    <a:pt x="2512" y="5728"/>
                  </a:lnTo>
                  <a:lnTo>
                    <a:pt x="2517" y="5743"/>
                  </a:lnTo>
                  <a:lnTo>
                    <a:pt x="2520" y="5760"/>
                  </a:lnTo>
                  <a:lnTo>
                    <a:pt x="2522" y="5776"/>
                  </a:lnTo>
                  <a:lnTo>
                    <a:pt x="2525" y="5783"/>
                  </a:lnTo>
                  <a:lnTo>
                    <a:pt x="2528" y="5788"/>
                  </a:lnTo>
                  <a:lnTo>
                    <a:pt x="2532" y="5793"/>
                  </a:lnTo>
                  <a:lnTo>
                    <a:pt x="2537" y="5797"/>
                  </a:lnTo>
                  <a:lnTo>
                    <a:pt x="2542" y="5801"/>
                  </a:lnTo>
                  <a:lnTo>
                    <a:pt x="2549" y="5806"/>
                  </a:lnTo>
                  <a:lnTo>
                    <a:pt x="2556" y="5812"/>
                  </a:lnTo>
                  <a:lnTo>
                    <a:pt x="2563" y="5818"/>
                  </a:lnTo>
                  <a:lnTo>
                    <a:pt x="2572" y="5825"/>
                  </a:lnTo>
                  <a:lnTo>
                    <a:pt x="2585" y="5837"/>
                  </a:lnTo>
                  <a:lnTo>
                    <a:pt x="2598" y="5852"/>
                  </a:lnTo>
                  <a:lnTo>
                    <a:pt x="2612" y="5869"/>
                  </a:lnTo>
                  <a:lnTo>
                    <a:pt x="2625" y="5887"/>
                  </a:lnTo>
                  <a:lnTo>
                    <a:pt x="2636" y="5903"/>
                  </a:lnTo>
                  <a:lnTo>
                    <a:pt x="2646" y="5918"/>
                  </a:lnTo>
                  <a:lnTo>
                    <a:pt x="2653" y="5929"/>
                  </a:lnTo>
                  <a:lnTo>
                    <a:pt x="2657" y="5938"/>
                  </a:lnTo>
                  <a:lnTo>
                    <a:pt x="2662" y="5946"/>
                  </a:lnTo>
                  <a:lnTo>
                    <a:pt x="2668" y="5953"/>
                  </a:lnTo>
                  <a:lnTo>
                    <a:pt x="2675" y="5961"/>
                  </a:lnTo>
                  <a:lnTo>
                    <a:pt x="2682" y="5968"/>
                  </a:lnTo>
                  <a:lnTo>
                    <a:pt x="2690" y="5975"/>
                  </a:lnTo>
                  <a:lnTo>
                    <a:pt x="2697" y="5980"/>
                  </a:lnTo>
                  <a:lnTo>
                    <a:pt x="2707" y="5986"/>
                  </a:lnTo>
                  <a:lnTo>
                    <a:pt x="2715" y="5991"/>
                  </a:lnTo>
                  <a:lnTo>
                    <a:pt x="2724" y="5995"/>
                  </a:lnTo>
                  <a:lnTo>
                    <a:pt x="2734" y="6000"/>
                  </a:lnTo>
                  <a:lnTo>
                    <a:pt x="2744" y="6004"/>
                  </a:lnTo>
                  <a:lnTo>
                    <a:pt x="2753" y="6006"/>
                  </a:lnTo>
                  <a:lnTo>
                    <a:pt x="2764" y="6009"/>
                  </a:lnTo>
                  <a:lnTo>
                    <a:pt x="2773" y="6011"/>
                  </a:lnTo>
                  <a:lnTo>
                    <a:pt x="2782" y="6012"/>
                  </a:lnTo>
                  <a:lnTo>
                    <a:pt x="2793" y="6013"/>
                  </a:lnTo>
                  <a:lnTo>
                    <a:pt x="2802" y="6013"/>
                  </a:lnTo>
                  <a:lnTo>
                    <a:pt x="2810" y="6013"/>
                  </a:lnTo>
                  <a:lnTo>
                    <a:pt x="2819" y="6012"/>
                  </a:lnTo>
                  <a:lnTo>
                    <a:pt x="2828" y="6010"/>
                  </a:lnTo>
                  <a:lnTo>
                    <a:pt x="2836" y="6008"/>
                  </a:lnTo>
                  <a:lnTo>
                    <a:pt x="2843" y="6005"/>
                  </a:lnTo>
                  <a:lnTo>
                    <a:pt x="2850" y="6001"/>
                  </a:lnTo>
                  <a:lnTo>
                    <a:pt x="2857" y="5996"/>
                  </a:lnTo>
                  <a:lnTo>
                    <a:pt x="2863" y="5991"/>
                  </a:lnTo>
                  <a:lnTo>
                    <a:pt x="2868" y="5986"/>
                  </a:lnTo>
                  <a:lnTo>
                    <a:pt x="2872" y="5980"/>
                  </a:lnTo>
                  <a:lnTo>
                    <a:pt x="2875" y="5973"/>
                  </a:lnTo>
                  <a:lnTo>
                    <a:pt x="2878" y="5964"/>
                  </a:lnTo>
                  <a:lnTo>
                    <a:pt x="2879" y="5956"/>
                  </a:lnTo>
                  <a:lnTo>
                    <a:pt x="2880" y="5947"/>
                  </a:lnTo>
                  <a:lnTo>
                    <a:pt x="2887" y="5941"/>
                  </a:lnTo>
                  <a:lnTo>
                    <a:pt x="2895" y="5936"/>
                  </a:lnTo>
                  <a:lnTo>
                    <a:pt x="2903" y="5931"/>
                  </a:lnTo>
                  <a:lnTo>
                    <a:pt x="2912" y="5927"/>
                  </a:lnTo>
                  <a:lnTo>
                    <a:pt x="2932" y="5920"/>
                  </a:lnTo>
                  <a:lnTo>
                    <a:pt x="2951" y="5914"/>
                  </a:lnTo>
                  <a:lnTo>
                    <a:pt x="2959" y="5910"/>
                  </a:lnTo>
                  <a:lnTo>
                    <a:pt x="2967" y="5906"/>
                  </a:lnTo>
                  <a:lnTo>
                    <a:pt x="2973" y="5900"/>
                  </a:lnTo>
                  <a:lnTo>
                    <a:pt x="2980" y="5894"/>
                  </a:lnTo>
                  <a:lnTo>
                    <a:pt x="2984" y="5888"/>
                  </a:lnTo>
                  <a:lnTo>
                    <a:pt x="2987" y="5880"/>
                  </a:lnTo>
                  <a:lnTo>
                    <a:pt x="2988" y="5869"/>
                  </a:lnTo>
                  <a:lnTo>
                    <a:pt x="2986" y="5858"/>
                  </a:lnTo>
                  <a:lnTo>
                    <a:pt x="2984" y="5855"/>
                  </a:lnTo>
                  <a:lnTo>
                    <a:pt x="2982" y="5853"/>
                  </a:lnTo>
                  <a:lnTo>
                    <a:pt x="2979" y="5851"/>
                  </a:lnTo>
                  <a:lnTo>
                    <a:pt x="2976" y="5851"/>
                  </a:lnTo>
                  <a:lnTo>
                    <a:pt x="2974" y="5850"/>
                  </a:lnTo>
                  <a:lnTo>
                    <a:pt x="2972" y="5850"/>
                  </a:lnTo>
                  <a:lnTo>
                    <a:pt x="2969" y="5850"/>
                  </a:lnTo>
                  <a:lnTo>
                    <a:pt x="2967" y="5851"/>
                  </a:lnTo>
                  <a:lnTo>
                    <a:pt x="2955" y="5850"/>
                  </a:lnTo>
                  <a:lnTo>
                    <a:pt x="2943" y="5847"/>
                  </a:lnTo>
                  <a:lnTo>
                    <a:pt x="2934" y="5843"/>
                  </a:lnTo>
                  <a:lnTo>
                    <a:pt x="2927" y="5837"/>
                  </a:lnTo>
                  <a:lnTo>
                    <a:pt x="2924" y="5834"/>
                  </a:lnTo>
                  <a:lnTo>
                    <a:pt x="2922" y="5831"/>
                  </a:lnTo>
                  <a:lnTo>
                    <a:pt x="2921" y="5828"/>
                  </a:lnTo>
                  <a:lnTo>
                    <a:pt x="2921" y="5825"/>
                  </a:lnTo>
                  <a:lnTo>
                    <a:pt x="2921" y="5822"/>
                  </a:lnTo>
                  <a:lnTo>
                    <a:pt x="2923" y="5819"/>
                  </a:lnTo>
                  <a:lnTo>
                    <a:pt x="2925" y="5816"/>
                  </a:lnTo>
                  <a:lnTo>
                    <a:pt x="2928" y="5813"/>
                  </a:lnTo>
                  <a:lnTo>
                    <a:pt x="2934" y="5805"/>
                  </a:lnTo>
                  <a:lnTo>
                    <a:pt x="2941" y="5799"/>
                  </a:lnTo>
                  <a:lnTo>
                    <a:pt x="2949" y="5794"/>
                  </a:lnTo>
                  <a:lnTo>
                    <a:pt x="2957" y="5789"/>
                  </a:lnTo>
                  <a:lnTo>
                    <a:pt x="2965" y="5785"/>
                  </a:lnTo>
                  <a:lnTo>
                    <a:pt x="2974" y="5782"/>
                  </a:lnTo>
                  <a:lnTo>
                    <a:pt x="2984" y="5777"/>
                  </a:lnTo>
                  <a:lnTo>
                    <a:pt x="2994" y="5775"/>
                  </a:lnTo>
                  <a:lnTo>
                    <a:pt x="3015" y="5771"/>
                  </a:lnTo>
                  <a:lnTo>
                    <a:pt x="3034" y="5768"/>
                  </a:lnTo>
                  <a:lnTo>
                    <a:pt x="3053" y="5767"/>
                  </a:lnTo>
                  <a:lnTo>
                    <a:pt x="3071" y="5767"/>
                  </a:lnTo>
                  <a:lnTo>
                    <a:pt x="3080" y="5769"/>
                  </a:lnTo>
                  <a:lnTo>
                    <a:pt x="3087" y="5773"/>
                  </a:lnTo>
                  <a:lnTo>
                    <a:pt x="3092" y="5778"/>
                  </a:lnTo>
                  <a:lnTo>
                    <a:pt x="3095" y="5784"/>
                  </a:lnTo>
                  <a:lnTo>
                    <a:pt x="3097" y="5790"/>
                  </a:lnTo>
                  <a:lnTo>
                    <a:pt x="3098" y="5795"/>
                  </a:lnTo>
                  <a:lnTo>
                    <a:pt x="3097" y="5800"/>
                  </a:lnTo>
                  <a:lnTo>
                    <a:pt x="3095" y="5804"/>
                  </a:lnTo>
                  <a:lnTo>
                    <a:pt x="3094" y="5809"/>
                  </a:lnTo>
                  <a:lnTo>
                    <a:pt x="3093" y="5814"/>
                  </a:lnTo>
                  <a:lnTo>
                    <a:pt x="3091" y="5818"/>
                  </a:lnTo>
                  <a:lnTo>
                    <a:pt x="3089" y="5823"/>
                  </a:lnTo>
                  <a:lnTo>
                    <a:pt x="3087" y="5827"/>
                  </a:lnTo>
                  <a:lnTo>
                    <a:pt x="3085" y="5831"/>
                  </a:lnTo>
                  <a:lnTo>
                    <a:pt x="3084" y="5835"/>
                  </a:lnTo>
                  <a:lnTo>
                    <a:pt x="3083" y="5840"/>
                  </a:lnTo>
                  <a:lnTo>
                    <a:pt x="3095" y="5853"/>
                  </a:lnTo>
                  <a:lnTo>
                    <a:pt x="3117" y="5853"/>
                  </a:lnTo>
                  <a:lnTo>
                    <a:pt x="3143" y="5848"/>
                  </a:lnTo>
                  <a:lnTo>
                    <a:pt x="3170" y="5840"/>
                  </a:lnTo>
                  <a:lnTo>
                    <a:pt x="3197" y="5833"/>
                  </a:lnTo>
                  <a:lnTo>
                    <a:pt x="3226" y="5825"/>
                  </a:lnTo>
                  <a:lnTo>
                    <a:pt x="3254" y="5816"/>
                  </a:lnTo>
                  <a:lnTo>
                    <a:pt x="3283" y="5807"/>
                  </a:lnTo>
                  <a:lnTo>
                    <a:pt x="3313" y="5800"/>
                  </a:lnTo>
                  <a:lnTo>
                    <a:pt x="3343" y="5793"/>
                  </a:lnTo>
                  <a:lnTo>
                    <a:pt x="3373" y="5787"/>
                  </a:lnTo>
                  <a:lnTo>
                    <a:pt x="3403" y="5782"/>
                  </a:lnTo>
                  <a:lnTo>
                    <a:pt x="3419" y="5781"/>
                  </a:lnTo>
                  <a:lnTo>
                    <a:pt x="3433" y="5779"/>
                  </a:lnTo>
                  <a:lnTo>
                    <a:pt x="3449" y="5778"/>
                  </a:lnTo>
                  <a:lnTo>
                    <a:pt x="3463" y="5778"/>
                  </a:lnTo>
                  <a:lnTo>
                    <a:pt x="3478" y="5779"/>
                  </a:lnTo>
                  <a:lnTo>
                    <a:pt x="3493" y="5781"/>
                  </a:lnTo>
                  <a:lnTo>
                    <a:pt x="3508" y="5783"/>
                  </a:lnTo>
                  <a:lnTo>
                    <a:pt x="3522" y="5786"/>
                  </a:lnTo>
                  <a:lnTo>
                    <a:pt x="3537" y="5789"/>
                  </a:lnTo>
                  <a:lnTo>
                    <a:pt x="3551" y="5793"/>
                  </a:lnTo>
                  <a:lnTo>
                    <a:pt x="3565" y="5798"/>
                  </a:lnTo>
                  <a:lnTo>
                    <a:pt x="3579" y="5804"/>
                  </a:lnTo>
                  <a:lnTo>
                    <a:pt x="3586" y="5805"/>
                  </a:lnTo>
                  <a:lnTo>
                    <a:pt x="3600" y="5806"/>
                  </a:lnTo>
                  <a:lnTo>
                    <a:pt x="3615" y="5808"/>
                  </a:lnTo>
                  <a:lnTo>
                    <a:pt x="3632" y="5810"/>
                  </a:lnTo>
                  <a:lnTo>
                    <a:pt x="3648" y="5810"/>
                  </a:lnTo>
                  <a:lnTo>
                    <a:pt x="3662" y="5810"/>
                  </a:lnTo>
                  <a:lnTo>
                    <a:pt x="3667" y="5809"/>
                  </a:lnTo>
                  <a:lnTo>
                    <a:pt x="3671" y="5807"/>
                  </a:lnTo>
                  <a:lnTo>
                    <a:pt x="3673" y="5805"/>
                  </a:lnTo>
                  <a:lnTo>
                    <a:pt x="3673" y="5802"/>
                  </a:lnTo>
                  <a:lnTo>
                    <a:pt x="3676" y="5800"/>
                  </a:lnTo>
                  <a:lnTo>
                    <a:pt x="3679" y="5797"/>
                  </a:lnTo>
                  <a:lnTo>
                    <a:pt x="3680" y="5795"/>
                  </a:lnTo>
                  <a:lnTo>
                    <a:pt x="3681" y="5793"/>
                  </a:lnTo>
                  <a:lnTo>
                    <a:pt x="3682" y="5791"/>
                  </a:lnTo>
                  <a:lnTo>
                    <a:pt x="3681" y="5789"/>
                  </a:lnTo>
                  <a:lnTo>
                    <a:pt x="3681" y="5786"/>
                  </a:lnTo>
                  <a:lnTo>
                    <a:pt x="3679" y="5784"/>
                  </a:lnTo>
                  <a:lnTo>
                    <a:pt x="3675" y="5779"/>
                  </a:lnTo>
                  <a:lnTo>
                    <a:pt x="3669" y="5775"/>
                  </a:lnTo>
                  <a:lnTo>
                    <a:pt x="3662" y="5771"/>
                  </a:lnTo>
                  <a:lnTo>
                    <a:pt x="3653" y="5767"/>
                  </a:lnTo>
                  <a:lnTo>
                    <a:pt x="3636" y="5759"/>
                  </a:lnTo>
                  <a:lnTo>
                    <a:pt x="3619" y="5751"/>
                  </a:lnTo>
                  <a:lnTo>
                    <a:pt x="3613" y="5746"/>
                  </a:lnTo>
                  <a:lnTo>
                    <a:pt x="3608" y="5742"/>
                  </a:lnTo>
                  <a:lnTo>
                    <a:pt x="3604" y="5738"/>
                  </a:lnTo>
                  <a:lnTo>
                    <a:pt x="3603" y="5734"/>
                  </a:lnTo>
                  <a:lnTo>
                    <a:pt x="3608" y="5729"/>
                  </a:lnTo>
                  <a:lnTo>
                    <a:pt x="3613" y="5726"/>
                  </a:lnTo>
                  <a:lnTo>
                    <a:pt x="3619" y="5723"/>
                  </a:lnTo>
                  <a:lnTo>
                    <a:pt x="3624" y="5721"/>
                  </a:lnTo>
                  <a:lnTo>
                    <a:pt x="3631" y="5720"/>
                  </a:lnTo>
                  <a:lnTo>
                    <a:pt x="3637" y="5720"/>
                  </a:lnTo>
                  <a:lnTo>
                    <a:pt x="3644" y="5720"/>
                  </a:lnTo>
                  <a:lnTo>
                    <a:pt x="3650" y="5721"/>
                  </a:lnTo>
                  <a:lnTo>
                    <a:pt x="3665" y="5725"/>
                  </a:lnTo>
                  <a:lnTo>
                    <a:pt x="3679" y="5730"/>
                  </a:lnTo>
                  <a:lnTo>
                    <a:pt x="3694" y="5737"/>
                  </a:lnTo>
                  <a:lnTo>
                    <a:pt x="3708" y="5745"/>
                  </a:lnTo>
                  <a:lnTo>
                    <a:pt x="3739" y="5763"/>
                  </a:lnTo>
                  <a:lnTo>
                    <a:pt x="3769" y="5779"/>
                  </a:lnTo>
                  <a:lnTo>
                    <a:pt x="3785" y="5786"/>
                  </a:lnTo>
                  <a:lnTo>
                    <a:pt x="3798" y="5790"/>
                  </a:lnTo>
                  <a:lnTo>
                    <a:pt x="3805" y="5792"/>
                  </a:lnTo>
                  <a:lnTo>
                    <a:pt x="3813" y="5793"/>
                  </a:lnTo>
                  <a:lnTo>
                    <a:pt x="3819" y="5793"/>
                  </a:lnTo>
                  <a:lnTo>
                    <a:pt x="3825" y="5792"/>
                  </a:lnTo>
                  <a:lnTo>
                    <a:pt x="3837" y="5790"/>
                  </a:lnTo>
                  <a:lnTo>
                    <a:pt x="3850" y="5789"/>
                  </a:lnTo>
                  <a:lnTo>
                    <a:pt x="3862" y="5789"/>
                  </a:lnTo>
                  <a:lnTo>
                    <a:pt x="3875" y="5789"/>
                  </a:lnTo>
                  <a:lnTo>
                    <a:pt x="3899" y="5791"/>
                  </a:lnTo>
                  <a:lnTo>
                    <a:pt x="3926" y="5794"/>
                  </a:lnTo>
                  <a:lnTo>
                    <a:pt x="3952" y="5799"/>
                  </a:lnTo>
                  <a:lnTo>
                    <a:pt x="3979" y="5804"/>
                  </a:lnTo>
                  <a:lnTo>
                    <a:pt x="4006" y="5810"/>
                  </a:lnTo>
                  <a:lnTo>
                    <a:pt x="4033" y="5818"/>
                  </a:lnTo>
                  <a:lnTo>
                    <a:pt x="4059" y="5824"/>
                  </a:lnTo>
                  <a:lnTo>
                    <a:pt x="4084" y="5829"/>
                  </a:lnTo>
                  <a:lnTo>
                    <a:pt x="4109" y="5834"/>
                  </a:lnTo>
                  <a:lnTo>
                    <a:pt x="4134" y="5837"/>
                  </a:lnTo>
                  <a:lnTo>
                    <a:pt x="4145" y="5837"/>
                  </a:lnTo>
                  <a:lnTo>
                    <a:pt x="4157" y="5838"/>
                  </a:lnTo>
                  <a:lnTo>
                    <a:pt x="4168" y="5838"/>
                  </a:lnTo>
                  <a:lnTo>
                    <a:pt x="4179" y="5837"/>
                  </a:lnTo>
                  <a:lnTo>
                    <a:pt x="4190" y="5836"/>
                  </a:lnTo>
                  <a:lnTo>
                    <a:pt x="4200" y="5834"/>
                  </a:lnTo>
                  <a:lnTo>
                    <a:pt x="4209" y="5831"/>
                  </a:lnTo>
                  <a:lnTo>
                    <a:pt x="4220" y="5827"/>
                  </a:lnTo>
                  <a:lnTo>
                    <a:pt x="4223" y="5826"/>
                  </a:lnTo>
                  <a:lnTo>
                    <a:pt x="4227" y="5823"/>
                  </a:lnTo>
                  <a:lnTo>
                    <a:pt x="4231" y="5819"/>
                  </a:lnTo>
                  <a:lnTo>
                    <a:pt x="4234" y="5814"/>
                  </a:lnTo>
                  <a:lnTo>
                    <a:pt x="4238" y="5808"/>
                  </a:lnTo>
                  <a:lnTo>
                    <a:pt x="4241" y="5802"/>
                  </a:lnTo>
                  <a:lnTo>
                    <a:pt x="4246" y="5795"/>
                  </a:lnTo>
                  <a:lnTo>
                    <a:pt x="4249" y="5787"/>
                  </a:lnTo>
                  <a:lnTo>
                    <a:pt x="4251" y="5777"/>
                  </a:lnTo>
                  <a:lnTo>
                    <a:pt x="4254" y="5768"/>
                  </a:lnTo>
                  <a:lnTo>
                    <a:pt x="4256" y="5758"/>
                  </a:lnTo>
                  <a:lnTo>
                    <a:pt x="4257" y="5747"/>
                  </a:lnTo>
                  <a:lnTo>
                    <a:pt x="4258" y="5736"/>
                  </a:lnTo>
                  <a:lnTo>
                    <a:pt x="4258" y="5724"/>
                  </a:lnTo>
                  <a:lnTo>
                    <a:pt x="4257" y="5711"/>
                  </a:lnTo>
                  <a:lnTo>
                    <a:pt x="4256" y="5698"/>
                  </a:lnTo>
                  <a:lnTo>
                    <a:pt x="4152" y="3882"/>
                  </a:lnTo>
                  <a:lnTo>
                    <a:pt x="4534" y="147"/>
                  </a:lnTo>
                  <a:lnTo>
                    <a:pt x="4521" y="138"/>
                  </a:lnTo>
                  <a:lnTo>
                    <a:pt x="4509" y="130"/>
                  </a:lnTo>
                  <a:lnTo>
                    <a:pt x="4498" y="122"/>
                  </a:lnTo>
                  <a:lnTo>
                    <a:pt x="4487" y="113"/>
                  </a:lnTo>
                  <a:lnTo>
                    <a:pt x="4470" y="94"/>
                  </a:lnTo>
                  <a:lnTo>
                    <a:pt x="4453" y="75"/>
                  </a:lnTo>
                  <a:lnTo>
                    <a:pt x="4437" y="57"/>
                  </a:lnTo>
                  <a:lnTo>
                    <a:pt x="4420" y="38"/>
                  </a:lnTo>
                  <a:lnTo>
                    <a:pt x="4412" y="30"/>
                  </a:lnTo>
                  <a:lnTo>
                    <a:pt x="4403" y="21"/>
                  </a:lnTo>
                  <a:lnTo>
                    <a:pt x="4392" y="12"/>
                  </a:lnTo>
                  <a:lnTo>
                    <a:pt x="4381" y="5"/>
                  </a:lnTo>
                  <a:lnTo>
                    <a:pt x="1816" y="0"/>
                  </a:lnTo>
                  <a:lnTo>
                    <a:pt x="1815" y="16"/>
                  </a:lnTo>
                  <a:lnTo>
                    <a:pt x="1815" y="28"/>
                  </a:lnTo>
                  <a:lnTo>
                    <a:pt x="1815" y="36"/>
                  </a:lnTo>
                  <a:lnTo>
                    <a:pt x="1817" y="42"/>
                  </a:lnTo>
                  <a:lnTo>
                    <a:pt x="1818" y="47"/>
                  </a:lnTo>
                  <a:lnTo>
                    <a:pt x="1819" y="51"/>
                  </a:lnTo>
                  <a:lnTo>
                    <a:pt x="1820" y="54"/>
                  </a:lnTo>
                  <a:lnTo>
                    <a:pt x="1821" y="58"/>
                  </a:lnTo>
                  <a:lnTo>
                    <a:pt x="1812" y="67"/>
                  </a:lnTo>
                  <a:lnTo>
                    <a:pt x="1803" y="74"/>
                  </a:lnTo>
                  <a:lnTo>
                    <a:pt x="1794" y="81"/>
                  </a:lnTo>
                  <a:lnTo>
                    <a:pt x="1785" y="87"/>
                  </a:lnTo>
                  <a:lnTo>
                    <a:pt x="1766" y="97"/>
                  </a:lnTo>
                  <a:lnTo>
                    <a:pt x="1747" y="106"/>
                  </a:lnTo>
                  <a:lnTo>
                    <a:pt x="1706" y="119"/>
                  </a:lnTo>
                  <a:lnTo>
                    <a:pt x="1667" y="130"/>
                  </a:lnTo>
                  <a:lnTo>
                    <a:pt x="1648" y="136"/>
                  </a:lnTo>
                  <a:lnTo>
                    <a:pt x="1630" y="144"/>
                  </a:lnTo>
                  <a:lnTo>
                    <a:pt x="1622" y="147"/>
                  </a:lnTo>
                  <a:lnTo>
                    <a:pt x="1613" y="152"/>
                  </a:lnTo>
                  <a:lnTo>
                    <a:pt x="1605" y="157"/>
                  </a:lnTo>
                  <a:lnTo>
                    <a:pt x="1597" y="162"/>
                  </a:lnTo>
                  <a:lnTo>
                    <a:pt x="1590" y="168"/>
                  </a:lnTo>
                  <a:lnTo>
                    <a:pt x="1582" y="176"/>
                  </a:lnTo>
                  <a:lnTo>
                    <a:pt x="1576" y="184"/>
                  </a:lnTo>
                  <a:lnTo>
                    <a:pt x="1570" y="192"/>
                  </a:lnTo>
                  <a:lnTo>
                    <a:pt x="1564" y="202"/>
                  </a:lnTo>
                  <a:lnTo>
                    <a:pt x="1559" y="212"/>
                  </a:lnTo>
                  <a:lnTo>
                    <a:pt x="1554" y="223"/>
                  </a:lnTo>
                  <a:lnTo>
                    <a:pt x="1550" y="236"/>
                  </a:lnTo>
                  <a:lnTo>
                    <a:pt x="1548" y="242"/>
                  </a:lnTo>
                  <a:lnTo>
                    <a:pt x="1545" y="248"/>
                  </a:lnTo>
                  <a:lnTo>
                    <a:pt x="1541" y="253"/>
                  </a:lnTo>
                  <a:lnTo>
                    <a:pt x="1537" y="258"/>
                  </a:lnTo>
                  <a:lnTo>
                    <a:pt x="1525" y="269"/>
                  </a:lnTo>
                  <a:lnTo>
                    <a:pt x="1513" y="278"/>
                  </a:lnTo>
                  <a:lnTo>
                    <a:pt x="1483" y="295"/>
                  </a:lnTo>
                  <a:lnTo>
                    <a:pt x="1451" y="312"/>
                  </a:lnTo>
                  <a:lnTo>
                    <a:pt x="1434" y="321"/>
                  </a:lnTo>
                  <a:lnTo>
                    <a:pt x="1419" y="331"/>
                  </a:lnTo>
                  <a:lnTo>
                    <a:pt x="1403" y="341"/>
                  </a:lnTo>
                  <a:lnTo>
                    <a:pt x="1390" y="352"/>
                  </a:lnTo>
                  <a:lnTo>
                    <a:pt x="1384" y="359"/>
                  </a:lnTo>
                  <a:lnTo>
                    <a:pt x="1379" y="365"/>
                  </a:lnTo>
                  <a:lnTo>
                    <a:pt x="1374" y="371"/>
                  </a:lnTo>
                  <a:lnTo>
                    <a:pt x="1369" y="378"/>
                  </a:lnTo>
                  <a:lnTo>
                    <a:pt x="1365" y="385"/>
                  </a:lnTo>
                  <a:lnTo>
                    <a:pt x="1362" y="394"/>
                  </a:lnTo>
                  <a:lnTo>
                    <a:pt x="1360" y="402"/>
                  </a:lnTo>
                  <a:lnTo>
                    <a:pt x="1359" y="411"/>
                  </a:lnTo>
                  <a:lnTo>
                    <a:pt x="1358" y="434"/>
                  </a:lnTo>
                  <a:lnTo>
                    <a:pt x="1359" y="455"/>
                  </a:lnTo>
                  <a:lnTo>
                    <a:pt x="1360" y="472"/>
                  </a:lnTo>
                  <a:lnTo>
                    <a:pt x="1360" y="489"/>
                  </a:lnTo>
                  <a:lnTo>
                    <a:pt x="1359" y="497"/>
                  </a:lnTo>
                  <a:lnTo>
                    <a:pt x="1358" y="504"/>
                  </a:lnTo>
                  <a:lnTo>
                    <a:pt x="1355" y="513"/>
                  </a:lnTo>
                  <a:lnTo>
                    <a:pt x="1351" y="520"/>
                  </a:lnTo>
                  <a:lnTo>
                    <a:pt x="1346" y="527"/>
                  </a:lnTo>
                  <a:lnTo>
                    <a:pt x="1339" y="534"/>
                  </a:lnTo>
                  <a:lnTo>
                    <a:pt x="1330" y="543"/>
                  </a:lnTo>
                  <a:lnTo>
                    <a:pt x="1320" y="551"/>
                  </a:lnTo>
                  <a:lnTo>
                    <a:pt x="1320" y="551"/>
                  </a:lnTo>
                  <a:lnTo>
                    <a:pt x="1318" y="553"/>
                  </a:lnTo>
                  <a:lnTo>
                    <a:pt x="1316" y="556"/>
                  </a:lnTo>
                  <a:lnTo>
                    <a:pt x="1313" y="560"/>
                  </a:lnTo>
                  <a:lnTo>
                    <a:pt x="1310" y="565"/>
                  </a:lnTo>
                  <a:lnTo>
                    <a:pt x="1308" y="569"/>
                  </a:lnTo>
                  <a:lnTo>
                    <a:pt x="1306" y="575"/>
                  </a:lnTo>
                  <a:lnTo>
                    <a:pt x="1305" y="579"/>
                  </a:lnTo>
                  <a:lnTo>
                    <a:pt x="1306" y="587"/>
                  </a:lnTo>
                  <a:lnTo>
                    <a:pt x="1307" y="595"/>
                  </a:lnTo>
                  <a:lnTo>
                    <a:pt x="1309" y="605"/>
                  </a:lnTo>
                  <a:lnTo>
                    <a:pt x="1312" y="614"/>
                  </a:lnTo>
                  <a:lnTo>
                    <a:pt x="1314" y="623"/>
                  </a:lnTo>
                  <a:lnTo>
                    <a:pt x="1316" y="631"/>
                  </a:lnTo>
                  <a:lnTo>
                    <a:pt x="1318" y="641"/>
                  </a:lnTo>
                  <a:lnTo>
                    <a:pt x="1318" y="649"/>
                  </a:lnTo>
                  <a:lnTo>
                    <a:pt x="1316" y="655"/>
                  </a:lnTo>
                  <a:lnTo>
                    <a:pt x="1314" y="660"/>
                  </a:lnTo>
                  <a:lnTo>
                    <a:pt x="1312" y="665"/>
                  </a:lnTo>
                  <a:lnTo>
                    <a:pt x="1308" y="670"/>
                  </a:lnTo>
                  <a:lnTo>
                    <a:pt x="1304" y="674"/>
                  </a:lnTo>
                  <a:lnTo>
                    <a:pt x="1299" y="678"/>
                  </a:lnTo>
                  <a:lnTo>
                    <a:pt x="1292" y="682"/>
                  </a:lnTo>
                  <a:lnTo>
                    <a:pt x="1284" y="685"/>
                  </a:lnTo>
                  <a:lnTo>
                    <a:pt x="1273" y="684"/>
                  </a:lnTo>
                  <a:lnTo>
                    <a:pt x="1264" y="684"/>
                  </a:lnTo>
                  <a:lnTo>
                    <a:pt x="1256" y="684"/>
                  </a:lnTo>
                  <a:lnTo>
                    <a:pt x="1248" y="686"/>
                  </a:lnTo>
                  <a:lnTo>
                    <a:pt x="1242" y="688"/>
                  </a:lnTo>
                  <a:lnTo>
                    <a:pt x="1236" y="691"/>
                  </a:lnTo>
                  <a:lnTo>
                    <a:pt x="1231" y="694"/>
                  </a:lnTo>
                  <a:lnTo>
                    <a:pt x="1226" y="698"/>
                  </a:lnTo>
                  <a:lnTo>
                    <a:pt x="1216" y="706"/>
                  </a:lnTo>
                  <a:lnTo>
                    <a:pt x="1206" y="715"/>
                  </a:lnTo>
                  <a:lnTo>
                    <a:pt x="1201" y="719"/>
                  </a:lnTo>
                  <a:lnTo>
                    <a:pt x="1195" y="723"/>
                  </a:lnTo>
                  <a:lnTo>
                    <a:pt x="1187" y="726"/>
                  </a:lnTo>
                  <a:lnTo>
                    <a:pt x="1180" y="731"/>
                  </a:lnTo>
                  <a:lnTo>
                    <a:pt x="1172" y="738"/>
                  </a:lnTo>
                  <a:lnTo>
                    <a:pt x="1166" y="745"/>
                  </a:lnTo>
                  <a:lnTo>
                    <a:pt x="1160" y="754"/>
                  </a:lnTo>
                  <a:lnTo>
                    <a:pt x="1155" y="764"/>
                  </a:lnTo>
                  <a:lnTo>
                    <a:pt x="1147" y="783"/>
                  </a:lnTo>
                  <a:lnTo>
                    <a:pt x="1141" y="803"/>
                  </a:lnTo>
                  <a:lnTo>
                    <a:pt x="1135" y="824"/>
                  </a:lnTo>
                  <a:lnTo>
                    <a:pt x="1127" y="842"/>
                  </a:lnTo>
                  <a:lnTo>
                    <a:pt x="1121" y="851"/>
                  </a:lnTo>
                  <a:lnTo>
                    <a:pt x="1115" y="859"/>
                  </a:lnTo>
                  <a:lnTo>
                    <a:pt x="1109" y="866"/>
                  </a:lnTo>
                  <a:lnTo>
                    <a:pt x="1101" y="872"/>
                  </a:lnTo>
                  <a:lnTo>
                    <a:pt x="1089" y="876"/>
                  </a:lnTo>
                  <a:lnTo>
                    <a:pt x="1079" y="881"/>
                  </a:lnTo>
                  <a:lnTo>
                    <a:pt x="1070" y="887"/>
                  </a:lnTo>
                  <a:lnTo>
                    <a:pt x="1061" y="894"/>
                  </a:lnTo>
                  <a:lnTo>
                    <a:pt x="1053" y="901"/>
                  </a:lnTo>
                  <a:lnTo>
                    <a:pt x="1046" y="908"/>
                  </a:lnTo>
                  <a:lnTo>
                    <a:pt x="1040" y="917"/>
                  </a:lnTo>
                  <a:lnTo>
                    <a:pt x="1032" y="925"/>
                  </a:lnTo>
                  <a:lnTo>
                    <a:pt x="1021" y="942"/>
                  </a:lnTo>
                  <a:lnTo>
                    <a:pt x="1010" y="960"/>
                  </a:lnTo>
                  <a:lnTo>
                    <a:pt x="999" y="977"/>
                  </a:lnTo>
                  <a:lnTo>
                    <a:pt x="989" y="992"/>
                  </a:lnTo>
                  <a:lnTo>
                    <a:pt x="977" y="994"/>
                  </a:lnTo>
                  <a:lnTo>
                    <a:pt x="966" y="998"/>
                  </a:lnTo>
                  <a:lnTo>
                    <a:pt x="956" y="1002"/>
                  </a:lnTo>
                  <a:lnTo>
                    <a:pt x="948" y="1008"/>
                  </a:lnTo>
                  <a:lnTo>
                    <a:pt x="940" y="1013"/>
                  </a:lnTo>
                  <a:lnTo>
                    <a:pt x="934" y="1019"/>
                  </a:lnTo>
                  <a:lnTo>
                    <a:pt x="928" y="1026"/>
                  </a:lnTo>
                  <a:lnTo>
                    <a:pt x="924" y="1034"/>
                  </a:lnTo>
                  <a:lnTo>
                    <a:pt x="920" y="1043"/>
                  </a:lnTo>
                  <a:lnTo>
                    <a:pt x="917" y="1052"/>
                  </a:lnTo>
                  <a:lnTo>
                    <a:pt x="914" y="1062"/>
                  </a:lnTo>
                  <a:lnTo>
                    <a:pt x="913" y="1073"/>
                  </a:lnTo>
                  <a:lnTo>
                    <a:pt x="909" y="1095"/>
                  </a:lnTo>
                  <a:lnTo>
                    <a:pt x="909" y="1121"/>
                  </a:lnTo>
                  <a:lnTo>
                    <a:pt x="898" y="1132"/>
                  </a:lnTo>
                  <a:lnTo>
                    <a:pt x="886" y="1142"/>
                  </a:lnTo>
                  <a:lnTo>
                    <a:pt x="872" y="1150"/>
                  </a:lnTo>
                  <a:lnTo>
                    <a:pt x="859" y="1158"/>
                  </a:lnTo>
                  <a:lnTo>
                    <a:pt x="830" y="1174"/>
                  </a:lnTo>
                  <a:lnTo>
                    <a:pt x="802" y="1190"/>
                  </a:lnTo>
                  <a:lnTo>
                    <a:pt x="789" y="1200"/>
                  </a:lnTo>
                  <a:lnTo>
                    <a:pt x="776" y="1209"/>
                  </a:lnTo>
                  <a:lnTo>
                    <a:pt x="765" y="1220"/>
                  </a:lnTo>
                  <a:lnTo>
                    <a:pt x="754" y="1232"/>
                  </a:lnTo>
                  <a:lnTo>
                    <a:pt x="750" y="1239"/>
                  </a:lnTo>
                  <a:lnTo>
                    <a:pt x="746" y="1246"/>
                  </a:lnTo>
                  <a:lnTo>
                    <a:pt x="742" y="1253"/>
                  </a:lnTo>
                  <a:lnTo>
                    <a:pt x="739" y="1262"/>
                  </a:lnTo>
                  <a:lnTo>
                    <a:pt x="737" y="1270"/>
                  </a:lnTo>
                  <a:lnTo>
                    <a:pt x="735" y="1278"/>
                  </a:lnTo>
                  <a:lnTo>
                    <a:pt x="734" y="1289"/>
                  </a:lnTo>
                  <a:lnTo>
                    <a:pt x="733" y="1298"/>
                  </a:lnTo>
                  <a:lnTo>
                    <a:pt x="734" y="1304"/>
                  </a:lnTo>
                  <a:lnTo>
                    <a:pt x="736" y="1309"/>
                  </a:lnTo>
                  <a:lnTo>
                    <a:pt x="739" y="1315"/>
                  </a:lnTo>
                  <a:lnTo>
                    <a:pt x="741" y="1321"/>
                  </a:lnTo>
                  <a:lnTo>
                    <a:pt x="744" y="1325"/>
                  </a:lnTo>
                  <a:lnTo>
                    <a:pt x="747" y="1330"/>
                  </a:lnTo>
                  <a:lnTo>
                    <a:pt x="750" y="1333"/>
                  </a:lnTo>
                  <a:lnTo>
                    <a:pt x="752" y="1336"/>
                  </a:lnTo>
                  <a:lnTo>
                    <a:pt x="754" y="1340"/>
                  </a:lnTo>
                  <a:lnTo>
                    <a:pt x="757" y="1345"/>
                  </a:lnTo>
                  <a:lnTo>
                    <a:pt x="758" y="1350"/>
                  </a:lnTo>
                  <a:lnTo>
                    <a:pt x="757" y="1355"/>
                  </a:lnTo>
                  <a:lnTo>
                    <a:pt x="757" y="1360"/>
                  </a:lnTo>
                  <a:lnTo>
                    <a:pt x="754" y="1365"/>
                  </a:lnTo>
                  <a:lnTo>
                    <a:pt x="752" y="1370"/>
                  </a:lnTo>
                  <a:lnTo>
                    <a:pt x="749" y="1376"/>
                  </a:lnTo>
                  <a:lnTo>
                    <a:pt x="734" y="1401"/>
                  </a:lnTo>
                  <a:lnTo>
                    <a:pt x="713" y="1429"/>
                  </a:lnTo>
                  <a:lnTo>
                    <a:pt x="703" y="1444"/>
                  </a:lnTo>
                  <a:lnTo>
                    <a:pt x="693" y="1460"/>
                  </a:lnTo>
                  <a:lnTo>
                    <a:pt x="684" y="1477"/>
                  </a:lnTo>
                  <a:lnTo>
                    <a:pt x="677" y="1493"/>
                  </a:lnTo>
                  <a:lnTo>
                    <a:pt x="674" y="1502"/>
                  </a:lnTo>
                  <a:lnTo>
                    <a:pt x="672" y="1511"/>
                  </a:lnTo>
                  <a:lnTo>
                    <a:pt x="671" y="1520"/>
                  </a:lnTo>
                  <a:lnTo>
                    <a:pt x="670" y="1529"/>
                  </a:lnTo>
                  <a:lnTo>
                    <a:pt x="670" y="1539"/>
                  </a:lnTo>
                  <a:lnTo>
                    <a:pt x="671" y="1548"/>
                  </a:lnTo>
                  <a:lnTo>
                    <a:pt x="672" y="1557"/>
                  </a:lnTo>
                  <a:lnTo>
                    <a:pt x="675" y="1568"/>
                  </a:lnTo>
                  <a:lnTo>
                    <a:pt x="675" y="1570"/>
                  </a:lnTo>
                  <a:lnTo>
                    <a:pt x="674" y="1573"/>
                  </a:lnTo>
                  <a:lnTo>
                    <a:pt x="673" y="1577"/>
                  </a:lnTo>
                  <a:lnTo>
                    <a:pt x="672" y="1581"/>
                  </a:lnTo>
                  <a:lnTo>
                    <a:pt x="670" y="1585"/>
                  </a:lnTo>
                  <a:lnTo>
                    <a:pt x="668" y="1589"/>
                  </a:lnTo>
                  <a:lnTo>
                    <a:pt x="665" y="1592"/>
                  </a:lnTo>
                  <a:lnTo>
                    <a:pt x="660" y="1595"/>
                  </a:lnTo>
                  <a:lnTo>
                    <a:pt x="652" y="1599"/>
                  </a:lnTo>
                  <a:lnTo>
                    <a:pt x="646" y="1602"/>
                  </a:lnTo>
                  <a:lnTo>
                    <a:pt x="641" y="1606"/>
                  </a:lnTo>
                  <a:lnTo>
                    <a:pt x="637" y="1611"/>
                  </a:lnTo>
                  <a:lnTo>
                    <a:pt x="634" y="1616"/>
                  </a:lnTo>
                  <a:lnTo>
                    <a:pt x="630" y="1620"/>
                  </a:lnTo>
                  <a:lnTo>
                    <a:pt x="628" y="1626"/>
                  </a:lnTo>
                  <a:lnTo>
                    <a:pt x="627" y="1632"/>
                  </a:lnTo>
                  <a:lnTo>
                    <a:pt x="625" y="1641"/>
                  </a:lnTo>
                  <a:lnTo>
                    <a:pt x="623" y="1650"/>
                  </a:lnTo>
                  <a:lnTo>
                    <a:pt x="622" y="1659"/>
                  </a:lnTo>
                  <a:lnTo>
                    <a:pt x="619" y="1664"/>
                  </a:lnTo>
                  <a:lnTo>
                    <a:pt x="609" y="1673"/>
                  </a:lnTo>
                  <a:lnTo>
                    <a:pt x="598" y="1681"/>
                  </a:lnTo>
                  <a:lnTo>
                    <a:pt x="589" y="1688"/>
                  </a:lnTo>
                  <a:lnTo>
                    <a:pt x="581" y="1696"/>
                  </a:lnTo>
                  <a:lnTo>
                    <a:pt x="577" y="1700"/>
                  </a:lnTo>
                  <a:lnTo>
                    <a:pt x="574" y="1703"/>
                  </a:lnTo>
                  <a:lnTo>
                    <a:pt x="572" y="1708"/>
                  </a:lnTo>
                  <a:lnTo>
                    <a:pt x="569" y="1712"/>
                  </a:lnTo>
                  <a:lnTo>
                    <a:pt x="567" y="1717"/>
                  </a:lnTo>
                  <a:lnTo>
                    <a:pt x="566" y="1724"/>
                  </a:lnTo>
                  <a:lnTo>
                    <a:pt x="565" y="1730"/>
                  </a:lnTo>
                  <a:lnTo>
                    <a:pt x="565" y="1737"/>
                  </a:lnTo>
                  <a:lnTo>
                    <a:pt x="566" y="1750"/>
                  </a:lnTo>
                  <a:lnTo>
                    <a:pt x="569" y="1763"/>
                  </a:lnTo>
                  <a:lnTo>
                    <a:pt x="575" y="1774"/>
                  </a:lnTo>
                  <a:lnTo>
                    <a:pt x="581" y="1787"/>
                  </a:lnTo>
                  <a:lnTo>
                    <a:pt x="588" y="1798"/>
                  </a:lnTo>
                  <a:lnTo>
                    <a:pt x="595" y="1809"/>
                  </a:lnTo>
                  <a:lnTo>
                    <a:pt x="605" y="1820"/>
                  </a:lnTo>
                  <a:lnTo>
                    <a:pt x="613" y="1831"/>
                  </a:lnTo>
                  <a:lnTo>
                    <a:pt x="622" y="1841"/>
                  </a:lnTo>
                  <a:lnTo>
                    <a:pt x="630" y="1853"/>
                  </a:lnTo>
                  <a:lnTo>
                    <a:pt x="639" y="1864"/>
                  </a:lnTo>
                  <a:lnTo>
                    <a:pt x="645" y="1876"/>
                  </a:lnTo>
                  <a:lnTo>
                    <a:pt x="651" y="1887"/>
                  </a:lnTo>
                  <a:lnTo>
                    <a:pt x="656" y="1899"/>
                  </a:lnTo>
                  <a:lnTo>
                    <a:pt x="659" y="1912"/>
                  </a:lnTo>
                  <a:lnTo>
                    <a:pt x="660" y="1925"/>
                  </a:lnTo>
                  <a:lnTo>
                    <a:pt x="653" y="1935"/>
                  </a:lnTo>
                  <a:lnTo>
                    <a:pt x="647" y="1946"/>
                  </a:lnTo>
                  <a:lnTo>
                    <a:pt x="641" y="1956"/>
                  </a:lnTo>
                  <a:lnTo>
                    <a:pt x="634" y="1966"/>
                  </a:lnTo>
                  <a:lnTo>
                    <a:pt x="626" y="1977"/>
                  </a:lnTo>
                  <a:lnTo>
                    <a:pt x="620" y="1986"/>
                  </a:lnTo>
                  <a:lnTo>
                    <a:pt x="613" y="1996"/>
                  </a:lnTo>
                  <a:lnTo>
                    <a:pt x="607" y="2006"/>
                  </a:lnTo>
                  <a:lnTo>
                    <a:pt x="603" y="2023"/>
                  </a:lnTo>
                  <a:lnTo>
                    <a:pt x="600" y="2029"/>
                  </a:lnTo>
                  <a:lnTo>
                    <a:pt x="599" y="2036"/>
                  </a:lnTo>
                  <a:lnTo>
                    <a:pt x="599" y="2042"/>
                  </a:lnTo>
                  <a:lnTo>
                    <a:pt x="599" y="2047"/>
                  </a:lnTo>
                  <a:lnTo>
                    <a:pt x="600" y="2058"/>
                  </a:lnTo>
                  <a:lnTo>
                    <a:pt x="605" y="2068"/>
                  </a:lnTo>
                  <a:lnTo>
                    <a:pt x="610" y="2077"/>
                  </a:lnTo>
                  <a:lnTo>
                    <a:pt x="616" y="2086"/>
                  </a:lnTo>
                  <a:lnTo>
                    <a:pt x="623" y="2094"/>
                  </a:lnTo>
                  <a:lnTo>
                    <a:pt x="631" y="2102"/>
                  </a:lnTo>
                  <a:lnTo>
                    <a:pt x="650" y="2115"/>
                  </a:lnTo>
                  <a:lnTo>
                    <a:pt x="671" y="2129"/>
                  </a:lnTo>
                  <a:lnTo>
                    <a:pt x="690" y="2141"/>
                  </a:lnTo>
                  <a:lnTo>
                    <a:pt x="709" y="2153"/>
                  </a:lnTo>
                  <a:lnTo>
                    <a:pt x="712" y="2159"/>
                  </a:lnTo>
                  <a:lnTo>
                    <a:pt x="715" y="2165"/>
                  </a:lnTo>
                  <a:lnTo>
                    <a:pt x="717" y="2170"/>
                  </a:lnTo>
                  <a:lnTo>
                    <a:pt x="718" y="2176"/>
                  </a:lnTo>
                  <a:lnTo>
                    <a:pt x="718" y="2182"/>
                  </a:lnTo>
                  <a:lnTo>
                    <a:pt x="718" y="2189"/>
                  </a:lnTo>
                  <a:lnTo>
                    <a:pt x="717" y="2195"/>
                  </a:lnTo>
                  <a:lnTo>
                    <a:pt x="716" y="2201"/>
                  </a:lnTo>
                  <a:lnTo>
                    <a:pt x="714" y="2206"/>
                  </a:lnTo>
                  <a:lnTo>
                    <a:pt x="712" y="2211"/>
                  </a:lnTo>
                  <a:lnTo>
                    <a:pt x="710" y="2217"/>
                  </a:lnTo>
                  <a:lnTo>
                    <a:pt x="706" y="2222"/>
                  </a:lnTo>
                  <a:lnTo>
                    <a:pt x="702" y="2227"/>
                  </a:lnTo>
                  <a:lnTo>
                    <a:pt x="697" y="2232"/>
                  </a:lnTo>
                  <a:lnTo>
                    <a:pt x="691" y="2238"/>
                  </a:lnTo>
                  <a:lnTo>
                    <a:pt x="684" y="2244"/>
                  </a:lnTo>
                  <a:lnTo>
                    <a:pt x="675" y="2249"/>
                  </a:lnTo>
                  <a:lnTo>
                    <a:pt x="665" y="2254"/>
                  </a:lnTo>
                  <a:lnTo>
                    <a:pt x="654" y="2259"/>
                  </a:lnTo>
                  <a:lnTo>
                    <a:pt x="645" y="2265"/>
                  </a:lnTo>
                  <a:lnTo>
                    <a:pt x="640" y="2268"/>
                  </a:lnTo>
                  <a:lnTo>
                    <a:pt x="636" y="2272"/>
                  </a:lnTo>
                  <a:lnTo>
                    <a:pt x="633" y="2277"/>
                  </a:lnTo>
                  <a:lnTo>
                    <a:pt x="628" y="2283"/>
                  </a:lnTo>
                  <a:lnTo>
                    <a:pt x="626" y="2288"/>
                  </a:lnTo>
                  <a:lnTo>
                    <a:pt x="624" y="2295"/>
                  </a:lnTo>
                  <a:lnTo>
                    <a:pt x="622" y="2302"/>
                  </a:lnTo>
                  <a:lnTo>
                    <a:pt x="621" y="2311"/>
                  </a:lnTo>
                  <a:lnTo>
                    <a:pt x="660" y="2386"/>
                  </a:lnTo>
                  <a:lnTo>
                    <a:pt x="659" y="2391"/>
                  </a:lnTo>
                  <a:lnTo>
                    <a:pt x="659" y="2397"/>
                  </a:lnTo>
                  <a:lnTo>
                    <a:pt x="657" y="2404"/>
                  </a:lnTo>
                  <a:lnTo>
                    <a:pt x="656" y="2410"/>
                  </a:lnTo>
                  <a:lnTo>
                    <a:pt x="654" y="2415"/>
                  </a:lnTo>
                  <a:lnTo>
                    <a:pt x="652" y="2420"/>
                  </a:lnTo>
                  <a:lnTo>
                    <a:pt x="650" y="2424"/>
                  </a:lnTo>
                  <a:lnTo>
                    <a:pt x="648" y="2427"/>
                  </a:lnTo>
                  <a:lnTo>
                    <a:pt x="644" y="2431"/>
                  </a:lnTo>
                  <a:lnTo>
                    <a:pt x="640" y="2436"/>
                  </a:lnTo>
                  <a:lnTo>
                    <a:pt x="636" y="2441"/>
                  </a:lnTo>
                  <a:lnTo>
                    <a:pt x="631" y="2447"/>
                  </a:lnTo>
                  <a:lnTo>
                    <a:pt x="627" y="2452"/>
                  </a:lnTo>
                  <a:lnTo>
                    <a:pt x="624" y="2458"/>
                  </a:lnTo>
                  <a:lnTo>
                    <a:pt x="620" y="2465"/>
                  </a:lnTo>
                  <a:lnTo>
                    <a:pt x="617" y="2470"/>
                  </a:lnTo>
                  <a:lnTo>
                    <a:pt x="617" y="2485"/>
                  </a:lnTo>
                  <a:lnTo>
                    <a:pt x="620" y="2499"/>
                  </a:lnTo>
                  <a:lnTo>
                    <a:pt x="624" y="2510"/>
                  </a:lnTo>
                  <a:lnTo>
                    <a:pt x="628" y="2521"/>
                  </a:lnTo>
                  <a:lnTo>
                    <a:pt x="635" y="2531"/>
                  </a:lnTo>
                  <a:lnTo>
                    <a:pt x="642" y="2540"/>
                  </a:lnTo>
                  <a:lnTo>
                    <a:pt x="649" y="2548"/>
                  </a:lnTo>
                  <a:lnTo>
                    <a:pt x="657" y="2555"/>
                  </a:lnTo>
                  <a:lnTo>
                    <a:pt x="673" y="2570"/>
                  </a:lnTo>
                  <a:lnTo>
                    <a:pt x="687" y="2585"/>
                  </a:lnTo>
                  <a:lnTo>
                    <a:pt x="693" y="2594"/>
                  </a:lnTo>
                  <a:lnTo>
                    <a:pt x="699" y="2602"/>
                  </a:lnTo>
                  <a:lnTo>
                    <a:pt x="703" y="2611"/>
                  </a:lnTo>
                  <a:lnTo>
                    <a:pt x="706" y="2623"/>
                  </a:lnTo>
                  <a:lnTo>
                    <a:pt x="704" y="2653"/>
                  </a:lnTo>
                  <a:lnTo>
                    <a:pt x="701" y="2657"/>
                  </a:lnTo>
                  <a:lnTo>
                    <a:pt x="697" y="2661"/>
                  </a:lnTo>
                  <a:lnTo>
                    <a:pt x="691" y="2665"/>
                  </a:lnTo>
                  <a:lnTo>
                    <a:pt x="687" y="2669"/>
                  </a:lnTo>
                  <a:lnTo>
                    <a:pt x="683" y="2672"/>
                  </a:lnTo>
                  <a:lnTo>
                    <a:pt x="679" y="2675"/>
                  </a:lnTo>
                  <a:lnTo>
                    <a:pt x="676" y="2677"/>
                  </a:lnTo>
                  <a:lnTo>
                    <a:pt x="675" y="2677"/>
                  </a:lnTo>
                  <a:lnTo>
                    <a:pt x="672" y="2678"/>
                  </a:lnTo>
                  <a:lnTo>
                    <a:pt x="670" y="2680"/>
                  </a:lnTo>
                  <a:lnTo>
                    <a:pt x="667" y="2683"/>
                  </a:lnTo>
                  <a:lnTo>
                    <a:pt x="665" y="2686"/>
                  </a:lnTo>
                  <a:lnTo>
                    <a:pt x="661" y="2690"/>
                  </a:lnTo>
                  <a:lnTo>
                    <a:pt x="658" y="2695"/>
                  </a:lnTo>
                  <a:lnTo>
                    <a:pt x="654" y="2700"/>
                  </a:lnTo>
                  <a:lnTo>
                    <a:pt x="650" y="2705"/>
                  </a:lnTo>
                  <a:lnTo>
                    <a:pt x="651" y="2719"/>
                  </a:lnTo>
                  <a:lnTo>
                    <a:pt x="652" y="2732"/>
                  </a:lnTo>
                  <a:lnTo>
                    <a:pt x="655" y="2746"/>
                  </a:lnTo>
                  <a:lnTo>
                    <a:pt x="658" y="2759"/>
                  </a:lnTo>
                  <a:lnTo>
                    <a:pt x="662" y="2772"/>
                  </a:lnTo>
                  <a:lnTo>
                    <a:pt x="669" y="2786"/>
                  </a:lnTo>
                  <a:lnTo>
                    <a:pt x="676" y="2799"/>
                  </a:lnTo>
                  <a:lnTo>
                    <a:pt x="684" y="2813"/>
                  </a:lnTo>
                  <a:lnTo>
                    <a:pt x="672" y="2825"/>
                  </a:lnTo>
                  <a:lnTo>
                    <a:pt x="659" y="2837"/>
                  </a:lnTo>
                  <a:lnTo>
                    <a:pt x="648" y="2848"/>
                  </a:lnTo>
                  <a:lnTo>
                    <a:pt x="637" y="2860"/>
                  </a:lnTo>
                  <a:lnTo>
                    <a:pt x="627" y="2873"/>
                  </a:lnTo>
                  <a:lnTo>
                    <a:pt x="618" y="2886"/>
                  </a:lnTo>
                  <a:lnTo>
                    <a:pt x="614" y="2893"/>
                  </a:lnTo>
                  <a:lnTo>
                    <a:pt x="611" y="2902"/>
                  </a:lnTo>
                  <a:lnTo>
                    <a:pt x="608" y="2910"/>
                  </a:lnTo>
                  <a:lnTo>
                    <a:pt x="605" y="2919"/>
                  </a:lnTo>
                  <a:lnTo>
                    <a:pt x="606" y="2930"/>
                  </a:lnTo>
                  <a:lnTo>
                    <a:pt x="607" y="2940"/>
                  </a:lnTo>
                  <a:lnTo>
                    <a:pt x="610" y="2949"/>
                  </a:lnTo>
                  <a:lnTo>
                    <a:pt x="614" y="2958"/>
                  </a:lnTo>
                  <a:lnTo>
                    <a:pt x="618" y="2968"/>
                  </a:lnTo>
                  <a:lnTo>
                    <a:pt x="624" y="2976"/>
                  </a:lnTo>
                  <a:lnTo>
                    <a:pt x="630" y="2984"/>
                  </a:lnTo>
                  <a:lnTo>
                    <a:pt x="637" y="2993"/>
                  </a:lnTo>
                  <a:lnTo>
                    <a:pt x="651" y="3007"/>
                  </a:lnTo>
                  <a:lnTo>
                    <a:pt x="666" y="3022"/>
                  </a:lnTo>
                  <a:lnTo>
                    <a:pt x="680" y="3035"/>
                  </a:lnTo>
                  <a:lnTo>
                    <a:pt x="693" y="3048"/>
                  </a:lnTo>
                  <a:lnTo>
                    <a:pt x="693" y="3120"/>
                  </a:lnTo>
                  <a:lnTo>
                    <a:pt x="703" y="3129"/>
                  </a:lnTo>
                  <a:lnTo>
                    <a:pt x="711" y="3139"/>
                  </a:lnTo>
                  <a:lnTo>
                    <a:pt x="718" y="3150"/>
                  </a:lnTo>
                  <a:lnTo>
                    <a:pt x="727" y="3161"/>
                  </a:lnTo>
                  <a:lnTo>
                    <a:pt x="742" y="3185"/>
                  </a:lnTo>
                  <a:lnTo>
                    <a:pt x="757" y="3211"/>
                  </a:lnTo>
                  <a:lnTo>
                    <a:pt x="772" y="3235"/>
                  </a:lnTo>
                  <a:lnTo>
                    <a:pt x="788" y="3258"/>
                  </a:lnTo>
                  <a:lnTo>
                    <a:pt x="795" y="3270"/>
                  </a:lnTo>
                  <a:lnTo>
                    <a:pt x="803" y="3280"/>
                  </a:lnTo>
                  <a:lnTo>
                    <a:pt x="811" y="3290"/>
                  </a:lnTo>
                  <a:lnTo>
                    <a:pt x="820" y="3299"/>
                  </a:lnTo>
                  <a:lnTo>
                    <a:pt x="834" y="3342"/>
                  </a:lnTo>
                  <a:lnTo>
                    <a:pt x="814" y="3396"/>
                  </a:lnTo>
                  <a:lnTo>
                    <a:pt x="811" y="3397"/>
                  </a:lnTo>
                  <a:lnTo>
                    <a:pt x="806" y="3400"/>
                  </a:lnTo>
                  <a:lnTo>
                    <a:pt x="800" y="3404"/>
                  </a:lnTo>
                  <a:lnTo>
                    <a:pt x="792" y="3409"/>
                  </a:lnTo>
                  <a:lnTo>
                    <a:pt x="781" y="3414"/>
                  </a:lnTo>
                  <a:lnTo>
                    <a:pt x="770" y="3420"/>
                  </a:lnTo>
                  <a:lnTo>
                    <a:pt x="755" y="3426"/>
                  </a:lnTo>
                  <a:lnTo>
                    <a:pt x="738" y="3431"/>
                  </a:lnTo>
                  <a:lnTo>
                    <a:pt x="731" y="3436"/>
                  </a:lnTo>
                  <a:lnTo>
                    <a:pt x="723" y="3440"/>
                  </a:lnTo>
                  <a:lnTo>
                    <a:pt x="717" y="3444"/>
                  </a:lnTo>
                  <a:lnTo>
                    <a:pt x="711" y="3448"/>
                  </a:lnTo>
                  <a:lnTo>
                    <a:pt x="707" y="3451"/>
                  </a:lnTo>
                  <a:lnTo>
                    <a:pt x="702" y="3454"/>
                  </a:lnTo>
                  <a:lnTo>
                    <a:pt x="699" y="3457"/>
                  </a:lnTo>
                  <a:lnTo>
                    <a:pt x="697" y="3459"/>
                  </a:lnTo>
                  <a:lnTo>
                    <a:pt x="685" y="3471"/>
                  </a:lnTo>
                  <a:lnTo>
                    <a:pt x="676" y="3482"/>
                  </a:lnTo>
                  <a:lnTo>
                    <a:pt x="668" y="3495"/>
                  </a:lnTo>
                  <a:lnTo>
                    <a:pt x="660" y="3507"/>
                  </a:lnTo>
                  <a:lnTo>
                    <a:pt x="655" y="3520"/>
                  </a:lnTo>
                  <a:lnTo>
                    <a:pt x="650" y="3532"/>
                  </a:lnTo>
                  <a:lnTo>
                    <a:pt x="646" y="3543"/>
                  </a:lnTo>
                  <a:lnTo>
                    <a:pt x="643" y="3556"/>
                  </a:lnTo>
                  <a:lnTo>
                    <a:pt x="642" y="3558"/>
                  </a:lnTo>
                  <a:lnTo>
                    <a:pt x="640" y="3560"/>
                  </a:lnTo>
                  <a:lnTo>
                    <a:pt x="636" y="3562"/>
                  </a:lnTo>
                  <a:lnTo>
                    <a:pt x="630" y="3564"/>
                  </a:lnTo>
                  <a:lnTo>
                    <a:pt x="617" y="3568"/>
                  </a:lnTo>
                  <a:lnTo>
                    <a:pt x="603" y="3573"/>
                  </a:lnTo>
                  <a:lnTo>
                    <a:pt x="586" y="3578"/>
                  </a:lnTo>
                  <a:lnTo>
                    <a:pt x="570" y="3584"/>
                  </a:lnTo>
                  <a:lnTo>
                    <a:pt x="563" y="3587"/>
                  </a:lnTo>
                  <a:lnTo>
                    <a:pt x="557" y="3591"/>
                  </a:lnTo>
                  <a:lnTo>
                    <a:pt x="551" y="3594"/>
                  </a:lnTo>
                  <a:lnTo>
                    <a:pt x="547" y="3598"/>
                  </a:lnTo>
                  <a:lnTo>
                    <a:pt x="543" y="3604"/>
                  </a:lnTo>
                  <a:lnTo>
                    <a:pt x="537" y="3614"/>
                  </a:lnTo>
                  <a:lnTo>
                    <a:pt x="532" y="3626"/>
                  </a:lnTo>
                  <a:lnTo>
                    <a:pt x="528" y="3640"/>
                  </a:lnTo>
                  <a:lnTo>
                    <a:pt x="525" y="3656"/>
                  </a:lnTo>
                  <a:lnTo>
                    <a:pt x="524" y="3673"/>
                  </a:lnTo>
                  <a:lnTo>
                    <a:pt x="524" y="3681"/>
                  </a:lnTo>
                  <a:lnTo>
                    <a:pt x="525" y="3689"/>
                  </a:lnTo>
                  <a:lnTo>
                    <a:pt x="527" y="3697"/>
                  </a:lnTo>
                  <a:lnTo>
                    <a:pt x="529" y="3705"/>
                  </a:lnTo>
                  <a:lnTo>
                    <a:pt x="531" y="3709"/>
                  </a:lnTo>
                  <a:lnTo>
                    <a:pt x="531" y="3713"/>
                  </a:lnTo>
                  <a:lnTo>
                    <a:pt x="531" y="3716"/>
                  </a:lnTo>
                  <a:lnTo>
                    <a:pt x="531" y="3720"/>
                  </a:lnTo>
                  <a:lnTo>
                    <a:pt x="528" y="3727"/>
                  </a:lnTo>
                  <a:lnTo>
                    <a:pt x="523" y="3736"/>
                  </a:lnTo>
                  <a:lnTo>
                    <a:pt x="517" y="3743"/>
                  </a:lnTo>
                  <a:lnTo>
                    <a:pt x="510" y="3749"/>
                  </a:lnTo>
                  <a:lnTo>
                    <a:pt x="501" y="3756"/>
                  </a:lnTo>
                  <a:lnTo>
                    <a:pt x="493" y="3762"/>
                  </a:lnTo>
                  <a:lnTo>
                    <a:pt x="474" y="3774"/>
                  </a:lnTo>
                  <a:lnTo>
                    <a:pt x="458" y="3782"/>
                  </a:lnTo>
                  <a:lnTo>
                    <a:pt x="444" y="3788"/>
                  </a:lnTo>
                  <a:lnTo>
                    <a:pt x="437" y="3791"/>
                  </a:lnTo>
                  <a:lnTo>
                    <a:pt x="434" y="3792"/>
                  </a:lnTo>
                  <a:lnTo>
                    <a:pt x="432" y="3793"/>
                  </a:lnTo>
                  <a:lnTo>
                    <a:pt x="429" y="3795"/>
                  </a:lnTo>
                  <a:lnTo>
                    <a:pt x="427" y="3798"/>
                  </a:lnTo>
                  <a:lnTo>
                    <a:pt x="423" y="3804"/>
                  </a:lnTo>
                  <a:lnTo>
                    <a:pt x="421" y="3811"/>
                  </a:lnTo>
                  <a:lnTo>
                    <a:pt x="419" y="3820"/>
                  </a:lnTo>
                  <a:lnTo>
                    <a:pt x="418" y="3830"/>
                  </a:lnTo>
                  <a:lnTo>
                    <a:pt x="418" y="3840"/>
                  </a:lnTo>
                  <a:lnTo>
                    <a:pt x="418" y="3851"/>
                  </a:lnTo>
                  <a:lnTo>
                    <a:pt x="419" y="3874"/>
                  </a:lnTo>
                  <a:lnTo>
                    <a:pt x="421" y="3896"/>
                  </a:lnTo>
                  <a:lnTo>
                    <a:pt x="422" y="3916"/>
                  </a:lnTo>
                  <a:lnTo>
                    <a:pt x="421" y="3933"/>
                  </a:lnTo>
                  <a:lnTo>
                    <a:pt x="420" y="3939"/>
                  </a:lnTo>
                  <a:lnTo>
                    <a:pt x="417" y="3945"/>
                  </a:lnTo>
                  <a:lnTo>
                    <a:pt x="412" y="3949"/>
                  </a:lnTo>
                  <a:lnTo>
                    <a:pt x="406" y="3954"/>
                  </a:lnTo>
                  <a:lnTo>
                    <a:pt x="392" y="3962"/>
                  </a:lnTo>
                  <a:lnTo>
                    <a:pt x="372" y="3969"/>
                  </a:lnTo>
                  <a:lnTo>
                    <a:pt x="350" y="3978"/>
                  </a:lnTo>
                  <a:lnTo>
                    <a:pt x="328" y="3990"/>
                  </a:lnTo>
                  <a:lnTo>
                    <a:pt x="315" y="3997"/>
                  </a:lnTo>
                  <a:lnTo>
                    <a:pt x="304" y="4004"/>
                  </a:lnTo>
                  <a:lnTo>
                    <a:pt x="292" y="4014"/>
                  </a:lnTo>
                  <a:lnTo>
                    <a:pt x="280" y="4025"/>
                  </a:lnTo>
                  <a:lnTo>
                    <a:pt x="261" y="4043"/>
                  </a:lnTo>
                  <a:lnTo>
                    <a:pt x="248" y="4060"/>
                  </a:lnTo>
                  <a:lnTo>
                    <a:pt x="242" y="4068"/>
                  </a:lnTo>
                  <a:lnTo>
                    <a:pt x="238" y="4077"/>
                  </a:lnTo>
                  <a:lnTo>
                    <a:pt x="234" y="4084"/>
                  </a:lnTo>
                  <a:lnTo>
                    <a:pt x="230" y="4093"/>
                  </a:lnTo>
                  <a:lnTo>
                    <a:pt x="228" y="4101"/>
                  </a:lnTo>
                  <a:lnTo>
                    <a:pt x="227" y="4112"/>
                  </a:lnTo>
                  <a:lnTo>
                    <a:pt x="226" y="4122"/>
                  </a:lnTo>
                  <a:lnTo>
                    <a:pt x="226" y="4134"/>
                  </a:lnTo>
                  <a:lnTo>
                    <a:pt x="228" y="4162"/>
                  </a:lnTo>
                  <a:lnTo>
                    <a:pt x="233" y="4196"/>
                  </a:lnTo>
                  <a:lnTo>
                    <a:pt x="230" y="4203"/>
                  </a:lnTo>
                  <a:lnTo>
                    <a:pt x="229" y="4207"/>
                  </a:lnTo>
                  <a:lnTo>
                    <a:pt x="227" y="4211"/>
                  </a:lnTo>
                  <a:lnTo>
                    <a:pt x="225" y="4214"/>
                  </a:lnTo>
                  <a:lnTo>
                    <a:pt x="219" y="4218"/>
                  </a:lnTo>
                  <a:lnTo>
                    <a:pt x="213" y="4221"/>
                  </a:lnTo>
                  <a:lnTo>
                    <a:pt x="205" y="4226"/>
                  </a:lnTo>
                  <a:lnTo>
                    <a:pt x="195" y="4233"/>
                  </a:lnTo>
                  <a:lnTo>
                    <a:pt x="191" y="4237"/>
                  </a:lnTo>
                  <a:lnTo>
                    <a:pt x="186" y="4243"/>
                  </a:lnTo>
                  <a:lnTo>
                    <a:pt x="182" y="4249"/>
                  </a:lnTo>
                  <a:lnTo>
                    <a:pt x="177" y="4257"/>
                  </a:lnTo>
                  <a:lnTo>
                    <a:pt x="174" y="4271"/>
                  </a:lnTo>
                  <a:lnTo>
                    <a:pt x="173" y="4282"/>
                  </a:lnTo>
                  <a:lnTo>
                    <a:pt x="173" y="4290"/>
                  </a:lnTo>
                  <a:lnTo>
                    <a:pt x="175" y="4299"/>
                  </a:lnTo>
                  <a:lnTo>
                    <a:pt x="178" y="4306"/>
                  </a:lnTo>
                  <a:lnTo>
                    <a:pt x="181" y="4313"/>
                  </a:lnTo>
                  <a:lnTo>
                    <a:pt x="184" y="4320"/>
                  </a:lnTo>
                  <a:lnTo>
                    <a:pt x="186" y="4329"/>
                  </a:lnTo>
                  <a:lnTo>
                    <a:pt x="184" y="4339"/>
                  </a:lnTo>
                  <a:lnTo>
                    <a:pt x="181" y="4347"/>
                  </a:lnTo>
                  <a:lnTo>
                    <a:pt x="177" y="4352"/>
                  </a:lnTo>
                  <a:lnTo>
                    <a:pt x="173" y="4357"/>
                  </a:lnTo>
                  <a:lnTo>
                    <a:pt x="168" y="4360"/>
                  </a:lnTo>
                  <a:lnTo>
                    <a:pt x="163" y="4362"/>
                  </a:lnTo>
                  <a:lnTo>
                    <a:pt x="158" y="4363"/>
                  </a:lnTo>
                  <a:lnTo>
                    <a:pt x="152" y="4364"/>
                  </a:lnTo>
                  <a:lnTo>
                    <a:pt x="149" y="4365"/>
                  </a:lnTo>
                  <a:lnTo>
                    <a:pt x="145" y="4366"/>
                  </a:lnTo>
                  <a:lnTo>
                    <a:pt x="142" y="4368"/>
                  </a:lnTo>
                  <a:lnTo>
                    <a:pt x="138" y="4370"/>
                  </a:lnTo>
                  <a:lnTo>
                    <a:pt x="132" y="4376"/>
                  </a:lnTo>
                  <a:lnTo>
                    <a:pt x="128" y="4383"/>
                  </a:lnTo>
                  <a:lnTo>
                    <a:pt x="125" y="4393"/>
                  </a:lnTo>
                  <a:lnTo>
                    <a:pt x="123" y="4404"/>
                  </a:lnTo>
                  <a:lnTo>
                    <a:pt x="121" y="4418"/>
                  </a:lnTo>
                  <a:lnTo>
                    <a:pt x="121" y="4433"/>
                  </a:lnTo>
                  <a:lnTo>
                    <a:pt x="143" y="4501"/>
                  </a:lnTo>
                  <a:lnTo>
                    <a:pt x="143" y="4507"/>
                  </a:lnTo>
                  <a:lnTo>
                    <a:pt x="142" y="4514"/>
                  </a:lnTo>
                  <a:lnTo>
                    <a:pt x="140" y="4519"/>
                  </a:lnTo>
                  <a:lnTo>
                    <a:pt x="136" y="4524"/>
                  </a:lnTo>
                  <a:lnTo>
                    <a:pt x="131" y="4532"/>
                  </a:lnTo>
                  <a:lnTo>
                    <a:pt x="124" y="4542"/>
                  </a:lnTo>
                  <a:lnTo>
                    <a:pt x="116" y="4551"/>
                  </a:lnTo>
                  <a:lnTo>
                    <a:pt x="109" y="4561"/>
                  </a:lnTo>
                  <a:lnTo>
                    <a:pt x="105" y="4566"/>
                  </a:lnTo>
                  <a:lnTo>
                    <a:pt x="103" y="4573"/>
                  </a:lnTo>
                  <a:lnTo>
                    <a:pt x="101" y="4580"/>
                  </a:lnTo>
                  <a:lnTo>
                    <a:pt x="99" y="4587"/>
                  </a:lnTo>
                  <a:lnTo>
                    <a:pt x="99" y="4597"/>
                  </a:lnTo>
                  <a:lnTo>
                    <a:pt x="100" y="4606"/>
                  </a:lnTo>
                  <a:lnTo>
                    <a:pt x="101" y="4612"/>
                  </a:lnTo>
                  <a:lnTo>
                    <a:pt x="102" y="4619"/>
                  </a:lnTo>
                  <a:lnTo>
                    <a:pt x="103" y="4625"/>
                  </a:lnTo>
                  <a:lnTo>
                    <a:pt x="104" y="4632"/>
                  </a:lnTo>
                  <a:lnTo>
                    <a:pt x="104" y="4640"/>
                  </a:lnTo>
                  <a:lnTo>
                    <a:pt x="104" y="4648"/>
                  </a:lnTo>
                  <a:lnTo>
                    <a:pt x="98" y="4655"/>
                  </a:lnTo>
                  <a:lnTo>
                    <a:pt x="93" y="4660"/>
                  </a:lnTo>
                  <a:lnTo>
                    <a:pt x="88" y="4665"/>
                  </a:lnTo>
                  <a:lnTo>
                    <a:pt x="83" y="4668"/>
                  </a:lnTo>
                  <a:lnTo>
                    <a:pt x="78" y="4671"/>
                  </a:lnTo>
                  <a:lnTo>
                    <a:pt x="73" y="4674"/>
                  </a:lnTo>
                  <a:lnTo>
                    <a:pt x="69" y="4677"/>
                  </a:lnTo>
                  <a:lnTo>
                    <a:pt x="65" y="4681"/>
                  </a:lnTo>
                  <a:lnTo>
                    <a:pt x="62" y="4690"/>
                  </a:lnTo>
                  <a:lnTo>
                    <a:pt x="59" y="4700"/>
                  </a:lnTo>
                  <a:lnTo>
                    <a:pt x="58" y="4708"/>
                  </a:lnTo>
                  <a:lnTo>
                    <a:pt x="59" y="4715"/>
                  </a:lnTo>
                  <a:lnTo>
                    <a:pt x="60" y="4722"/>
                  </a:lnTo>
                  <a:lnTo>
                    <a:pt x="63" y="4730"/>
                  </a:lnTo>
                  <a:lnTo>
                    <a:pt x="66" y="4736"/>
                  </a:lnTo>
                  <a:lnTo>
                    <a:pt x="70" y="4742"/>
                  </a:lnTo>
                  <a:lnTo>
                    <a:pt x="69" y="4748"/>
                  </a:lnTo>
                  <a:lnTo>
                    <a:pt x="68" y="4754"/>
                  </a:lnTo>
                  <a:lnTo>
                    <a:pt x="65" y="4760"/>
                  </a:lnTo>
                  <a:lnTo>
                    <a:pt x="62" y="4765"/>
                  </a:lnTo>
                  <a:lnTo>
                    <a:pt x="57" y="4768"/>
                  </a:lnTo>
                  <a:lnTo>
                    <a:pt x="52" y="4771"/>
                  </a:lnTo>
                  <a:lnTo>
                    <a:pt x="45" y="4774"/>
                  </a:lnTo>
                  <a:lnTo>
                    <a:pt x="38" y="4775"/>
                  </a:lnTo>
                  <a:lnTo>
                    <a:pt x="35" y="4776"/>
                  </a:lnTo>
                  <a:lnTo>
                    <a:pt x="32" y="4777"/>
                  </a:lnTo>
                  <a:lnTo>
                    <a:pt x="30" y="4778"/>
                  </a:lnTo>
                  <a:lnTo>
                    <a:pt x="27" y="4780"/>
                  </a:lnTo>
                  <a:lnTo>
                    <a:pt x="23" y="4785"/>
                  </a:lnTo>
                  <a:lnTo>
                    <a:pt x="19" y="4793"/>
                  </a:lnTo>
                  <a:lnTo>
                    <a:pt x="16" y="4801"/>
                  </a:lnTo>
                  <a:lnTo>
                    <a:pt x="13" y="4810"/>
                  </a:lnTo>
                  <a:lnTo>
                    <a:pt x="12" y="4820"/>
                  </a:lnTo>
                  <a:lnTo>
                    <a:pt x="11" y="4830"/>
                  </a:lnTo>
                  <a:lnTo>
                    <a:pt x="11" y="4841"/>
                  </a:lnTo>
                  <a:lnTo>
                    <a:pt x="12" y="4852"/>
                  </a:lnTo>
                  <a:lnTo>
                    <a:pt x="14" y="4863"/>
                  </a:lnTo>
                  <a:lnTo>
                    <a:pt x="17" y="4873"/>
                  </a:lnTo>
                  <a:lnTo>
                    <a:pt x="19" y="4883"/>
                  </a:lnTo>
                  <a:lnTo>
                    <a:pt x="23" y="4891"/>
                  </a:lnTo>
                  <a:lnTo>
                    <a:pt x="27" y="4898"/>
                  </a:lnTo>
                  <a:lnTo>
                    <a:pt x="31" y="4904"/>
                  </a:lnTo>
                  <a:lnTo>
                    <a:pt x="33" y="4916"/>
                  </a:lnTo>
                  <a:lnTo>
                    <a:pt x="33" y="4923"/>
                  </a:lnTo>
                  <a:lnTo>
                    <a:pt x="32" y="4929"/>
                  </a:lnTo>
                  <a:lnTo>
                    <a:pt x="30" y="4934"/>
                  </a:lnTo>
                  <a:lnTo>
                    <a:pt x="27" y="4938"/>
                  </a:lnTo>
                  <a:lnTo>
                    <a:pt x="24" y="4944"/>
                  </a:lnTo>
                  <a:lnTo>
                    <a:pt x="19" y="4950"/>
                  </a:lnTo>
                  <a:lnTo>
                    <a:pt x="14" y="4958"/>
                  </a:lnTo>
                  <a:lnTo>
                    <a:pt x="12" y="4965"/>
                  </a:lnTo>
                  <a:lnTo>
                    <a:pt x="9" y="4972"/>
                  </a:lnTo>
                  <a:lnTo>
                    <a:pt x="7" y="4978"/>
                  </a:lnTo>
                  <a:lnTo>
                    <a:pt x="5" y="4984"/>
                  </a:lnTo>
                  <a:lnTo>
                    <a:pt x="4" y="4989"/>
                  </a:lnTo>
                  <a:lnTo>
                    <a:pt x="2" y="4995"/>
                  </a:lnTo>
                  <a:lnTo>
                    <a:pt x="1" y="5002"/>
                  </a:lnTo>
                  <a:lnTo>
                    <a:pt x="0" y="5011"/>
                  </a:lnTo>
                  <a:close/>
                </a:path>
              </a:pathLst>
            </a:custGeom>
            <a:solidFill>
              <a:srgbClr val="0000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033" name="Freeform 9"/>
            <p:cNvSpPr>
              <a:spLocks/>
            </p:cNvSpPr>
            <p:nvPr/>
          </p:nvSpPr>
          <p:spPr bwMode="auto">
            <a:xfrm>
              <a:off x="1056" y="1399"/>
              <a:ext cx="862" cy="32"/>
            </a:xfrm>
            <a:custGeom>
              <a:avLst/>
              <a:gdLst/>
              <a:ahLst/>
              <a:cxnLst>
                <a:cxn ang="0">
                  <a:pos x="42" y="0"/>
                </a:cxn>
                <a:cxn ang="0">
                  <a:pos x="3444" y="0"/>
                </a:cxn>
                <a:cxn ang="0">
                  <a:pos x="3430" y="130"/>
                </a:cxn>
                <a:cxn ang="0">
                  <a:pos x="0" y="130"/>
                </a:cxn>
                <a:cxn ang="0">
                  <a:pos x="9" y="126"/>
                </a:cxn>
                <a:cxn ang="0">
                  <a:pos x="17" y="122"/>
                </a:cxn>
                <a:cxn ang="0">
                  <a:pos x="25" y="117"/>
                </a:cxn>
                <a:cxn ang="0">
                  <a:pos x="30" y="114"/>
                </a:cxn>
                <a:cxn ang="0">
                  <a:pos x="35" y="111"/>
                </a:cxn>
                <a:cxn ang="0">
                  <a:pos x="39" y="108"/>
                </a:cxn>
                <a:cxn ang="0">
                  <a:pos x="43" y="107"/>
                </a:cxn>
                <a:cxn ang="0">
                  <a:pos x="45" y="106"/>
                </a:cxn>
                <a:cxn ang="0">
                  <a:pos x="65" y="52"/>
                </a:cxn>
                <a:cxn ang="0">
                  <a:pos x="51" y="9"/>
                </a:cxn>
                <a:cxn ang="0">
                  <a:pos x="50" y="8"/>
                </a:cxn>
                <a:cxn ang="0">
                  <a:pos x="48" y="7"/>
                </a:cxn>
                <a:cxn ang="0">
                  <a:pos x="47" y="6"/>
                </a:cxn>
                <a:cxn ang="0">
                  <a:pos x="46" y="4"/>
                </a:cxn>
                <a:cxn ang="0">
                  <a:pos x="45" y="3"/>
                </a:cxn>
                <a:cxn ang="0">
                  <a:pos x="44" y="2"/>
                </a:cxn>
                <a:cxn ang="0">
                  <a:pos x="43" y="1"/>
                </a:cxn>
                <a:cxn ang="0">
                  <a:pos x="42" y="0"/>
                </a:cxn>
              </a:cxnLst>
              <a:rect l="0" t="0" r="r" b="b"/>
              <a:pathLst>
                <a:path w="3444" h="130">
                  <a:moveTo>
                    <a:pt x="42" y="0"/>
                  </a:moveTo>
                  <a:lnTo>
                    <a:pt x="3444" y="0"/>
                  </a:lnTo>
                  <a:lnTo>
                    <a:pt x="3430" y="130"/>
                  </a:lnTo>
                  <a:lnTo>
                    <a:pt x="0" y="130"/>
                  </a:lnTo>
                  <a:lnTo>
                    <a:pt x="9" y="126"/>
                  </a:lnTo>
                  <a:lnTo>
                    <a:pt x="17" y="122"/>
                  </a:lnTo>
                  <a:lnTo>
                    <a:pt x="25" y="117"/>
                  </a:lnTo>
                  <a:lnTo>
                    <a:pt x="30" y="114"/>
                  </a:lnTo>
                  <a:lnTo>
                    <a:pt x="35" y="111"/>
                  </a:lnTo>
                  <a:lnTo>
                    <a:pt x="39" y="108"/>
                  </a:lnTo>
                  <a:lnTo>
                    <a:pt x="43" y="107"/>
                  </a:lnTo>
                  <a:lnTo>
                    <a:pt x="45" y="106"/>
                  </a:lnTo>
                  <a:lnTo>
                    <a:pt x="65" y="52"/>
                  </a:lnTo>
                  <a:lnTo>
                    <a:pt x="51" y="9"/>
                  </a:lnTo>
                  <a:lnTo>
                    <a:pt x="50" y="8"/>
                  </a:lnTo>
                  <a:lnTo>
                    <a:pt x="48" y="7"/>
                  </a:lnTo>
                  <a:lnTo>
                    <a:pt x="47" y="6"/>
                  </a:lnTo>
                  <a:lnTo>
                    <a:pt x="46" y="4"/>
                  </a:lnTo>
                  <a:lnTo>
                    <a:pt x="45" y="3"/>
                  </a:lnTo>
                  <a:lnTo>
                    <a:pt x="44" y="2"/>
                  </a:lnTo>
                  <a:lnTo>
                    <a:pt x="43" y="1"/>
                  </a:lnTo>
                  <a:lnTo>
                    <a:pt x="42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034" name="Freeform 10"/>
            <p:cNvSpPr>
              <a:spLocks/>
            </p:cNvSpPr>
            <p:nvPr/>
          </p:nvSpPr>
          <p:spPr bwMode="auto">
            <a:xfrm>
              <a:off x="1032" y="1333"/>
              <a:ext cx="891" cy="3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567" y="0"/>
                </a:cxn>
                <a:cxn ang="0">
                  <a:pos x="3554" y="130"/>
                </a:cxn>
                <a:cxn ang="0">
                  <a:pos x="51" y="130"/>
                </a:cxn>
                <a:cxn ang="0">
                  <a:pos x="48" y="125"/>
                </a:cxn>
                <a:cxn ang="0">
                  <a:pos x="44" y="120"/>
                </a:cxn>
                <a:cxn ang="0">
                  <a:pos x="41" y="114"/>
                </a:cxn>
                <a:cxn ang="0">
                  <a:pos x="37" y="110"/>
                </a:cxn>
                <a:cxn ang="0">
                  <a:pos x="34" y="105"/>
                </a:cxn>
                <a:cxn ang="0">
                  <a:pos x="30" y="101"/>
                </a:cxn>
                <a:cxn ang="0">
                  <a:pos x="26" y="97"/>
                </a:cxn>
                <a:cxn ang="0">
                  <a:pos x="21" y="93"/>
                </a:cxn>
                <a:cxn ang="0">
                  <a:pos x="21" y="21"/>
                </a:cxn>
                <a:cxn ang="0">
                  <a:pos x="19" y="18"/>
                </a:cxn>
                <a:cxn ang="0">
                  <a:pos x="16" y="16"/>
                </a:cxn>
                <a:cxn ang="0">
                  <a:pos x="14" y="13"/>
                </a:cxn>
                <a:cxn ang="0">
                  <a:pos x="11" y="10"/>
                </a:cxn>
                <a:cxn ang="0">
                  <a:pos x="8" y="8"/>
                </a:cxn>
                <a:cxn ang="0">
                  <a:pos x="6" y="5"/>
                </a:cxn>
                <a:cxn ang="0">
                  <a:pos x="3" y="3"/>
                </a:cxn>
                <a:cxn ang="0">
                  <a:pos x="0" y="0"/>
                </a:cxn>
              </a:cxnLst>
              <a:rect l="0" t="0" r="r" b="b"/>
              <a:pathLst>
                <a:path w="3567" h="130">
                  <a:moveTo>
                    <a:pt x="0" y="0"/>
                  </a:moveTo>
                  <a:lnTo>
                    <a:pt x="3567" y="0"/>
                  </a:lnTo>
                  <a:lnTo>
                    <a:pt x="3554" y="130"/>
                  </a:lnTo>
                  <a:lnTo>
                    <a:pt x="51" y="130"/>
                  </a:lnTo>
                  <a:lnTo>
                    <a:pt x="48" y="125"/>
                  </a:lnTo>
                  <a:lnTo>
                    <a:pt x="44" y="120"/>
                  </a:lnTo>
                  <a:lnTo>
                    <a:pt x="41" y="114"/>
                  </a:lnTo>
                  <a:lnTo>
                    <a:pt x="37" y="110"/>
                  </a:lnTo>
                  <a:lnTo>
                    <a:pt x="34" y="105"/>
                  </a:lnTo>
                  <a:lnTo>
                    <a:pt x="30" y="101"/>
                  </a:lnTo>
                  <a:lnTo>
                    <a:pt x="26" y="97"/>
                  </a:lnTo>
                  <a:lnTo>
                    <a:pt x="21" y="93"/>
                  </a:lnTo>
                  <a:lnTo>
                    <a:pt x="21" y="21"/>
                  </a:lnTo>
                  <a:lnTo>
                    <a:pt x="19" y="18"/>
                  </a:lnTo>
                  <a:lnTo>
                    <a:pt x="16" y="16"/>
                  </a:lnTo>
                  <a:lnTo>
                    <a:pt x="14" y="13"/>
                  </a:lnTo>
                  <a:lnTo>
                    <a:pt x="11" y="10"/>
                  </a:lnTo>
                  <a:lnTo>
                    <a:pt x="8" y="8"/>
                  </a:lnTo>
                  <a:lnTo>
                    <a:pt x="6" y="5"/>
                  </a:lnTo>
                  <a:lnTo>
                    <a:pt x="3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035" name="Freeform 11"/>
            <p:cNvSpPr>
              <a:spLocks/>
            </p:cNvSpPr>
            <p:nvPr/>
          </p:nvSpPr>
          <p:spPr bwMode="auto">
            <a:xfrm>
              <a:off x="1019" y="1266"/>
              <a:ext cx="913" cy="32"/>
            </a:xfrm>
            <a:custGeom>
              <a:avLst/>
              <a:gdLst/>
              <a:ahLst/>
              <a:cxnLst>
                <a:cxn ang="0">
                  <a:pos x="41" y="0"/>
                </a:cxn>
                <a:cxn ang="0">
                  <a:pos x="3650" y="0"/>
                </a:cxn>
                <a:cxn ang="0">
                  <a:pos x="3637" y="130"/>
                </a:cxn>
                <a:cxn ang="0">
                  <a:pos x="0" y="130"/>
                </a:cxn>
                <a:cxn ang="0">
                  <a:pos x="7" y="119"/>
                </a:cxn>
                <a:cxn ang="0">
                  <a:pos x="14" y="110"/>
                </a:cxn>
                <a:cxn ang="0">
                  <a:pos x="22" y="100"/>
                </a:cxn>
                <a:cxn ang="0">
                  <a:pos x="30" y="91"/>
                </a:cxn>
                <a:cxn ang="0">
                  <a:pos x="39" y="83"/>
                </a:cxn>
                <a:cxn ang="0">
                  <a:pos x="49" y="73"/>
                </a:cxn>
                <a:cxn ang="0">
                  <a:pos x="58" y="64"/>
                </a:cxn>
                <a:cxn ang="0">
                  <a:pos x="67" y="55"/>
                </a:cxn>
                <a:cxn ang="0">
                  <a:pos x="63" y="48"/>
                </a:cxn>
                <a:cxn ang="0">
                  <a:pos x="59" y="40"/>
                </a:cxn>
                <a:cxn ang="0">
                  <a:pos x="55" y="34"/>
                </a:cxn>
                <a:cxn ang="0">
                  <a:pos x="52" y="27"/>
                </a:cxn>
                <a:cxn ang="0">
                  <a:pos x="49" y="20"/>
                </a:cxn>
                <a:cxn ang="0">
                  <a:pos x="45" y="13"/>
                </a:cxn>
                <a:cxn ang="0">
                  <a:pos x="43" y="6"/>
                </a:cxn>
                <a:cxn ang="0">
                  <a:pos x="41" y="0"/>
                </a:cxn>
              </a:cxnLst>
              <a:rect l="0" t="0" r="r" b="b"/>
              <a:pathLst>
                <a:path w="3650" h="130">
                  <a:moveTo>
                    <a:pt x="41" y="0"/>
                  </a:moveTo>
                  <a:lnTo>
                    <a:pt x="3650" y="0"/>
                  </a:lnTo>
                  <a:lnTo>
                    <a:pt x="3637" y="130"/>
                  </a:lnTo>
                  <a:lnTo>
                    <a:pt x="0" y="130"/>
                  </a:lnTo>
                  <a:lnTo>
                    <a:pt x="7" y="119"/>
                  </a:lnTo>
                  <a:lnTo>
                    <a:pt x="14" y="110"/>
                  </a:lnTo>
                  <a:lnTo>
                    <a:pt x="22" y="100"/>
                  </a:lnTo>
                  <a:lnTo>
                    <a:pt x="30" y="91"/>
                  </a:lnTo>
                  <a:lnTo>
                    <a:pt x="39" y="83"/>
                  </a:lnTo>
                  <a:lnTo>
                    <a:pt x="49" y="73"/>
                  </a:lnTo>
                  <a:lnTo>
                    <a:pt x="58" y="64"/>
                  </a:lnTo>
                  <a:lnTo>
                    <a:pt x="67" y="55"/>
                  </a:lnTo>
                  <a:lnTo>
                    <a:pt x="63" y="48"/>
                  </a:lnTo>
                  <a:lnTo>
                    <a:pt x="59" y="40"/>
                  </a:lnTo>
                  <a:lnTo>
                    <a:pt x="55" y="34"/>
                  </a:lnTo>
                  <a:lnTo>
                    <a:pt x="52" y="27"/>
                  </a:lnTo>
                  <a:lnTo>
                    <a:pt x="49" y="20"/>
                  </a:lnTo>
                  <a:lnTo>
                    <a:pt x="45" y="13"/>
                  </a:lnTo>
                  <a:lnTo>
                    <a:pt x="43" y="6"/>
                  </a:lnTo>
                  <a:lnTo>
                    <a:pt x="41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036" name="Freeform 12"/>
            <p:cNvSpPr>
              <a:spLocks/>
            </p:cNvSpPr>
            <p:nvPr/>
          </p:nvSpPr>
          <p:spPr bwMode="auto">
            <a:xfrm>
              <a:off x="1019" y="1200"/>
              <a:ext cx="918" cy="3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675" y="0"/>
                </a:cxn>
                <a:cxn ang="0">
                  <a:pos x="3662" y="132"/>
                </a:cxn>
                <a:cxn ang="0">
                  <a:pos x="87" y="132"/>
                </a:cxn>
                <a:cxn ang="0">
                  <a:pos x="87" y="130"/>
                </a:cxn>
                <a:cxn ang="0">
                  <a:pos x="85" y="119"/>
                </a:cxn>
                <a:cxn ang="0">
                  <a:pos x="81" y="111"/>
                </a:cxn>
                <a:cxn ang="0">
                  <a:pos x="77" y="103"/>
                </a:cxn>
                <a:cxn ang="0">
                  <a:pos x="70" y="96"/>
                </a:cxn>
                <a:cxn ang="0">
                  <a:pos x="58" y="82"/>
                </a:cxn>
                <a:cxn ang="0">
                  <a:pos x="45" y="69"/>
                </a:cxn>
                <a:cxn ang="0">
                  <a:pos x="30" y="55"/>
                </a:cxn>
                <a:cxn ang="0">
                  <a:pos x="18" y="40"/>
                </a:cxn>
                <a:cxn ang="0">
                  <a:pos x="11" y="31"/>
                </a:cxn>
                <a:cxn ang="0">
                  <a:pos x="7" y="22"/>
                </a:cxn>
                <a:cxn ang="0">
                  <a:pos x="3" y="12"/>
                </a:cxn>
                <a:cxn ang="0">
                  <a:pos x="0" y="0"/>
                </a:cxn>
              </a:cxnLst>
              <a:rect l="0" t="0" r="r" b="b"/>
              <a:pathLst>
                <a:path w="3675" h="132">
                  <a:moveTo>
                    <a:pt x="0" y="0"/>
                  </a:moveTo>
                  <a:lnTo>
                    <a:pt x="3675" y="0"/>
                  </a:lnTo>
                  <a:lnTo>
                    <a:pt x="3662" y="132"/>
                  </a:lnTo>
                  <a:lnTo>
                    <a:pt x="87" y="132"/>
                  </a:lnTo>
                  <a:lnTo>
                    <a:pt x="87" y="130"/>
                  </a:lnTo>
                  <a:lnTo>
                    <a:pt x="85" y="119"/>
                  </a:lnTo>
                  <a:lnTo>
                    <a:pt x="81" y="111"/>
                  </a:lnTo>
                  <a:lnTo>
                    <a:pt x="77" y="103"/>
                  </a:lnTo>
                  <a:lnTo>
                    <a:pt x="70" y="96"/>
                  </a:lnTo>
                  <a:lnTo>
                    <a:pt x="58" y="82"/>
                  </a:lnTo>
                  <a:lnTo>
                    <a:pt x="45" y="69"/>
                  </a:lnTo>
                  <a:lnTo>
                    <a:pt x="30" y="55"/>
                  </a:lnTo>
                  <a:lnTo>
                    <a:pt x="18" y="40"/>
                  </a:lnTo>
                  <a:lnTo>
                    <a:pt x="11" y="31"/>
                  </a:lnTo>
                  <a:lnTo>
                    <a:pt x="7" y="22"/>
                  </a:lnTo>
                  <a:lnTo>
                    <a:pt x="3" y="1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037" name="Freeform 13"/>
            <p:cNvSpPr>
              <a:spLocks/>
            </p:cNvSpPr>
            <p:nvPr/>
          </p:nvSpPr>
          <p:spPr bwMode="auto">
            <a:xfrm>
              <a:off x="1019" y="1133"/>
              <a:ext cx="926" cy="32"/>
            </a:xfrm>
            <a:custGeom>
              <a:avLst/>
              <a:gdLst/>
              <a:ahLst/>
              <a:cxnLst>
                <a:cxn ang="0">
                  <a:pos x="78" y="0"/>
                </a:cxn>
                <a:cxn ang="0">
                  <a:pos x="3700" y="0"/>
                </a:cxn>
                <a:cxn ang="0">
                  <a:pos x="3687" y="130"/>
                </a:cxn>
                <a:cxn ang="0">
                  <a:pos x="26" y="130"/>
                </a:cxn>
                <a:cxn ang="0">
                  <a:pos x="0" y="81"/>
                </a:cxn>
                <a:cxn ang="0">
                  <a:pos x="1" y="72"/>
                </a:cxn>
                <a:cxn ang="0">
                  <a:pos x="3" y="65"/>
                </a:cxn>
                <a:cxn ang="0">
                  <a:pos x="5" y="58"/>
                </a:cxn>
                <a:cxn ang="0">
                  <a:pos x="7" y="53"/>
                </a:cxn>
                <a:cxn ang="0">
                  <a:pos x="12" y="47"/>
                </a:cxn>
                <a:cxn ang="0">
                  <a:pos x="15" y="42"/>
                </a:cxn>
                <a:cxn ang="0">
                  <a:pos x="19" y="38"/>
                </a:cxn>
                <a:cxn ang="0">
                  <a:pos x="24" y="35"/>
                </a:cxn>
                <a:cxn ang="0">
                  <a:pos x="33" y="29"/>
                </a:cxn>
                <a:cxn ang="0">
                  <a:pos x="44" y="24"/>
                </a:cxn>
                <a:cxn ang="0">
                  <a:pos x="54" y="19"/>
                </a:cxn>
                <a:cxn ang="0">
                  <a:pos x="63" y="14"/>
                </a:cxn>
                <a:cxn ang="0">
                  <a:pos x="65" y="12"/>
                </a:cxn>
                <a:cxn ang="0">
                  <a:pos x="67" y="10"/>
                </a:cxn>
                <a:cxn ang="0">
                  <a:pos x="69" y="8"/>
                </a:cxn>
                <a:cxn ang="0">
                  <a:pos x="71" y="7"/>
                </a:cxn>
                <a:cxn ang="0">
                  <a:pos x="72" y="5"/>
                </a:cxn>
                <a:cxn ang="0">
                  <a:pos x="75" y="3"/>
                </a:cxn>
                <a:cxn ang="0">
                  <a:pos x="77" y="2"/>
                </a:cxn>
                <a:cxn ang="0">
                  <a:pos x="78" y="0"/>
                </a:cxn>
              </a:cxnLst>
              <a:rect l="0" t="0" r="r" b="b"/>
              <a:pathLst>
                <a:path w="3700" h="130">
                  <a:moveTo>
                    <a:pt x="78" y="0"/>
                  </a:moveTo>
                  <a:lnTo>
                    <a:pt x="3700" y="0"/>
                  </a:lnTo>
                  <a:lnTo>
                    <a:pt x="3687" y="130"/>
                  </a:lnTo>
                  <a:lnTo>
                    <a:pt x="26" y="130"/>
                  </a:lnTo>
                  <a:lnTo>
                    <a:pt x="0" y="81"/>
                  </a:lnTo>
                  <a:lnTo>
                    <a:pt x="1" y="72"/>
                  </a:lnTo>
                  <a:lnTo>
                    <a:pt x="3" y="65"/>
                  </a:lnTo>
                  <a:lnTo>
                    <a:pt x="5" y="58"/>
                  </a:lnTo>
                  <a:lnTo>
                    <a:pt x="7" y="53"/>
                  </a:lnTo>
                  <a:lnTo>
                    <a:pt x="12" y="47"/>
                  </a:lnTo>
                  <a:lnTo>
                    <a:pt x="15" y="42"/>
                  </a:lnTo>
                  <a:lnTo>
                    <a:pt x="19" y="38"/>
                  </a:lnTo>
                  <a:lnTo>
                    <a:pt x="24" y="35"/>
                  </a:lnTo>
                  <a:lnTo>
                    <a:pt x="33" y="29"/>
                  </a:lnTo>
                  <a:lnTo>
                    <a:pt x="44" y="24"/>
                  </a:lnTo>
                  <a:lnTo>
                    <a:pt x="54" y="19"/>
                  </a:lnTo>
                  <a:lnTo>
                    <a:pt x="63" y="14"/>
                  </a:lnTo>
                  <a:lnTo>
                    <a:pt x="65" y="12"/>
                  </a:lnTo>
                  <a:lnTo>
                    <a:pt x="67" y="10"/>
                  </a:lnTo>
                  <a:lnTo>
                    <a:pt x="69" y="8"/>
                  </a:lnTo>
                  <a:lnTo>
                    <a:pt x="71" y="7"/>
                  </a:lnTo>
                  <a:lnTo>
                    <a:pt x="72" y="5"/>
                  </a:lnTo>
                  <a:lnTo>
                    <a:pt x="75" y="3"/>
                  </a:lnTo>
                  <a:lnTo>
                    <a:pt x="77" y="2"/>
                  </a:lnTo>
                  <a:lnTo>
                    <a:pt x="78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038" name="Freeform 14"/>
            <p:cNvSpPr>
              <a:spLocks/>
            </p:cNvSpPr>
            <p:nvPr/>
          </p:nvSpPr>
          <p:spPr bwMode="auto">
            <a:xfrm>
              <a:off x="1990" y="872"/>
              <a:ext cx="1003" cy="829"/>
            </a:xfrm>
            <a:custGeom>
              <a:avLst/>
              <a:gdLst/>
              <a:ahLst/>
              <a:cxnLst>
                <a:cxn ang="0">
                  <a:pos x="0" y="3315"/>
                </a:cxn>
                <a:cxn ang="0">
                  <a:pos x="598" y="0"/>
                </a:cxn>
                <a:cxn ang="0">
                  <a:pos x="1859" y="0"/>
                </a:cxn>
                <a:cxn ang="0">
                  <a:pos x="1989" y="1781"/>
                </a:cxn>
                <a:cxn ang="0">
                  <a:pos x="2744" y="0"/>
                </a:cxn>
                <a:cxn ang="0">
                  <a:pos x="4018" y="0"/>
                </a:cxn>
                <a:cxn ang="0">
                  <a:pos x="3401" y="3315"/>
                </a:cxn>
                <a:cxn ang="0">
                  <a:pos x="2509" y="3315"/>
                </a:cxn>
                <a:cxn ang="0">
                  <a:pos x="2945" y="936"/>
                </a:cxn>
                <a:cxn ang="0">
                  <a:pos x="1924" y="3315"/>
                </a:cxn>
                <a:cxn ang="0">
                  <a:pos x="1321" y="3315"/>
                </a:cxn>
                <a:cxn ang="0">
                  <a:pos x="1156" y="956"/>
                </a:cxn>
                <a:cxn ang="0">
                  <a:pos x="722" y="3315"/>
                </a:cxn>
                <a:cxn ang="0">
                  <a:pos x="0" y="3315"/>
                </a:cxn>
              </a:cxnLst>
              <a:rect l="0" t="0" r="r" b="b"/>
              <a:pathLst>
                <a:path w="4018" h="3315">
                  <a:moveTo>
                    <a:pt x="0" y="3315"/>
                  </a:moveTo>
                  <a:lnTo>
                    <a:pt x="598" y="0"/>
                  </a:lnTo>
                  <a:lnTo>
                    <a:pt x="1859" y="0"/>
                  </a:lnTo>
                  <a:lnTo>
                    <a:pt x="1989" y="1781"/>
                  </a:lnTo>
                  <a:lnTo>
                    <a:pt x="2744" y="0"/>
                  </a:lnTo>
                  <a:lnTo>
                    <a:pt x="4018" y="0"/>
                  </a:lnTo>
                  <a:lnTo>
                    <a:pt x="3401" y="3315"/>
                  </a:lnTo>
                  <a:lnTo>
                    <a:pt x="2509" y="3315"/>
                  </a:lnTo>
                  <a:lnTo>
                    <a:pt x="2945" y="936"/>
                  </a:lnTo>
                  <a:lnTo>
                    <a:pt x="1924" y="3315"/>
                  </a:lnTo>
                  <a:lnTo>
                    <a:pt x="1321" y="3315"/>
                  </a:lnTo>
                  <a:lnTo>
                    <a:pt x="1156" y="956"/>
                  </a:lnTo>
                  <a:lnTo>
                    <a:pt x="722" y="3315"/>
                  </a:lnTo>
                  <a:lnTo>
                    <a:pt x="0" y="3315"/>
                  </a:lnTo>
                  <a:close/>
                </a:path>
              </a:pathLst>
            </a:custGeom>
            <a:solidFill>
              <a:srgbClr val="FF33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039" name="Freeform 15"/>
            <p:cNvSpPr>
              <a:spLocks noEditPoints="1"/>
            </p:cNvSpPr>
            <p:nvPr/>
          </p:nvSpPr>
          <p:spPr bwMode="auto">
            <a:xfrm>
              <a:off x="2038" y="1397"/>
              <a:ext cx="859" cy="32"/>
            </a:xfrm>
            <a:custGeom>
              <a:avLst/>
              <a:gdLst/>
              <a:ahLst/>
              <a:cxnLst>
                <a:cxn ang="0">
                  <a:pos x="24" y="0"/>
                </a:cxn>
                <a:cxn ang="0">
                  <a:pos x="751" y="0"/>
                </a:cxn>
                <a:cxn ang="0">
                  <a:pos x="727" y="130"/>
                </a:cxn>
                <a:cxn ang="0">
                  <a:pos x="0" y="130"/>
                </a:cxn>
                <a:cxn ang="0">
                  <a:pos x="24" y="0"/>
                </a:cxn>
                <a:cxn ang="0">
                  <a:pos x="1041" y="0"/>
                </a:cxn>
                <a:cxn ang="0">
                  <a:pos x="2251" y="0"/>
                </a:cxn>
                <a:cxn ang="0">
                  <a:pos x="2195" y="130"/>
                </a:cxn>
                <a:cxn ang="0">
                  <a:pos x="1050" y="130"/>
                </a:cxn>
                <a:cxn ang="0">
                  <a:pos x="1041" y="0"/>
                </a:cxn>
                <a:cxn ang="0">
                  <a:pos x="2538" y="0"/>
                </a:cxn>
                <a:cxn ang="0">
                  <a:pos x="3433" y="0"/>
                </a:cxn>
                <a:cxn ang="0">
                  <a:pos x="3408" y="130"/>
                </a:cxn>
                <a:cxn ang="0">
                  <a:pos x="2514" y="130"/>
                </a:cxn>
                <a:cxn ang="0">
                  <a:pos x="2538" y="0"/>
                </a:cxn>
              </a:cxnLst>
              <a:rect l="0" t="0" r="r" b="b"/>
              <a:pathLst>
                <a:path w="3433" h="130">
                  <a:moveTo>
                    <a:pt x="24" y="0"/>
                  </a:moveTo>
                  <a:lnTo>
                    <a:pt x="751" y="0"/>
                  </a:lnTo>
                  <a:lnTo>
                    <a:pt x="727" y="130"/>
                  </a:lnTo>
                  <a:lnTo>
                    <a:pt x="0" y="130"/>
                  </a:lnTo>
                  <a:lnTo>
                    <a:pt x="24" y="0"/>
                  </a:lnTo>
                  <a:close/>
                  <a:moveTo>
                    <a:pt x="1041" y="0"/>
                  </a:moveTo>
                  <a:lnTo>
                    <a:pt x="2251" y="0"/>
                  </a:lnTo>
                  <a:lnTo>
                    <a:pt x="2195" y="130"/>
                  </a:lnTo>
                  <a:lnTo>
                    <a:pt x="1050" y="130"/>
                  </a:lnTo>
                  <a:lnTo>
                    <a:pt x="1041" y="0"/>
                  </a:lnTo>
                  <a:close/>
                  <a:moveTo>
                    <a:pt x="2538" y="0"/>
                  </a:moveTo>
                  <a:lnTo>
                    <a:pt x="3433" y="0"/>
                  </a:lnTo>
                  <a:lnTo>
                    <a:pt x="3408" y="130"/>
                  </a:lnTo>
                  <a:lnTo>
                    <a:pt x="2514" y="130"/>
                  </a:lnTo>
                  <a:lnTo>
                    <a:pt x="2538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040" name="Freeform 16"/>
            <p:cNvSpPr>
              <a:spLocks noEditPoints="1"/>
            </p:cNvSpPr>
            <p:nvPr/>
          </p:nvSpPr>
          <p:spPr bwMode="auto">
            <a:xfrm>
              <a:off x="2052" y="1330"/>
              <a:ext cx="857" cy="32"/>
            </a:xfrm>
            <a:custGeom>
              <a:avLst/>
              <a:gdLst/>
              <a:ahLst/>
              <a:cxnLst>
                <a:cxn ang="0">
                  <a:pos x="24" y="0"/>
                </a:cxn>
                <a:cxn ang="0">
                  <a:pos x="751" y="0"/>
                </a:cxn>
                <a:cxn ang="0">
                  <a:pos x="727" y="132"/>
                </a:cxn>
                <a:cxn ang="0">
                  <a:pos x="0" y="132"/>
                </a:cxn>
                <a:cxn ang="0">
                  <a:pos x="24" y="0"/>
                </a:cxn>
                <a:cxn ang="0">
                  <a:pos x="974" y="0"/>
                </a:cxn>
                <a:cxn ang="0">
                  <a:pos x="2317" y="0"/>
                </a:cxn>
                <a:cxn ang="0">
                  <a:pos x="2261" y="132"/>
                </a:cxn>
                <a:cxn ang="0">
                  <a:pos x="984" y="132"/>
                </a:cxn>
                <a:cxn ang="0">
                  <a:pos x="974" y="0"/>
                </a:cxn>
                <a:cxn ang="0">
                  <a:pos x="2538" y="0"/>
                </a:cxn>
                <a:cxn ang="0">
                  <a:pos x="3433" y="0"/>
                </a:cxn>
                <a:cxn ang="0">
                  <a:pos x="3409" y="132"/>
                </a:cxn>
                <a:cxn ang="0">
                  <a:pos x="2514" y="132"/>
                </a:cxn>
                <a:cxn ang="0">
                  <a:pos x="2538" y="0"/>
                </a:cxn>
              </a:cxnLst>
              <a:rect l="0" t="0" r="r" b="b"/>
              <a:pathLst>
                <a:path w="3433" h="132">
                  <a:moveTo>
                    <a:pt x="24" y="0"/>
                  </a:moveTo>
                  <a:lnTo>
                    <a:pt x="751" y="0"/>
                  </a:lnTo>
                  <a:lnTo>
                    <a:pt x="727" y="132"/>
                  </a:lnTo>
                  <a:lnTo>
                    <a:pt x="0" y="132"/>
                  </a:lnTo>
                  <a:lnTo>
                    <a:pt x="24" y="0"/>
                  </a:lnTo>
                  <a:close/>
                  <a:moveTo>
                    <a:pt x="974" y="0"/>
                  </a:moveTo>
                  <a:lnTo>
                    <a:pt x="2317" y="0"/>
                  </a:lnTo>
                  <a:lnTo>
                    <a:pt x="2261" y="132"/>
                  </a:lnTo>
                  <a:lnTo>
                    <a:pt x="984" y="132"/>
                  </a:lnTo>
                  <a:lnTo>
                    <a:pt x="974" y="0"/>
                  </a:lnTo>
                  <a:close/>
                  <a:moveTo>
                    <a:pt x="2538" y="0"/>
                  </a:moveTo>
                  <a:lnTo>
                    <a:pt x="3433" y="0"/>
                  </a:lnTo>
                  <a:lnTo>
                    <a:pt x="3409" y="132"/>
                  </a:lnTo>
                  <a:lnTo>
                    <a:pt x="2514" y="132"/>
                  </a:lnTo>
                  <a:lnTo>
                    <a:pt x="2538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041" name="Freeform 17"/>
            <p:cNvSpPr>
              <a:spLocks noEditPoints="1"/>
            </p:cNvSpPr>
            <p:nvPr/>
          </p:nvSpPr>
          <p:spPr bwMode="auto">
            <a:xfrm>
              <a:off x="2062" y="1264"/>
              <a:ext cx="859" cy="32"/>
            </a:xfrm>
            <a:custGeom>
              <a:avLst/>
              <a:gdLst/>
              <a:ahLst/>
              <a:cxnLst>
                <a:cxn ang="0">
                  <a:pos x="24" y="0"/>
                </a:cxn>
                <a:cxn ang="0">
                  <a:pos x="754" y="0"/>
                </a:cxn>
                <a:cxn ang="0">
                  <a:pos x="729" y="130"/>
                </a:cxn>
                <a:cxn ang="0">
                  <a:pos x="0" y="130"/>
                </a:cxn>
                <a:cxn ang="0">
                  <a:pos x="24" y="0"/>
                </a:cxn>
                <a:cxn ang="0">
                  <a:pos x="910" y="0"/>
                </a:cxn>
                <a:cxn ang="0">
                  <a:pos x="1684" y="0"/>
                </a:cxn>
                <a:cxn ang="0">
                  <a:pos x="1694" y="130"/>
                </a:cxn>
                <a:cxn ang="0">
                  <a:pos x="919" y="130"/>
                </a:cxn>
                <a:cxn ang="0">
                  <a:pos x="910" y="0"/>
                </a:cxn>
                <a:cxn ang="0">
                  <a:pos x="1788" y="0"/>
                </a:cxn>
                <a:cxn ang="0">
                  <a:pos x="2383" y="0"/>
                </a:cxn>
                <a:cxn ang="0">
                  <a:pos x="2327" y="130"/>
                </a:cxn>
                <a:cxn ang="0">
                  <a:pos x="1733" y="130"/>
                </a:cxn>
                <a:cxn ang="0">
                  <a:pos x="1788" y="0"/>
                </a:cxn>
                <a:cxn ang="0">
                  <a:pos x="2540" y="0"/>
                </a:cxn>
                <a:cxn ang="0">
                  <a:pos x="3436" y="0"/>
                </a:cxn>
                <a:cxn ang="0">
                  <a:pos x="3411" y="130"/>
                </a:cxn>
                <a:cxn ang="0">
                  <a:pos x="2515" y="130"/>
                </a:cxn>
                <a:cxn ang="0">
                  <a:pos x="2540" y="0"/>
                </a:cxn>
              </a:cxnLst>
              <a:rect l="0" t="0" r="r" b="b"/>
              <a:pathLst>
                <a:path w="3436" h="130">
                  <a:moveTo>
                    <a:pt x="24" y="0"/>
                  </a:moveTo>
                  <a:lnTo>
                    <a:pt x="754" y="0"/>
                  </a:lnTo>
                  <a:lnTo>
                    <a:pt x="729" y="130"/>
                  </a:lnTo>
                  <a:lnTo>
                    <a:pt x="0" y="130"/>
                  </a:lnTo>
                  <a:lnTo>
                    <a:pt x="24" y="0"/>
                  </a:lnTo>
                  <a:close/>
                  <a:moveTo>
                    <a:pt x="910" y="0"/>
                  </a:moveTo>
                  <a:lnTo>
                    <a:pt x="1684" y="0"/>
                  </a:lnTo>
                  <a:lnTo>
                    <a:pt x="1694" y="130"/>
                  </a:lnTo>
                  <a:lnTo>
                    <a:pt x="919" y="130"/>
                  </a:lnTo>
                  <a:lnTo>
                    <a:pt x="910" y="0"/>
                  </a:lnTo>
                  <a:close/>
                  <a:moveTo>
                    <a:pt x="1788" y="0"/>
                  </a:moveTo>
                  <a:lnTo>
                    <a:pt x="2383" y="0"/>
                  </a:lnTo>
                  <a:lnTo>
                    <a:pt x="2327" y="130"/>
                  </a:lnTo>
                  <a:lnTo>
                    <a:pt x="1733" y="130"/>
                  </a:lnTo>
                  <a:lnTo>
                    <a:pt x="1788" y="0"/>
                  </a:lnTo>
                  <a:close/>
                  <a:moveTo>
                    <a:pt x="2540" y="0"/>
                  </a:moveTo>
                  <a:lnTo>
                    <a:pt x="3436" y="0"/>
                  </a:lnTo>
                  <a:lnTo>
                    <a:pt x="3411" y="130"/>
                  </a:lnTo>
                  <a:lnTo>
                    <a:pt x="2515" y="130"/>
                  </a:lnTo>
                  <a:lnTo>
                    <a:pt x="254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042" name="Freeform 18"/>
            <p:cNvSpPr>
              <a:spLocks noEditPoints="1"/>
            </p:cNvSpPr>
            <p:nvPr/>
          </p:nvSpPr>
          <p:spPr bwMode="auto">
            <a:xfrm>
              <a:off x="2073" y="1197"/>
              <a:ext cx="862" cy="35"/>
            </a:xfrm>
            <a:custGeom>
              <a:avLst/>
              <a:gdLst/>
              <a:ahLst/>
              <a:cxnLst>
                <a:cxn ang="0">
                  <a:pos x="24" y="0"/>
                </a:cxn>
                <a:cxn ang="0">
                  <a:pos x="754" y="0"/>
                </a:cxn>
                <a:cxn ang="0">
                  <a:pos x="730" y="130"/>
                </a:cxn>
                <a:cxn ang="0">
                  <a:pos x="0" y="130"/>
                </a:cxn>
                <a:cxn ang="0">
                  <a:pos x="24" y="0"/>
                </a:cxn>
                <a:cxn ang="0">
                  <a:pos x="843" y="0"/>
                </a:cxn>
                <a:cxn ang="0">
                  <a:pos x="1617" y="0"/>
                </a:cxn>
                <a:cxn ang="0">
                  <a:pos x="1627" y="130"/>
                </a:cxn>
                <a:cxn ang="0">
                  <a:pos x="853" y="130"/>
                </a:cxn>
                <a:cxn ang="0">
                  <a:pos x="843" y="0"/>
                </a:cxn>
                <a:cxn ang="0">
                  <a:pos x="1852" y="0"/>
                </a:cxn>
                <a:cxn ang="0">
                  <a:pos x="2448" y="0"/>
                </a:cxn>
                <a:cxn ang="0">
                  <a:pos x="2393" y="130"/>
                </a:cxn>
                <a:cxn ang="0">
                  <a:pos x="1796" y="130"/>
                </a:cxn>
                <a:cxn ang="0">
                  <a:pos x="1852" y="0"/>
                </a:cxn>
                <a:cxn ang="0">
                  <a:pos x="2539" y="0"/>
                </a:cxn>
                <a:cxn ang="0">
                  <a:pos x="3436" y="0"/>
                </a:cxn>
                <a:cxn ang="0">
                  <a:pos x="3413" y="130"/>
                </a:cxn>
                <a:cxn ang="0">
                  <a:pos x="2515" y="130"/>
                </a:cxn>
                <a:cxn ang="0">
                  <a:pos x="2539" y="0"/>
                </a:cxn>
              </a:cxnLst>
              <a:rect l="0" t="0" r="r" b="b"/>
              <a:pathLst>
                <a:path w="3436" h="130">
                  <a:moveTo>
                    <a:pt x="24" y="0"/>
                  </a:moveTo>
                  <a:lnTo>
                    <a:pt x="754" y="0"/>
                  </a:lnTo>
                  <a:lnTo>
                    <a:pt x="730" y="130"/>
                  </a:lnTo>
                  <a:lnTo>
                    <a:pt x="0" y="130"/>
                  </a:lnTo>
                  <a:lnTo>
                    <a:pt x="24" y="0"/>
                  </a:lnTo>
                  <a:close/>
                  <a:moveTo>
                    <a:pt x="843" y="0"/>
                  </a:moveTo>
                  <a:lnTo>
                    <a:pt x="1617" y="0"/>
                  </a:lnTo>
                  <a:lnTo>
                    <a:pt x="1627" y="130"/>
                  </a:lnTo>
                  <a:lnTo>
                    <a:pt x="853" y="130"/>
                  </a:lnTo>
                  <a:lnTo>
                    <a:pt x="843" y="0"/>
                  </a:lnTo>
                  <a:close/>
                  <a:moveTo>
                    <a:pt x="1852" y="0"/>
                  </a:moveTo>
                  <a:lnTo>
                    <a:pt x="2448" y="0"/>
                  </a:lnTo>
                  <a:lnTo>
                    <a:pt x="2393" y="130"/>
                  </a:lnTo>
                  <a:lnTo>
                    <a:pt x="1796" y="130"/>
                  </a:lnTo>
                  <a:lnTo>
                    <a:pt x="1852" y="0"/>
                  </a:lnTo>
                  <a:close/>
                  <a:moveTo>
                    <a:pt x="2539" y="0"/>
                  </a:moveTo>
                  <a:lnTo>
                    <a:pt x="3436" y="0"/>
                  </a:lnTo>
                  <a:lnTo>
                    <a:pt x="3413" y="130"/>
                  </a:lnTo>
                  <a:lnTo>
                    <a:pt x="2515" y="130"/>
                  </a:lnTo>
                  <a:lnTo>
                    <a:pt x="2539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043" name="Freeform 19"/>
            <p:cNvSpPr>
              <a:spLocks noEditPoints="1"/>
            </p:cNvSpPr>
            <p:nvPr/>
          </p:nvSpPr>
          <p:spPr bwMode="auto">
            <a:xfrm>
              <a:off x="2086" y="1130"/>
              <a:ext cx="859" cy="32"/>
            </a:xfrm>
            <a:custGeom>
              <a:avLst/>
              <a:gdLst/>
              <a:ahLst/>
              <a:cxnLst>
                <a:cxn ang="0">
                  <a:pos x="23" y="0"/>
                </a:cxn>
                <a:cxn ang="0">
                  <a:pos x="755" y="0"/>
                </a:cxn>
                <a:cxn ang="0">
                  <a:pos x="730" y="130"/>
                </a:cxn>
                <a:cxn ang="0">
                  <a:pos x="0" y="130"/>
                </a:cxn>
                <a:cxn ang="0">
                  <a:pos x="23" y="0"/>
                </a:cxn>
                <a:cxn ang="0">
                  <a:pos x="776" y="0"/>
                </a:cxn>
                <a:cxn ang="0">
                  <a:pos x="1549" y="0"/>
                </a:cxn>
                <a:cxn ang="0">
                  <a:pos x="1558" y="130"/>
                </a:cxn>
                <a:cxn ang="0">
                  <a:pos x="785" y="130"/>
                </a:cxn>
                <a:cxn ang="0">
                  <a:pos x="776" y="0"/>
                </a:cxn>
                <a:cxn ang="0">
                  <a:pos x="1917" y="0"/>
                </a:cxn>
                <a:cxn ang="0">
                  <a:pos x="2514" y="0"/>
                </a:cxn>
                <a:cxn ang="0">
                  <a:pos x="2458" y="130"/>
                </a:cxn>
                <a:cxn ang="0">
                  <a:pos x="1861" y="130"/>
                </a:cxn>
                <a:cxn ang="0">
                  <a:pos x="1917" y="0"/>
                </a:cxn>
                <a:cxn ang="0">
                  <a:pos x="2540" y="0"/>
                </a:cxn>
                <a:cxn ang="0">
                  <a:pos x="3438" y="0"/>
                </a:cxn>
                <a:cxn ang="0">
                  <a:pos x="3413" y="130"/>
                </a:cxn>
                <a:cxn ang="0">
                  <a:pos x="2516" y="130"/>
                </a:cxn>
                <a:cxn ang="0">
                  <a:pos x="2540" y="0"/>
                </a:cxn>
              </a:cxnLst>
              <a:rect l="0" t="0" r="r" b="b"/>
              <a:pathLst>
                <a:path w="3438" h="130">
                  <a:moveTo>
                    <a:pt x="23" y="0"/>
                  </a:moveTo>
                  <a:lnTo>
                    <a:pt x="755" y="0"/>
                  </a:lnTo>
                  <a:lnTo>
                    <a:pt x="730" y="130"/>
                  </a:lnTo>
                  <a:lnTo>
                    <a:pt x="0" y="130"/>
                  </a:lnTo>
                  <a:lnTo>
                    <a:pt x="23" y="0"/>
                  </a:lnTo>
                  <a:close/>
                  <a:moveTo>
                    <a:pt x="776" y="0"/>
                  </a:moveTo>
                  <a:lnTo>
                    <a:pt x="1549" y="0"/>
                  </a:lnTo>
                  <a:lnTo>
                    <a:pt x="1558" y="130"/>
                  </a:lnTo>
                  <a:lnTo>
                    <a:pt x="785" y="130"/>
                  </a:lnTo>
                  <a:lnTo>
                    <a:pt x="776" y="0"/>
                  </a:lnTo>
                  <a:close/>
                  <a:moveTo>
                    <a:pt x="1917" y="0"/>
                  </a:moveTo>
                  <a:lnTo>
                    <a:pt x="2514" y="0"/>
                  </a:lnTo>
                  <a:lnTo>
                    <a:pt x="2458" y="130"/>
                  </a:lnTo>
                  <a:lnTo>
                    <a:pt x="1861" y="130"/>
                  </a:lnTo>
                  <a:lnTo>
                    <a:pt x="1917" y="0"/>
                  </a:lnTo>
                  <a:close/>
                  <a:moveTo>
                    <a:pt x="2540" y="0"/>
                  </a:moveTo>
                  <a:lnTo>
                    <a:pt x="3438" y="0"/>
                  </a:lnTo>
                  <a:lnTo>
                    <a:pt x="3413" y="130"/>
                  </a:lnTo>
                  <a:lnTo>
                    <a:pt x="2516" y="130"/>
                  </a:lnTo>
                  <a:lnTo>
                    <a:pt x="254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044" name="Freeform 20"/>
            <p:cNvSpPr>
              <a:spLocks/>
            </p:cNvSpPr>
            <p:nvPr/>
          </p:nvSpPr>
          <p:spPr bwMode="auto">
            <a:xfrm>
              <a:off x="4400" y="872"/>
              <a:ext cx="598" cy="829"/>
            </a:xfrm>
            <a:custGeom>
              <a:avLst/>
              <a:gdLst/>
              <a:ahLst/>
              <a:cxnLst>
                <a:cxn ang="0">
                  <a:pos x="194" y="3315"/>
                </a:cxn>
                <a:cxn ang="0">
                  <a:pos x="662" y="826"/>
                </a:cxn>
                <a:cxn ang="0">
                  <a:pos x="0" y="826"/>
                </a:cxn>
                <a:cxn ang="0">
                  <a:pos x="156" y="0"/>
                </a:cxn>
                <a:cxn ang="0">
                  <a:pos x="2386" y="0"/>
                </a:cxn>
                <a:cxn ang="0">
                  <a:pos x="2236" y="826"/>
                </a:cxn>
                <a:cxn ang="0">
                  <a:pos x="1592" y="826"/>
                </a:cxn>
                <a:cxn ang="0">
                  <a:pos x="1124" y="3315"/>
                </a:cxn>
                <a:cxn ang="0">
                  <a:pos x="194" y="3315"/>
                </a:cxn>
              </a:cxnLst>
              <a:rect l="0" t="0" r="r" b="b"/>
              <a:pathLst>
                <a:path w="2386" h="3315">
                  <a:moveTo>
                    <a:pt x="194" y="3315"/>
                  </a:moveTo>
                  <a:lnTo>
                    <a:pt x="662" y="826"/>
                  </a:lnTo>
                  <a:lnTo>
                    <a:pt x="0" y="826"/>
                  </a:lnTo>
                  <a:lnTo>
                    <a:pt x="156" y="0"/>
                  </a:lnTo>
                  <a:lnTo>
                    <a:pt x="2386" y="0"/>
                  </a:lnTo>
                  <a:lnTo>
                    <a:pt x="2236" y="826"/>
                  </a:lnTo>
                  <a:lnTo>
                    <a:pt x="1592" y="826"/>
                  </a:lnTo>
                  <a:lnTo>
                    <a:pt x="1124" y="3315"/>
                  </a:lnTo>
                  <a:lnTo>
                    <a:pt x="194" y="3315"/>
                  </a:lnTo>
                  <a:close/>
                </a:path>
              </a:pathLst>
            </a:custGeom>
            <a:solidFill>
              <a:srgbClr val="FF33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045" name="Freeform 21"/>
            <p:cNvSpPr>
              <a:spLocks/>
            </p:cNvSpPr>
            <p:nvPr/>
          </p:nvSpPr>
          <p:spPr bwMode="auto">
            <a:xfrm>
              <a:off x="4502" y="1397"/>
              <a:ext cx="238" cy="32"/>
            </a:xfrm>
            <a:custGeom>
              <a:avLst/>
              <a:gdLst/>
              <a:ahLst/>
              <a:cxnLst>
                <a:cxn ang="0">
                  <a:pos x="23" y="0"/>
                </a:cxn>
                <a:cxn ang="0">
                  <a:pos x="954" y="0"/>
                </a:cxn>
                <a:cxn ang="0">
                  <a:pos x="929" y="130"/>
                </a:cxn>
                <a:cxn ang="0">
                  <a:pos x="0" y="130"/>
                </a:cxn>
                <a:cxn ang="0">
                  <a:pos x="23" y="0"/>
                </a:cxn>
              </a:cxnLst>
              <a:rect l="0" t="0" r="r" b="b"/>
              <a:pathLst>
                <a:path w="954" h="130">
                  <a:moveTo>
                    <a:pt x="23" y="0"/>
                  </a:moveTo>
                  <a:lnTo>
                    <a:pt x="954" y="0"/>
                  </a:lnTo>
                  <a:lnTo>
                    <a:pt x="929" y="130"/>
                  </a:lnTo>
                  <a:lnTo>
                    <a:pt x="0" y="130"/>
                  </a:lnTo>
                  <a:lnTo>
                    <a:pt x="23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046" name="Freeform 22"/>
            <p:cNvSpPr>
              <a:spLocks/>
            </p:cNvSpPr>
            <p:nvPr/>
          </p:nvSpPr>
          <p:spPr bwMode="auto">
            <a:xfrm>
              <a:off x="4515" y="1330"/>
              <a:ext cx="238" cy="32"/>
            </a:xfrm>
            <a:custGeom>
              <a:avLst/>
              <a:gdLst/>
              <a:ahLst/>
              <a:cxnLst>
                <a:cxn ang="0">
                  <a:pos x="24" y="0"/>
                </a:cxn>
                <a:cxn ang="0">
                  <a:pos x="954" y="0"/>
                </a:cxn>
                <a:cxn ang="0">
                  <a:pos x="929" y="132"/>
                </a:cxn>
                <a:cxn ang="0">
                  <a:pos x="0" y="132"/>
                </a:cxn>
                <a:cxn ang="0">
                  <a:pos x="24" y="0"/>
                </a:cxn>
              </a:cxnLst>
              <a:rect l="0" t="0" r="r" b="b"/>
              <a:pathLst>
                <a:path w="954" h="132">
                  <a:moveTo>
                    <a:pt x="24" y="0"/>
                  </a:moveTo>
                  <a:lnTo>
                    <a:pt x="954" y="0"/>
                  </a:lnTo>
                  <a:lnTo>
                    <a:pt x="929" y="132"/>
                  </a:lnTo>
                  <a:lnTo>
                    <a:pt x="0" y="132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047" name="Freeform 23"/>
            <p:cNvSpPr>
              <a:spLocks/>
            </p:cNvSpPr>
            <p:nvPr/>
          </p:nvSpPr>
          <p:spPr bwMode="auto">
            <a:xfrm>
              <a:off x="4526" y="1264"/>
              <a:ext cx="238" cy="32"/>
            </a:xfrm>
            <a:custGeom>
              <a:avLst/>
              <a:gdLst/>
              <a:ahLst/>
              <a:cxnLst>
                <a:cxn ang="0">
                  <a:pos x="24" y="0"/>
                </a:cxn>
                <a:cxn ang="0">
                  <a:pos x="954" y="0"/>
                </a:cxn>
                <a:cxn ang="0">
                  <a:pos x="929" y="130"/>
                </a:cxn>
                <a:cxn ang="0">
                  <a:pos x="0" y="130"/>
                </a:cxn>
                <a:cxn ang="0">
                  <a:pos x="24" y="0"/>
                </a:cxn>
              </a:cxnLst>
              <a:rect l="0" t="0" r="r" b="b"/>
              <a:pathLst>
                <a:path w="954" h="130">
                  <a:moveTo>
                    <a:pt x="24" y="0"/>
                  </a:moveTo>
                  <a:lnTo>
                    <a:pt x="954" y="0"/>
                  </a:lnTo>
                  <a:lnTo>
                    <a:pt x="929" y="130"/>
                  </a:lnTo>
                  <a:lnTo>
                    <a:pt x="0" y="130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048" name="Freeform 24"/>
            <p:cNvSpPr>
              <a:spLocks/>
            </p:cNvSpPr>
            <p:nvPr/>
          </p:nvSpPr>
          <p:spPr bwMode="auto">
            <a:xfrm>
              <a:off x="4539" y="1197"/>
              <a:ext cx="238" cy="35"/>
            </a:xfrm>
            <a:custGeom>
              <a:avLst/>
              <a:gdLst/>
              <a:ahLst/>
              <a:cxnLst>
                <a:cxn ang="0">
                  <a:pos x="25" y="0"/>
                </a:cxn>
                <a:cxn ang="0">
                  <a:pos x="955" y="0"/>
                </a:cxn>
                <a:cxn ang="0">
                  <a:pos x="931" y="130"/>
                </a:cxn>
                <a:cxn ang="0">
                  <a:pos x="0" y="130"/>
                </a:cxn>
                <a:cxn ang="0">
                  <a:pos x="25" y="0"/>
                </a:cxn>
              </a:cxnLst>
              <a:rect l="0" t="0" r="r" b="b"/>
              <a:pathLst>
                <a:path w="955" h="130">
                  <a:moveTo>
                    <a:pt x="25" y="0"/>
                  </a:moveTo>
                  <a:lnTo>
                    <a:pt x="955" y="0"/>
                  </a:lnTo>
                  <a:lnTo>
                    <a:pt x="931" y="130"/>
                  </a:lnTo>
                  <a:lnTo>
                    <a:pt x="0" y="130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049" name="Freeform 25"/>
            <p:cNvSpPr>
              <a:spLocks/>
            </p:cNvSpPr>
            <p:nvPr/>
          </p:nvSpPr>
          <p:spPr bwMode="auto">
            <a:xfrm>
              <a:off x="4552" y="1130"/>
              <a:ext cx="238" cy="32"/>
            </a:xfrm>
            <a:custGeom>
              <a:avLst/>
              <a:gdLst/>
              <a:ahLst/>
              <a:cxnLst>
                <a:cxn ang="0">
                  <a:pos x="25" y="0"/>
                </a:cxn>
                <a:cxn ang="0">
                  <a:pos x="955" y="0"/>
                </a:cxn>
                <a:cxn ang="0">
                  <a:pos x="930" y="130"/>
                </a:cxn>
                <a:cxn ang="0">
                  <a:pos x="0" y="130"/>
                </a:cxn>
                <a:cxn ang="0">
                  <a:pos x="25" y="0"/>
                </a:cxn>
              </a:cxnLst>
              <a:rect l="0" t="0" r="r" b="b"/>
              <a:pathLst>
                <a:path w="955" h="130">
                  <a:moveTo>
                    <a:pt x="25" y="0"/>
                  </a:moveTo>
                  <a:lnTo>
                    <a:pt x="955" y="0"/>
                  </a:lnTo>
                  <a:lnTo>
                    <a:pt x="930" y="130"/>
                  </a:lnTo>
                  <a:lnTo>
                    <a:pt x="0" y="130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050" name="Freeform 26"/>
            <p:cNvSpPr>
              <a:spLocks noEditPoints="1"/>
            </p:cNvSpPr>
            <p:nvPr/>
          </p:nvSpPr>
          <p:spPr bwMode="auto">
            <a:xfrm>
              <a:off x="2890" y="872"/>
              <a:ext cx="779" cy="829"/>
            </a:xfrm>
            <a:custGeom>
              <a:avLst/>
              <a:gdLst/>
              <a:ahLst/>
              <a:cxnLst>
                <a:cxn ang="0">
                  <a:pos x="1127" y="2563"/>
                </a:cxn>
                <a:cxn ang="0">
                  <a:pos x="1190" y="2568"/>
                </a:cxn>
                <a:cxn ang="0">
                  <a:pos x="1279" y="2565"/>
                </a:cxn>
                <a:cxn ang="0">
                  <a:pos x="1369" y="2553"/>
                </a:cxn>
                <a:cxn ang="0">
                  <a:pos x="1454" y="2534"/>
                </a:cxn>
                <a:cxn ang="0">
                  <a:pos x="1533" y="2505"/>
                </a:cxn>
                <a:cxn ang="0">
                  <a:pos x="1608" y="2467"/>
                </a:cxn>
                <a:cxn ang="0">
                  <a:pos x="1676" y="2421"/>
                </a:cxn>
                <a:cxn ang="0">
                  <a:pos x="1738" y="2367"/>
                </a:cxn>
                <a:cxn ang="0">
                  <a:pos x="1794" y="2305"/>
                </a:cxn>
                <a:cxn ang="0">
                  <a:pos x="1883" y="2180"/>
                </a:cxn>
                <a:cxn ang="0">
                  <a:pos x="1966" y="2021"/>
                </a:cxn>
                <a:cxn ang="0">
                  <a:pos x="2029" y="1846"/>
                </a:cxn>
                <a:cxn ang="0">
                  <a:pos x="2069" y="1654"/>
                </a:cxn>
                <a:cxn ang="0">
                  <a:pos x="2083" y="1507"/>
                </a:cxn>
                <a:cxn ang="0">
                  <a:pos x="2092" y="1394"/>
                </a:cxn>
                <a:cxn ang="0">
                  <a:pos x="2087" y="1269"/>
                </a:cxn>
                <a:cxn ang="0">
                  <a:pos x="2066" y="1144"/>
                </a:cxn>
                <a:cxn ang="0">
                  <a:pos x="2028" y="1034"/>
                </a:cxn>
                <a:cxn ang="0">
                  <a:pos x="1978" y="942"/>
                </a:cxn>
                <a:cxn ang="0">
                  <a:pos x="1913" y="868"/>
                </a:cxn>
                <a:cxn ang="0">
                  <a:pos x="1825" y="811"/>
                </a:cxn>
                <a:cxn ang="0">
                  <a:pos x="1716" y="772"/>
                </a:cxn>
                <a:cxn ang="0">
                  <a:pos x="1589" y="754"/>
                </a:cxn>
                <a:cxn ang="0">
                  <a:pos x="1517" y="755"/>
                </a:cxn>
                <a:cxn ang="0">
                  <a:pos x="1440" y="761"/>
                </a:cxn>
                <a:cxn ang="0">
                  <a:pos x="604" y="0"/>
                </a:cxn>
                <a:cxn ang="0">
                  <a:pos x="2074" y="3"/>
                </a:cxn>
                <a:cxn ang="0">
                  <a:pos x="2198" y="18"/>
                </a:cxn>
                <a:cxn ang="0">
                  <a:pos x="2316" y="43"/>
                </a:cxn>
                <a:cxn ang="0">
                  <a:pos x="2425" y="80"/>
                </a:cxn>
                <a:cxn ang="0">
                  <a:pos x="2530" y="127"/>
                </a:cxn>
                <a:cxn ang="0">
                  <a:pos x="2627" y="187"/>
                </a:cxn>
                <a:cxn ang="0">
                  <a:pos x="2717" y="258"/>
                </a:cxn>
                <a:cxn ang="0">
                  <a:pos x="2796" y="337"/>
                </a:cxn>
                <a:cxn ang="0">
                  <a:pos x="2865" y="423"/>
                </a:cxn>
                <a:cxn ang="0">
                  <a:pos x="2928" y="519"/>
                </a:cxn>
                <a:cxn ang="0">
                  <a:pos x="2985" y="625"/>
                </a:cxn>
                <a:cxn ang="0">
                  <a:pos x="3033" y="738"/>
                </a:cxn>
                <a:cxn ang="0">
                  <a:pos x="3080" y="919"/>
                </a:cxn>
                <a:cxn ang="0">
                  <a:pos x="3104" y="1049"/>
                </a:cxn>
                <a:cxn ang="0">
                  <a:pos x="3118" y="1186"/>
                </a:cxn>
                <a:cxn ang="0">
                  <a:pos x="3121" y="1340"/>
                </a:cxn>
                <a:cxn ang="0">
                  <a:pos x="3108" y="1526"/>
                </a:cxn>
                <a:cxn ang="0">
                  <a:pos x="3086" y="1711"/>
                </a:cxn>
                <a:cxn ang="0">
                  <a:pos x="3032" y="1927"/>
                </a:cxn>
                <a:cxn ang="0">
                  <a:pos x="2957" y="2135"/>
                </a:cxn>
                <a:cxn ang="0">
                  <a:pos x="2863" y="2334"/>
                </a:cxn>
                <a:cxn ang="0">
                  <a:pos x="2754" y="2522"/>
                </a:cxn>
                <a:cxn ang="0">
                  <a:pos x="2623" y="2697"/>
                </a:cxn>
                <a:cxn ang="0">
                  <a:pos x="2469" y="2856"/>
                </a:cxn>
                <a:cxn ang="0">
                  <a:pos x="2294" y="2997"/>
                </a:cxn>
                <a:cxn ang="0">
                  <a:pos x="2126" y="3102"/>
                </a:cxn>
                <a:cxn ang="0">
                  <a:pos x="2025" y="3155"/>
                </a:cxn>
                <a:cxn ang="0">
                  <a:pos x="1918" y="3199"/>
                </a:cxn>
                <a:cxn ang="0">
                  <a:pos x="1806" y="3237"/>
                </a:cxn>
                <a:cxn ang="0">
                  <a:pos x="1659" y="3273"/>
                </a:cxn>
                <a:cxn ang="0">
                  <a:pos x="1413" y="3308"/>
                </a:cxn>
                <a:cxn ang="0">
                  <a:pos x="0" y="3315"/>
                </a:cxn>
              </a:cxnLst>
              <a:rect l="0" t="0" r="r" b="b"/>
              <a:pathLst>
                <a:path w="3121" h="3315">
                  <a:moveTo>
                    <a:pt x="1093" y="2561"/>
                  </a:moveTo>
                  <a:lnTo>
                    <a:pt x="1102" y="2562"/>
                  </a:lnTo>
                  <a:lnTo>
                    <a:pt x="1115" y="2562"/>
                  </a:lnTo>
                  <a:lnTo>
                    <a:pt x="1127" y="2563"/>
                  </a:lnTo>
                  <a:lnTo>
                    <a:pt x="1142" y="2565"/>
                  </a:lnTo>
                  <a:lnTo>
                    <a:pt x="1156" y="2566"/>
                  </a:lnTo>
                  <a:lnTo>
                    <a:pt x="1173" y="2567"/>
                  </a:lnTo>
                  <a:lnTo>
                    <a:pt x="1190" y="2568"/>
                  </a:lnTo>
                  <a:lnTo>
                    <a:pt x="1210" y="2568"/>
                  </a:lnTo>
                  <a:lnTo>
                    <a:pt x="1234" y="2568"/>
                  </a:lnTo>
                  <a:lnTo>
                    <a:pt x="1256" y="2567"/>
                  </a:lnTo>
                  <a:lnTo>
                    <a:pt x="1279" y="2565"/>
                  </a:lnTo>
                  <a:lnTo>
                    <a:pt x="1302" y="2563"/>
                  </a:lnTo>
                  <a:lnTo>
                    <a:pt x="1324" y="2561"/>
                  </a:lnTo>
                  <a:lnTo>
                    <a:pt x="1347" y="2558"/>
                  </a:lnTo>
                  <a:lnTo>
                    <a:pt x="1369" y="2553"/>
                  </a:lnTo>
                  <a:lnTo>
                    <a:pt x="1391" y="2549"/>
                  </a:lnTo>
                  <a:lnTo>
                    <a:pt x="1411" y="2545"/>
                  </a:lnTo>
                  <a:lnTo>
                    <a:pt x="1433" y="2539"/>
                  </a:lnTo>
                  <a:lnTo>
                    <a:pt x="1454" y="2534"/>
                  </a:lnTo>
                  <a:lnTo>
                    <a:pt x="1474" y="2527"/>
                  </a:lnTo>
                  <a:lnTo>
                    <a:pt x="1494" y="2520"/>
                  </a:lnTo>
                  <a:lnTo>
                    <a:pt x="1514" y="2512"/>
                  </a:lnTo>
                  <a:lnTo>
                    <a:pt x="1533" y="2505"/>
                  </a:lnTo>
                  <a:lnTo>
                    <a:pt x="1552" y="2496"/>
                  </a:lnTo>
                  <a:lnTo>
                    <a:pt x="1570" y="2487"/>
                  </a:lnTo>
                  <a:lnTo>
                    <a:pt x="1589" y="2477"/>
                  </a:lnTo>
                  <a:lnTo>
                    <a:pt x="1608" y="2467"/>
                  </a:lnTo>
                  <a:lnTo>
                    <a:pt x="1625" y="2456"/>
                  </a:lnTo>
                  <a:lnTo>
                    <a:pt x="1642" y="2445"/>
                  </a:lnTo>
                  <a:lnTo>
                    <a:pt x="1659" y="2434"/>
                  </a:lnTo>
                  <a:lnTo>
                    <a:pt x="1676" y="2421"/>
                  </a:lnTo>
                  <a:lnTo>
                    <a:pt x="1691" y="2409"/>
                  </a:lnTo>
                  <a:lnTo>
                    <a:pt x="1708" y="2395"/>
                  </a:lnTo>
                  <a:lnTo>
                    <a:pt x="1723" y="2382"/>
                  </a:lnTo>
                  <a:lnTo>
                    <a:pt x="1738" y="2367"/>
                  </a:lnTo>
                  <a:lnTo>
                    <a:pt x="1752" y="2352"/>
                  </a:lnTo>
                  <a:lnTo>
                    <a:pt x="1767" y="2338"/>
                  </a:lnTo>
                  <a:lnTo>
                    <a:pt x="1780" y="2321"/>
                  </a:lnTo>
                  <a:lnTo>
                    <a:pt x="1794" y="2305"/>
                  </a:lnTo>
                  <a:lnTo>
                    <a:pt x="1807" y="2288"/>
                  </a:lnTo>
                  <a:lnTo>
                    <a:pt x="1833" y="2254"/>
                  </a:lnTo>
                  <a:lnTo>
                    <a:pt x="1859" y="2218"/>
                  </a:lnTo>
                  <a:lnTo>
                    <a:pt x="1883" y="2180"/>
                  </a:lnTo>
                  <a:lnTo>
                    <a:pt x="1905" y="2142"/>
                  </a:lnTo>
                  <a:lnTo>
                    <a:pt x="1927" y="2103"/>
                  </a:lnTo>
                  <a:lnTo>
                    <a:pt x="1948" y="2063"/>
                  </a:lnTo>
                  <a:lnTo>
                    <a:pt x="1966" y="2021"/>
                  </a:lnTo>
                  <a:lnTo>
                    <a:pt x="1985" y="1979"/>
                  </a:lnTo>
                  <a:lnTo>
                    <a:pt x="2000" y="1936"/>
                  </a:lnTo>
                  <a:lnTo>
                    <a:pt x="2016" y="1891"/>
                  </a:lnTo>
                  <a:lnTo>
                    <a:pt x="2029" y="1846"/>
                  </a:lnTo>
                  <a:lnTo>
                    <a:pt x="2042" y="1799"/>
                  </a:lnTo>
                  <a:lnTo>
                    <a:pt x="2052" y="1752"/>
                  </a:lnTo>
                  <a:lnTo>
                    <a:pt x="2061" y="1704"/>
                  </a:lnTo>
                  <a:lnTo>
                    <a:pt x="2069" y="1654"/>
                  </a:lnTo>
                  <a:lnTo>
                    <a:pt x="2074" y="1605"/>
                  </a:lnTo>
                  <a:lnTo>
                    <a:pt x="2077" y="1572"/>
                  </a:lnTo>
                  <a:lnTo>
                    <a:pt x="2080" y="1539"/>
                  </a:lnTo>
                  <a:lnTo>
                    <a:pt x="2083" y="1507"/>
                  </a:lnTo>
                  <a:lnTo>
                    <a:pt x="2086" y="1476"/>
                  </a:lnTo>
                  <a:lnTo>
                    <a:pt x="2089" y="1447"/>
                  </a:lnTo>
                  <a:lnTo>
                    <a:pt x="2091" y="1420"/>
                  </a:lnTo>
                  <a:lnTo>
                    <a:pt x="2092" y="1394"/>
                  </a:lnTo>
                  <a:lnTo>
                    <a:pt x="2093" y="1371"/>
                  </a:lnTo>
                  <a:lnTo>
                    <a:pt x="2092" y="1336"/>
                  </a:lnTo>
                  <a:lnTo>
                    <a:pt x="2090" y="1302"/>
                  </a:lnTo>
                  <a:lnTo>
                    <a:pt x="2087" y="1269"/>
                  </a:lnTo>
                  <a:lnTo>
                    <a:pt x="2084" y="1236"/>
                  </a:lnTo>
                  <a:lnTo>
                    <a:pt x="2079" y="1205"/>
                  </a:lnTo>
                  <a:lnTo>
                    <a:pt x="2073" y="1174"/>
                  </a:lnTo>
                  <a:lnTo>
                    <a:pt x="2066" y="1144"/>
                  </a:lnTo>
                  <a:lnTo>
                    <a:pt x="2057" y="1115"/>
                  </a:lnTo>
                  <a:lnTo>
                    <a:pt x="2048" y="1087"/>
                  </a:lnTo>
                  <a:lnTo>
                    <a:pt x="2039" y="1060"/>
                  </a:lnTo>
                  <a:lnTo>
                    <a:pt x="2028" y="1034"/>
                  </a:lnTo>
                  <a:lnTo>
                    <a:pt x="2017" y="1010"/>
                  </a:lnTo>
                  <a:lnTo>
                    <a:pt x="2005" y="987"/>
                  </a:lnTo>
                  <a:lnTo>
                    <a:pt x="1991" y="964"/>
                  </a:lnTo>
                  <a:lnTo>
                    <a:pt x="1978" y="942"/>
                  </a:lnTo>
                  <a:lnTo>
                    <a:pt x="1964" y="923"/>
                  </a:lnTo>
                  <a:lnTo>
                    <a:pt x="1949" y="903"/>
                  </a:lnTo>
                  <a:lnTo>
                    <a:pt x="1931" y="886"/>
                  </a:lnTo>
                  <a:lnTo>
                    <a:pt x="1913" y="868"/>
                  </a:lnTo>
                  <a:lnTo>
                    <a:pt x="1893" y="853"/>
                  </a:lnTo>
                  <a:lnTo>
                    <a:pt x="1872" y="837"/>
                  </a:lnTo>
                  <a:lnTo>
                    <a:pt x="1850" y="824"/>
                  </a:lnTo>
                  <a:lnTo>
                    <a:pt x="1825" y="811"/>
                  </a:lnTo>
                  <a:lnTo>
                    <a:pt x="1800" y="799"/>
                  </a:lnTo>
                  <a:lnTo>
                    <a:pt x="1773" y="789"/>
                  </a:lnTo>
                  <a:lnTo>
                    <a:pt x="1745" y="780"/>
                  </a:lnTo>
                  <a:lnTo>
                    <a:pt x="1716" y="772"/>
                  </a:lnTo>
                  <a:lnTo>
                    <a:pt x="1686" y="766"/>
                  </a:lnTo>
                  <a:lnTo>
                    <a:pt x="1655" y="761"/>
                  </a:lnTo>
                  <a:lnTo>
                    <a:pt x="1622" y="756"/>
                  </a:lnTo>
                  <a:lnTo>
                    <a:pt x="1589" y="754"/>
                  </a:lnTo>
                  <a:lnTo>
                    <a:pt x="1554" y="753"/>
                  </a:lnTo>
                  <a:lnTo>
                    <a:pt x="1544" y="754"/>
                  </a:lnTo>
                  <a:lnTo>
                    <a:pt x="1530" y="754"/>
                  </a:lnTo>
                  <a:lnTo>
                    <a:pt x="1517" y="755"/>
                  </a:lnTo>
                  <a:lnTo>
                    <a:pt x="1500" y="758"/>
                  </a:lnTo>
                  <a:lnTo>
                    <a:pt x="1483" y="759"/>
                  </a:lnTo>
                  <a:lnTo>
                    <a:pt x="1462" y="760"/>
                  </a:lnTo>
                  <a:lnTo>
                    <a:pt x="1440" y="761"/>
                  </a:lnTo>
                  <a:lnTo>
                    <a:pt x="1418" y="761"/>
                  </a:lnTo>
                  <a:lnTo>
                    <a:pt x="1093" y="2561"/>
                  </a:lnTo>
                  <a:close/>
                  <a:moveTo>
                    <a:pt x="0" y="3315"/>
                  </a:moveTo>
                  <a:lnTo>
                    <a:pt x="604" y="0"/>
                  </a:lnTo>
                  <a:lnTo>
                    <a:pt x="1976" y="0"/>
                  </a:lnTo>
                  <a:lnTo>
                    <a:pt x="2009" y="0"/>
                  </a:lnTo>
                  <a:lnTo>
                    <a:pt x="2041" y="1"/>
                  </a:lnTo>
                  <a:lnTo>
                    <a:pt x="2074" y="3"/>
                  </a:lnTo>
                  <a:lnTo>
                    <a:pt x="2105" y="5"/>
                  </a:lnTo>
                  <a:lnTo>
                    <a:pt x="2137" y="9"/>
                  </a:lnTo>
                  <a:lnTo>
                    <a:pt x="2168" y="12"/>
                  </a:lnTo>
                  <a:lnTo>
                    <a:pt x="2198" y="18"/>
                  </a:lnTo>
                  <a:lnTo>
                    <a:pt x="2228" y="23"/>
                  </a:lnTo>
                  <a:lnTo>
                    <a:pt x="2258" y="29"/>
                  </a:lnTo>
                  <a:lnTo>
                    <a:pt x="2287" y="36"/>
                  </a:lnTo>
                  <a:lnTo>
                    <a:pt x="2316" y="43"/>
                  </a:lnTo>
                  <a:lnTo>
                    <a:pt x="2344" y="52"/>
                  </a:lnTo>
                  <a:lnTo>
                    <a:pt x="2371" y="60"/>
                  </a:lnTo>
                  <a:lnTo>
                    <a:pt x="2398" y="69"/>
                  </a:lnTo>
                  <a:lnTo>
                    <a:pt x="2425" y="80"/>
                  </a:lnTo>
                  <a:lnTo>
                    <a:pt x="2451" y="90"/>
                  </a:lnTo>
                  <a:lnTo>
                    <a:pt x="2478" y="101"/>
                  </a:lnTo>
                  <a:lnTo>
                    <a:pt x="2504" y="114"/>
                  </a:lnTo>
                  <a:lnTo>
                    <a:pt x="2530" y="127"/>
                  </a:lnTo>
                  <a:lnTo>
                    <a:pt x="2554" y="142"/>
                  </a:lnTo>
                  <a:lnTo>
                    <a:pt x="2579" y="156"/>
                  </a:lnTo>
                  <a:lnTo>
                    <a:pt x="2604" y="172"/>
                  </a:lnTo>
                  <a:lnTo>
                    <a:pt x="2627" y="187"/>
                  </a:lnTo>
                  <a:lnTo>
                    <a:pt x="2650" y="205"/>
                  </a:lnTo>
                  <a:lnTo>
                    <a:pt x="2673" y="222"/>
                  </a:lnTo>
                  <a:lnTo>
                    <a:pt x="2695" y="240"/>
                  </a:lnTo>
                  <a:lnTo>
                    <a:pt x="2717" y="258"/>
                  </a:lnTo>
                  <a:lnTo>
                    <a:pt x="2737" y="277"/>
                  </a:lnTo>
                  <a:lnTo>
                    <a:pt x="2758" y="297"/>
                  </a:lnTo>
                  <a:lnTo>
                    <a:pt x="2778" y="316"/>
                  </a:lnTo>
                  <a:lnTo>
                    <a:pt x="2796" y="337"/>
                  </a:lnTo>
                  <a:lnTo>
                    <a:pt x="2815" y="358"/>
                  </a:lnTo>
                  <a:lnTo>
                    <a:pt x="2832" y="378"/>
                  </a:lnTo>
                  <a:lnTo>
                    <a:pt x="2849" y="400"/>
                  </a:lnTo>
                  <a:lnTo>
                    <a:pt x="2865" y="423"/>
                  </a:lnTo>
                  <a:lnTo>
                    <a:pt x="2882" y="445"/>
                  </a:lnTo>
                  <a:lnTo>
                    <a:pt x="2897" y="470"/>
                  </a:lnTo>
                  <a:lnTo>
                    <a:pt x="2913" y="494"/>
                  </a:lnTo>
                  <a:lnTo>
                    <a:pt x="2928" y="519"/>
                  </a:lnTo>
                  <a:lnTo>
                    <a:pt x="2943" y="545"/>
                  </a:lnTo>
                  <a:lnTo>
                    <a:pt x="2957" y="570"/>
                  </a:lnTo>
                  <a:lnTo>
                    <a:pt x="2972" y="597"/>
                  </a:lnTo>
                  <a:lnTo>
                    <a:pt x="2985" y="625"/>
                  </a:lnTo>
                  <a:lnTo>
                    <a:pt x="2998" y="652"/>
                  </a:lnTo>
                  <a:lnTo>
                    <a:pt x="3010" y="680"/>
                  </a:lnTo>
                  <a:lnTo>
                    <a:pt x="3021" y="709"/>
                  </a:lnTo>
                  <a:lnTo>
                    <a:pt x="3033" y="738"/>
                  </a:lnTo>
                  <a:lnTo>
                    <a:pt x="3042" y="767"/>
                  </a:lnTo>
                  <a:lnTo>
                    <a:pt x="3059" y="827"/>
                  </a:lnTo>
                  <a:lnTo>
                    <a:pt x="3074" y="888"/>
                  </a:lnTo>
                  <a:lnTo>
                    <a:pt x="3080" y="919"/>
                  </a:lnTo>
                  <a:lnTo>
                    <a:pt x="3088" y="951"/>
                  </a:lnTo>
                  <a:lnTo>
                    <a:pt x="3094" y="983"/>
                  </a:lnTo>
                  <a:lnTo>
                    <a:pt x="3099" y="1016"/>
                  </a:lnTo>
                  <a:lnTo>
                    <a:pt x="3104" y="1049"/>
                  </a:lnTo>
                  <a:lnTo>
                    <a:pt x="3108" y="1082"/>
                  </a:lnTo>
                  <a:lnTo>
                    <a:pt x="3112" y="1116"/>
                  </a:lnTo>
                  <a:lnTo>
                    <a:pt x="3116" y="1151"/>
                  </a:lnTo>
                  <a:lnTo>
                    <a:pt x="3118" y="1186"/>
                  </a:lnTo>
                  <a:lnTo>
                    <a:pt x="3120" y="1221"/>
                  </a:lnTo>
                  <a:lnTo>
                    <a:pt x="3121" y="1258"/>
                  </a:lnTo>
                  <a:lnTo>
                    <a:pt x="3121" y="1294"/>
                  </a:lnTo>
                  <a:lnTo>
                    <a:pt x="3121" y="1340"/>
                  </a:lnTo>
                  <a:lnTo>
                    <a:pt x="3119" y="1387"/>
                  </a:lnTo>
                  <a:lnTo>
                    <a:pt x="3117" y="1433"/>
                  </a:lnTo>
                  <a:lnTo>
                    <a:pt x="3112" y="1480"/>
                  </a:lnTo>
                  <a:lnTo>
                    <a:pt x="3108" y="1526"/>
                  </a:lnTo>
                  <a:lnTo>
                    <a:pt x="3104" y="1571"/>
                  </a:lnTo>
                  <a:lnTo>
                    <a:pt x="3099" y="1614"/>
                  </a:lnTo>
                  <a:lnTo>
                    <a:pt x="3095" y="1657"/>
                  </a:lnTo>
                  <a:lnTo>
                    <a:pt x="3086" y="1711"/>
                  </a:lnTo>
                  <a:lnTo>
                    <a:pt x="3074" y="1766"/>
                  </a:lnTo>
                  <a:lnTo>
                    <a:pt x="3062" y="1820"/>
                  </a:lnTo>
                  <a:lnTo>
                    <a:pt x="3047" y="1874"/>
                  </a:lnTo>
                  <a:lnTo>
                    <a:pt x="3032" y="1927"/>
                  </a:lnTo>
                  <a:lnTo>
                    <a:pt x="3015" y="1980"/>
                  </a:lnTo>
                  <a:lnTo>
                    <a:pt x="2998" y="2032"/>
                  </a:lnTo>
                  <a:lnTo>
                    <a:pt x="2978" y="2084"/>
                  </a:lnTo>
                  <a:lnTo>
                    <a:pt x="2957" y="2135"/>
                  </a:lnTo>
                  <a:lnTo>
                    <a:pt x="2936" y="2186"/>
                  </a:lnTo>
                  <a:lnTo>
                    <a:pt x="2912" y="2236"/>
                  </a:lnTo>
                  <a:lnTo>
                    <a:pt x="2888" y="2286"/>
                  </a:lnTo>
                  <a:lnTo>
                    <a:pt x="2863" y="2334"/>
                  </a:lnTo>
                  <a:lnTo>
                    <a:pt x="2838" y="2382"/>
                  </a:lnTo>
                  <a:lnTo>
                    <a:pt x="2811" y="2429"/>
                  </a:lnTo>
                  <a:lnTo>
                    <a:pt x="2783" y="2476"/>
                  </a:lnTo>
                  <a:lnTo>
                    <a:pt x="2754" y="2522"/>
                  </a:lnTo>
                  <a:lnTo>
                    <a:pt x="2724" y="2567"/>
                  </a:lnTo>
                  <a:lnTo>
                    <a:pt x="2692" y="2611"/>
                  </a:lnTo>
                  <a:lnTo>
                    <a:pt x="2658" y="2655"/>
                  </a:lnTo>
                  <a:lnTo>
                    <a:pt x="2623" y="2697"/>
                  </a:lnTo>
                  <a:lnTo>
                    <a:pt x="2586" y="2738"/>
                  </a:lnTo>
                  <a:lnTo>
                    <a:pt x="2548" y="2779"/>
                  </a:lnTo>
                  <a:lnTo>
                    <a:pt x="2509" y="2818"/>
                  </a:lnTo>
                  <a:lnTo>
                    <a:pt x="2469" y="2856"/>
                  </a:lnTo>
                  <a:lnTo>
                    <a:pt x="2426" y="2893"/>
                  </a:lnTo>
                  <a:lnTo>
                    <a:pt x="2383" y="2930"/>
                  </a:lnTo>
                  <a:lnTo>
                    <a:pt x="2339" y="2964"/>
                  </a:lnTo>
                  <a:lnTo>
                    <a:pt x="2294" y="2997"/>
                  </a:lnTo>
                  <a:lnTo>
                    <a:pt x="2247" y="3029"/>
                  </a:lnTo>
                  <a:lnTo>
                    <a:pt x="2200" y="3059"/>
                  </a:lnTo>
                  <a:lnTo>
                    <a:pt x="2151" y="3088"/>
                  </a:lnTo>
                  <a:lnTo>
                    <a:pt x="2126" y="3102"/>
                  </a:lnTo>
                  <a:lnTo>
                    <a:pt x="2102" y="3116"/>
                  </a:lnTo>
                  <a:lnTo>
                    <a:pt x="2077" y="3129"/>
                  </a:lnTo>
                  <a:lnTo>
                    <a:pt x="2051" y="3142"/>
                  </a:lnTo>
                  <a:lnTo>
                    <a:pt x="2025" y="3155"/>
                  </a:lnTo>
                  <a:lnTo>
                    <a:pt x="1998" y="3166"/>
                  </a:lnTo>
                  <a:lnTo>
                    <a:pt x="1972" y="3178"/>
                  </a:lnTo>
                  <a:lnTo>
                    <a:pt x="1946" y="3189"/>
                  </a:lnTo>
                  <a:lnTo>
                    <a:pt x="1918" y="3199"/>
                  </a:lnTo>
                  <a:lnTo>
                    <a:pt x="1890" y="3210"/>
                  </a:lnTo>
                  <a:lnTo>
                    <a:pt x="1862" y="3219"/>
                  </a:lnTo>
                  <a:lnTo>
                    <a:pt x="1834" y="3228"/>
                  </a:lnTo>
                  <a:lnTo>
                    <a:pt x="1806" y="3237"/>
                  </a:lnTo>
                  <a:lnTo>
                    <a:pt x="1777" y="3245"/>
                  </a:lnTo>
                  <a:lnTo>
                    <a:pt x="1748" y="3253"/>
                  </a:lnTo>
                  <a:lnTo>
                    <a:pt x="1718" y="3260"/>
                  </a:lnTo>
                  <a:lnTo>
                    <a:pt x="1659" y="3273"/>
                  </a:lnTo>
                  <a:lnTo>
                    <a:pt x="1598" y="3284"/>
                  </a:lnTo>
                  <a:lnTo>
                    <a:pt x="1537" y="3293"/>
                  </a:lnTo>
                  <a:lnTo>
                    <a:pt x="1475" y="3302"/>
                  </a:lnTo>
                  <a:lnTo>
                    <a:pt x="1413" y="3308"/>
                  </a:lnTo>
                  <a:lnTo>
                    <a:pt x="1350" y="3312"/>
                  </a:lnTo>
                  <a:lnTo>
                    <a:pt x="1286" y="3314"/>
                  </a:lnTo>
                  <a:lnTo>
                    <a:pt x="1222" y="3315"/>
                  </a:lnTo>
                  <a:lnTo>
                    <a:pt x="0" y="3315"/>
                  </a:lnTo>
                  <a:close/>
                </a:path>
              </a:pathLst>
            </a:custGeom>
            <a:solidFill>
              <a:srgbClr val="FF33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051" name="Freeform 27"/>
            <p:cNvSpPr>
              <a:spLocks noEditPoints="1"/>
            </p:cNvSpPr>
            <p:nvPr/>
          </p:nvSpPr>
          <p:spPr bwMode="auto">
            <a:xfrm>
              <a:off x="2938" y="1397"/>
              <a:ext cx="694" cy="32"/>
            </a:xfrm>
            <a:custGeom>
              <a:avLst/>
              <a:gdLst/>
              <a:ahLst/>
              <a:cxnLst>
                <a:cxn ang="0">
                  <a:pos x="24" y="0"/>
                </a:cxn>
                <a:cxn ang="0">
                  <a:pos x="979" y="0"/>
                </a:cxn>
                <a:cxn ang="0">
                  <a:pos x="955" y="130"/>
                </a:cxn>
                <a:cxn ang="0">
                  <a:pos x="0" y="130"/>
                </a:cxn>
                <a:cxn ang="0">
                  <a:pos x="24" y="0"/>
                </a:cxn>
                <a:cxn ang="0">
                  <a:pos x="1732" y="0"/>
                </a:cxn>
                <a:cxn ang="0">
                  <a:pos x="2775" y="0"/>
                </a:cxn>
                <a:cxn ang="0">
                  <a:pos x="2768" y="16"/>
                </a:cxn>
                <a:cxn ang="0">
                  <a:pos x="2761" y="33"/>
                </a:cxn>
                <a:cxn ang="0">
                  <a:pos x="2754" y="48"/>
                </a:cxn>
                <a:cxn ang="0">
                  <a:pos x="2747" y="65"/>
                </a:cxn>
                <a:cxn ang="0">
                  <a:pos x="2740" y="81"/>
                </a:cxn>
                <a:cxn ang="0">
                  <a:pos x="2733" y="98"/>
                </a:cxn>
                <a:cxn ang="0">
                  <a:pos x="2725" y="114"/>
                </a:cxn>
                <a:cxn ang="0">
                  <a:pos x="2718" y="130"/>
                </a:cxn>
                <a:cxn ang="0">
                  <a:pos x="1654" y="130"/>
                </a:cxn>
                <a:cxn ang="0">
                  <a:pos x="1664" y="115"/>
                </a:cxn>
                <a:cxn ang="0">
                  <a:pos x="1674" y="98"/>
                </a:cxn>
                <a:cxn ang="0">
                  <a:pos x="1685" y="83"/>
                </a:cxn>
                <a:cxn ang="0">
                  <a:pos x="1695" y="66"/>
                </a:cxn>
                <a:cxn ang="0">
                  <a:pos x="1704" y="49"/>
                </a:cxn>
                <a:cxn ang="0">
                  <a:pos x="1713" y="33"/>
                </a:cxn>
                <a:cxn ang="0">
                  <a:pos x="1723" y="16"/>
                </a:cxn>
                <a:cxn ang="0">
                  <a:pos x="1732" y="0"/>
                </a:cxn>
              </a:cxnLst>
              <a:rect l="0" t="0" r="r" b="b"/>
              <a:pathLst>
                <a:path w="2775" h="130">
                  <a:moveTo>
                    <a:pt x="24" y="0"/>
                  </a:moveTo>
                  <a:lnTo>
                    <a:pt x="979" y="0"/>
                  </a:lnTo>
                  <a:lnTo>
                    <a:pt x="955" y="130"/>
                  </a:lnTo>
                  <a:lnTo>
                    <a:pt x="0" y="130"/>
                  </a:lnTo>
                  <a:lnTo>
                    <a:pt x="24" y="0"/>
                  </a:lnTo>
                  <a:close/>
                  <a:moveTo>
                    <a:pt x="1732" y="0"/>
                  </a:moveTo>
                  <a:lnTo>
                    <a:pt x="2775" y="0"/>
                  </a:lnTo>
                  <a:lnTo>
                    <a:pt x="2768" y="16"/>
                  </a:lnTo>
                  <a:lnTo>
                    <a:pt x="2761" y="33"/>
                  </a:lnTo>
                  <a:lnTo>
                    <a:pt x="2754" y="48"/>
                  </a:lnTo>
                  <a:lnTo>
                    <a:pt x="2747" y="65"/>
                  </a:lnTo>
                  <a:lnTo>
                    <a:pt x="2740" y="81"/>
                  </a:lnTo>
                  <a:lnTo>
                    <a:pt x="2733" y="98"/>
                  </a:lnTo>
                  <a:lnTo>
                    <a:pt x="2725" y="114"/>
                  </a:lnTo>
                  <a:lnTo>
                    <a:pt x="2718" y="130"/>
                  </a:lnTo>
                  <a:lnTo>
                    <a:pt x="1654" y="130"/>
                  </a:lnTo>
                  <a:lnTo>
                    <a:pt x="1664" y="115"/>
                  </a:lnTo>
                  <a:lnTo>
                    <a:pt x="1674" y="98"/>
                  </a:lnTo>
                  <a:lnTo>
                    <a:pt x="1685" y="83"/>
                  </a:lnTo>
                  <a:lnTo>
                    <a:pt x="1695" y="66"/>
                  </a:lnTo>
                  <a:lnTo>
                    <a:pt x="1704" y="49"/>
                  </a:lnTo>
                  <a:lnTo>
                    <a:pt x="1713" y="33"/>
                  </a:lnTo>
                  <a:lnTo>
                    <a:pt x="1723" y="16"/>
                  </a:lnTo>
                  <a:lnTo>
                    <a:pt x="1732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052" name="Freeform 28"/>
            <p:cNvSpPr>
              <a:spLocks noEditPoints="1"/>
            </p:cNvSpPr>
            <p:nvPr/>
          </p:nvSpPr>
          <p:spPr bwMode="auto">
            <a:xfrm>
              <a:off x="2951" y="1330"/>
              <a:ext cx="702" cy="32"/>
            </a:xfrm>
            <a:custGeom>
              <a:avLst/>
              <a:gdLst/>
              <a:ahLst/>
              <a:cxnLst>
                <a:cxn ang="0">
                  <a:pos x="23" y="0"/>
                </a:cxn>
                <a:cxn ang="0">
                  <a:pos x="977" y="0"/>
                </a:cxn>
                <a:cxn ang="0">
                  <a:pos x="953" y="132"/>
                </a:cxn>
                <a:cxn ang="0">
                  <a:pos x="0" y="132"/>
                </a:cxn>
                <a:cxn ang="0">
                  <a:pos x="23" y="0"/>
                </a:cxn>
                <a:cxn ang="0">
                  <a:pos x="1786" y="0"/>
                </a:cxn>
                <a:cxn ang="0">
                  <a:pos x="2812" y="0"/>
                </a:cxn>
                <a:cxn ang="0">
                  <a:pos x="2808" y="17"/>
                </a:cxn>
                <a:cxn ang="0">
                  <a:pos x="2803" y="33"/>
                </a:cxn>
                <a:cxn ang="0">
                  <a:pos x="2798" y="50"/>
                </a:cxn>
                <a:cxn ang="0">
                  <a:pos x="2794" y="66"/>
                </a:cxn>
                <a:cxn ang="0">
                  <a:pos x="2789" y="83"/>
                </a:cxn>
                <a:cxn ang="0">
                  <a:pos x="2784" y="98"/>
                </a:cxn>
                <a:cxn ang="0">
                  <a:pos x="2779" y="115"/>
                </a:cxn>
                <a:cxn ang="0">
                  <a:pos x="2773" y="132"/>
                </a:cxn>
                <a:cxn ang="0">
                  <a:pos x="1743" y="132"/>
                </a:cxn>
                <a:cxn ang="0">
                  <a:pos x="1749" y="115"/>
                </a:cxn>
                <a:cxn ang="0">
                  <a:pos x="1755" y="100"/>
                </a:cxn>
                <a:cxn ang="0">
                  <a:pos x="1761" y="83"/>
                </a:cxn>
                <a:cxn ang="0">
                  <a:pos x="1766" y="67"/>
                </a:cxn>
                <a:cxn ang="0">
                  <a:pos x="1771" y="51"/>
                </a:cxn>
                <a:cxn ang="0">
                  <a:pos x="1776" y="34"/>
                </a:cxn>
                <a:cxn ang="0">
                  <a:pos x="1781" y="18"/>
                </a:cxn>
                <a:cxn ang="0">
                  <a:pos x="1786" y="0"/>
                </a:cxn>
              </a:cxnLst>
              <a:rect l="0" t="0" r="r" b="b"/>
              <a:pathLst>
                <a:path w="2812" h="132">
                  <a:moveTo>
                    <a:pt x="23" y="0"/>
                  </a:moveTo>
                  <a:lnTo>
                    <a:pt x="977" y="0"/>
                  </a:lnTo>
                  <a:lnTo>
                    <a:pt x="953" y="132"/>
                  </a:lnTo>
                  <a:lnTo>
                    <a:pt x="0" y="132"/>
                  </a:lnTo>
                  <a:lnTo>
                    <a:pt x="23" y="0"/>
                  </a:lnTo>
                  <a:close/>
                  <a:moveTo>
                    <a:pt x="1786" y="0"/>
                  </a:moveTo>
                  <a:lnTo>
                    <a:pt x="2812" y="0"/>
                  </a:lnTo>
                  <a:lnTo>
                    <a:pt x="2808" y="17"/>
                  </a:lnTo>
                  <a:lnTo>
                    <a:pt x="2803" y="33"/>
                  </a:lnTo>
                  <a:lnTo>
                    <a:pt x="2798" y="50"/>
                  </a:lnTo>
                  <a:lnTo>
                    <a:pt x="2794" y="66"/>
                  </a:lnTo>
                  <a:lnTo>
                    <a:pt x="2789" y="83"/>
                  </a:lnTo>
                  <a:lnTo>
                    <a:pt x="2784" y="98"/>
                  </a:lnTo>
                  <a:lnTo>
                    <a:pt x="2779" y="115"/>
                  </a:lnTo>
                  <a:lnTo>
                    <a:pt x="2773" y="132"/>
                  </a:lnTo>
                  <a:lnTo>
                    <a:pt x="1743" y="132"/>
                  </a:lnTo>
                  <a:lnTo>
                    <a:pt x="1749" y="115"/>
                  </a:lnTo>
                  <a:lnTo>
                    <a:pt x="1755" y="100"/>
                  </a:lnTo>
                  <a:lnTo>
                    <a:pt x="1761" y="83"/>
                  </a:lnTo>
                  <a:lnTo>
                    <a:pt x="1766" y="67"/>
                  </a:lnTo>
                  <a:lnTo>
                    <a:pt x="1771" y="51"/>
                  </a:lnTo>
                  <a:lnTo>
                    <a:pt x="1776" y="34"/>
                  </a:lnTo>
                  <a:lnTo>
                    <a:pt x="1781" y="18"/>
                  </a:lnTo>
                  <a:lnTo>
                    <a:pt x="1786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053" name="Freeform 29"/>
            <p:cNvSpPr>
              <a:spLocks noEditPoints="1"/>
            </p:cNvSpPr>
            <p:nvPr/>
          </p:nvSpPr>
          <p:spPr bwMode="auto">
            <a:xfrm>
              <a:off x="2962" y="1264"/>
              <a:ext cx="705" cy="32"/>
            </a:xfrm>
            <a:custGeom>
              <a:avLst/>
              <a:gdLst/>
              <a:ahLst/>
              <a:cxnLst>
                <a:cxn ang="0">
                  <a:pos x="24" y="0"/>
                </a:cxn>
                <a:cxn ang="0">
                  <a:pos x="977" y="0"/>
                </a:cxn>
                <a:cxn ang="0">
                  <a:pos x="953" y="130"/>
                </a:cxn>
                <a:cxn ang="0">
                  <a:pos x="0" y="130"/>
                </a:cxn>
                <a:cxn ang="0">
                  <a:pos x="24" y="0"/>
                </a:cxn>
                <a:cxn ang="0">
                  <a:pos x="1783" y="0"/>
                </a:cxn>
                <a:cxn ang="0">
                  <a:pos x="2810" y="0"/>
                </a:cxn>
                <a:cxn ang="0">
                  <a:pos x="2809" y="11"/>
                </a:cxn>
                <a:cxn ang="0">
                  <a:pos x="2808" y="21"/>
                </a:cxn>
                <a:cxn ang="0">
                  <a:pos x="2807" y="33"/>
                </a:cxn>
                <a:cxn ang="0">
                  <a:pos x="2805" y="43"/>
                </a:cxn>
                <a:cxn ang="0">
                  <a:pos x="2804" y="54"/>
                </a:cxn>
                <a:cxn ang="0">
                  <a:pos x="2803" y="64"/>
                </a:cxn>
                <a:cxn ang="0">
                  <a:pos x="2802" y="74"/>
                </a:cxn>
                <a:cxn ang="0">
                  <a:pos x="2801" y="85"/>
                </a:cxn>
                <a:cxn ang="0">
                  <a:pos x="2800" y="91"/>
                </a:cxn>
                <a:cxn ang="0">
                  <a:pos x="2799" y="96"/>
                </a:cxn>
                <a:cxn ang="0">
                  <a:pos x="2798" y="102"/>
                </a:cxn>
                <a:cxn ang="0">
                  <a:pos x="2797" y="107"/>
                </a:cxn>
                <a:cxn ang="0">
                  <a:pos x="2796" y="113"/>
                </a:cxn>
                <a:cxn ang="0">
                  <a:pos x="2795" y="119"/>
                </a:cxn>
                <a:cxn ang="0">
                  <a:pos x="2794" y="125"/>
                </a:cxn>
                <a:cxn ang="0">
                  <a:pos x="2793" y="130"/>
                </a:cxn>
                <a:cxn ang="0">
                  <a:pos x="1767" y="130"/>
                </a:cxn>
                <a:cxn ang="0">
                  <a:pos x="1769" y="119"/>
                </a:cxn>
                <a:cxn ang="0">
                  <a:pos x="1772" y="106"/>
                </a:cxn>
                <a:cxn ang="0">
                  <a:pos x="1773" y="94"/>
                </a:cxn>
                <a:cxn ang="0">
                  <a:pos x="1775" y="82"/>
                </a:cxn>
                <a:cxn ang="0">
                  <a:pos x="1776" y="70"/>
                </a:cxn>
                <a:cxn ang="0">
                  <a:pos x="1778" y="58"/>
                </a:cxn>
                <a:cxn ang="0">
                  <a:pos x="1779" y="45"/>
                </a:cxn>
                <a:cxn ang="0">
                  <a:pos x="1780" y="33"/>
                </a:cxn>
                <a:cxn ang="0">
                  <a:pos x="1781" y="29"/>
                </a:cxn>
                <a:cxn ang="0">
                  <a:pos x="1781" y="25"/>
                </a:cxn>
                <a:cxn ang="0">
                  <a:pos x="1781" y="20"/>
                </a:cxn>
                <a:cxn ang="0">
                  <a:pos x="1782" y="16"/>
                </a:cxn>
                <a:cxn ang="0">
                  <a:pos x="1782" y="12"/>
                </a:cxn>
                <a:cxn ang="0">
                  <a:pos x="1782" y="8"/>
                </a:cxn>
                <a:cxn ang="0">
                  <a:pos x="1783" y="4"/>
                </a:cxn>
                <a:cxn ang="0">
                  <a:pos x="1783" y="0"/>
                </a:cxn>
              </a:cxnLst>
              <a:rect l="0" t="0" r="r" b="b"/>
              <a:pathLst>
                <a:path w="2810" h="130">
                  <a:moveTo>
                    <a:pt x="24" y="0"/>
                  </a:moveTo>
                  <a:lnTo>
                    <a:pt x="977" y="0"/>
                  </a:lnTo>
                  <a:lnTo>
                    <a:pt x="953" y="130"/>
                  </a:lnTo>
                  <a:lnTo>
                    <a:pt x="0" y="130"/>
                  </a:lnTo>
                  <a:lnTo>
                    <a:pt x="24" y="0"/>
                  </a:lnTo>
                  <a:close/>
                  <a:moveTo>
                    <a:pt x="1783" y="0"/>
                  </a:moveTo>
                  <a:lnTo>
                    <a:pt x="2810" y="0"/>
                  </a:lnTo>
                  <a:lnTo>
                    <a:pt x="2809" y="11"/>
                  </a:lnTo>
                  <a:lnTo>
                    <a:pt x="2808" y="21"/>
                  </a:lnTo>
                  <a:lnTo>
                    <a:pt x="2807" y="33"/>
                  </a:lnTo>
                  <a:lnTo>
                    <a:pt x="2805" y="43"/>
                  </a:lnTo>
                  <a:lnTo>
                    <a:pt x="2804" y="54"/>
                  </a:lnTo>
                  <a:lnTo>
                    <a:pt x="2803" y="64"/>
                  </a:lnTo>
                  <a:lnTo>
                    <a:pt x="2802" y="74"/>
                  </a:lnTo>
                  <a:lnTo>
                    <a:pt x="2801" y="85"/>
                  </a:lnTo>
                  <a:lnTo>
                    <a:pt x="2800" y="91"/>
                  </a:lnTo>
                  <a:lnTo>
                    <a:pt x="2799" y="96"/>
                  </a:lnTo>
                  <a:lnTo>
                    <a:pt x="2798" y="102"/>
                  </a:lnTo>
                  <a:lnTo>
                    <a:pt x="2797" y="107"/>
                  </a:lnTo>
                  <a:lnTo>
                    <a:pt x="2796" y="113"/>
                  </a:lnTo>
                  <a:lnTo>
                    <a:pt x="2795" y="119"/>
                  </a:lnTo>
                  <a:lnTo>
                    <a:pt x="2794" y="125"/>
                  </a:lnTo>
                  <a:lnTo>
                    <a:pt x="2793" y="130"/>
                  </a:lnTo>
                  <a:lnTo>
                    <a:pt x="1767" y="130"/>
                  </a:lnTo>
                  <a:lnTo>
                    <a:pt x="1769" y="119"/>
                  </a:lnTo>
                  <a:lnTo>
                    <a:pt x="1772" y="106"/>
                  </a:lnTo>
                  <a:lnTo>
                    <a:pt x="1773" y="94"/>
                  </a:lnTo>
                  <a:lnTo>
                    <a:pt x="1775" y="82"/>
                  </a:lnTo>
                  <a:lnTo>
                    <a:pt x="1776" y="70"/>
                  </a:lnTo>
                  <a:lnTo>
                    <a:pt x="1778" y="58"/>
                  </a:lnTo>
                  <a:lnTo>
                    <a:pt x="1779" y="45"/>
                  </a:lnTo>
                  <a:lnTo>
                    <a:pt x="1780" y="33"/>
                  </a:lnTo>
                  <a:lnTo>
                    <a:pt x="1781" y="29"/>
                  </a:lnTo>
                  <a:lnTo>
                    <a:pt x="1781" y="25"/>
                  </a:lnTo>
                  <a:lnTo>
                    <a:pt x="1781" y="20"/>
                  </a:lnTo>
                  <a:lnTo>
                    <a:pt x="1782" y="16"/>
                  </a:lnTo>
                  <a:lnTo>
                    <a:pt x="1782" y="12"/>
                  </a:lnTo>
                  <a:lnTo>
                    <a:pt x="1782" y="8"/>
                  </a:lnTo>
                  <a:lnTo>
                    <a:pt x="1783" y="4"/>
                  </a:lnTo>
                  <a:lnTo>
                    <a:pt x="1783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054" name="Freeform 30"/>
            <p:cNvSpPr>
              <a:spLocks noEditPoints="1"/>
            </p:cNvSpPr>
            <p:nvPr/>
          </p:nvSpPr>
          <p:spPr bwMode="auto">
            <a:xfrm>
              <a:off x="2975" y="1197"/>
              <a:ext cx="694" cy="35"/>
            </a:xfrm>
            <a:custGeom>
              <a:avLst/>
              <a:gdLst/>
              <a:ahLst/>
              <a:cxnLst>
                <a:cxn ang="0">
                  <a:pos x="23" y="0"/>
                </a:cxn>
                <a:cxn ang="0">
                  <a:pos x="976" y="0"/>
                </a:cxn>
                <a:cxn ang="0">
                  <a:pos x="953" y="130"/>
                </a:cxn>
                <a:cxn ang="0">
                  <a:pos x="0" y="130"/>
                </a:cxn>
                <a:cxn ang="0">
                  <a:pos x="23" y="0"/>
                </a:cxn>
                <a:cxn ang="0">
                  <a:pos x="1749" y="0"/>
                </a:cxn>
                <a:cxn ang="0">
                  <a:pos x="2779" y="0"/>
                </a:cxn>
                <a:cxn ang="0">
                  <a:pos x="2779" y="17"/>
                </a:cxn>
                <a:cxn ang="0">
                  <a:pos x="2779" y="33"/>
                </a:cxn>
                <a:cxn ang="0">
                  <a:pos x="2778" y="49"/>
                </a:cxn>
                <a:cxn ang="0">
                  <a:pos x="2778" y="65"/>
                </a:cxn>
                <a:cxn ang="0">
                  <a:pos x="2777" y="82"/>
                </a:cxn>
                <a:cxn ang="0">
                  <a:pos x="2776" y="98"/>
                </a:cxn>
                <a:cxn ang="0">
                  <a:pos x="2775" y="115"/>
                </a:cxn>
                <a:cxn ang="0">
                  <a:pos x="2774" y="130"/>
                </a:cxn>
                <a:cxn ang="0">
                  <a:pos x="1747" y="130"/>
                </a:cxn>
                <a:cxn ang="0">
                  <a:pos x="1748" y="121"/>
                </a:cxn>
                <a:cxn ang="0">
                  <a:pos x="1749" y="113"/>
                </a:cxn>
                <a:cxn ang="0">
                  <a:pos x="1749" y="104"/>
                </a:cxn>
                <a:cxn ang="0">
                  <a:pos x="1750" y="95"/>
                </a:cxn>
                <a:cxn ang="0">
                  <a:pos x="1750" y="86"/>
                </a:cxn>
                <a:cxn ang="0">
                  <a:pos x="1750" y="79"/>
                </a:cxn>
                <a:cxn ang="0">
                  <a:pos x="1751" y="71"/>
                </a:cxn>
                <a:cxn ang="0">
                  <a:pos x="1751" y="63"/>
                </a:cxn>
                <a:cxn ang="0">
                  <a:pos x="1751" y="55"/>
                </a:cxn>
                <a:cxn ang="0">
                  <a:pos x="1750" y="47"/>
                </a:cxn>
                <a:cxn ang="0">
                  <a:pos x="1750" y="40"/>
                </a:cxn>
                <a:cxn ang="0">
                  <a:pos x="1750" y="31"/>
                </a:cxn>
                <a:cxn ang="0">
                  <a:pos x="1750" y="24"/>
                </a:cxn>
                <a:cxn ang="0">
                  <a:pos x="1749" y="16"/>
                </a:cxn>
                <a:cxn ang="0">
                  <a:pos x="1749" y="9"/>
                </a:cxn>
                <a:cxn ang="0">
                  <a:pos x="1749" y="0"/>
                </a:cxn>
              </a:cxnLst>
              <a:rect l="0" t="0" r="r" b="b"/>
              <a:pathLst>
                <a:path w="2779" h="130">
                  <a:moveTo>
                    <a:pt x="23" y="0"/>
                  </a:moveTo>
                  <a:lnTo>
                    <a:pt x="976" y="0"/>
                  </a:lnTo>
                  <a:lnTo>
                    <a:pt x="953" y="130"/>
                  </a:lnTo>
                  <a:lnTo>
                    <a:pt x="0" y="130"/>
                  </a:lnTo>
                  <a:lnTo>
                    <a:pt x="23" y="0"/>
                  </a:lnTo>
                  <a:close/>
                  <a:moveTo>
                    <a:pt x="1749" y="0"/>
                  </a:moveTo>
                  <a:lnTo>
                    <a:pt x="2779" y="0"/>
                  </a:lnTo>
                  <a:lnTo>
                    <a:pt x="2779" y="17"/>
                  </a:lnTo>
                  <a:lnTo>
                    <a:pt x="2779" y="33"/>
                  </a:lnTo>
                  <a:lnTo>
                    <a:pt x="2778" y="49"/>
                  </a:lnTo>
                  <a:lnTo>
                    <a:pt x="2778" y="65"/>
                  </a:lnTo>
                  <a:lnTo>
                    <a:pt x="2777" y="82"/>
                  </a:lnTo>
                  <a:lnTo>
                    <a:pt x="2776" y="98"/>
                  </a:lnTo>
                  <a:lnTo>
                    <a:pt x="2775" y="115"/>
                  </a:lnTo>
                  <a:lnTo>
                    <a:pt x="2774" y="130"/>
                  </a:lnTo>
                  <a:lnTo>
                    <a:pt x="1747" y="130"/>
                  </a:lnTo>
                  <a:lnTo>
                    <a:pt x="1748" y="121"/>
                  </a:lnTo>
                  <a:lnTo>
                    <a:pt x="1749" y="113"/>
                  </a:lnTo>
                  <a:lnTo>
                    <a:pt x="1749" y="104"/>
                  </a:lnTo>
                  <a:lnTo>
                    <a:pt x="1750" y="95"/>
                  </a:lnTo>
                  <a:lnTo>
                    <a:pt x="1750" y="86"/>
                  </a:lnTo>
                  <a:lnTo>
                    <a:pt x="1750" y="79"/>
                  </a:lnTo>
                  <a:lnTo>
                    <a:pt x="1751" y="71"/>
                  </a:lnTo>
                  <a:lnTo>
                    <a:pt x="1751" y="63"/>
                  </a:lnTo>
                  <a:lnTo>
                    <a:pt x="1751" y="55"/>
                  </a:lnTo>
                  <a:lnTo>
                    <a:pt x="1750" y="47"/>
                  </a:lnTo>
                  <a:lnTo>
                    <a:pt x="1750" y="40"/>
                  </a:lnTo>
                  <a:lnTo>
                    <a:pt x="1750" y="31"/>
                  </a:lnTo>
                  <a:lnTo>
                    <a:pt x="1750" y="24"/>
                  </a:lnTo>
                  <a:lnTo>
                    <a:pt x="1749" y="16"/>
                  </a:lnTo>
                  <a:lnTo>
                    <a:pt x="1749" y="9"/>
                  </a:lnTo>
                  <a:lnTo>
                    <a:pt x="1749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055" name="Freeform 31"/>
            <p:cNvSpPr>
              <a:spLocks noEditPoints="1"/>
            </p:cNvSpPr>
            <p:nvPr/>
          </p:nvSpPr>
          <p:spPr bwMode="auto">
            <a:xfrm>
              <a:off x="2986" y="1130"/>
              <a:ext cx="683" cy="32"/>
            </a:xfrm>
            <a:custGeom>
              <a:avLst/>
              <a:gdLst/>
              <a:ahLst/>
              <a:cxnLst>
                <a:cxn ang="0">
                  <a:pos x="24" y="0"/>
                </a:cxn>
                <a:cxn ang="0">
                  <a:pos x="976" y="0"/>
                </a:cxn>
                <a:cxn ang="0">
                  <a:pos x="952" y="130"/>
                </a:cxn>
                <a:cxn ang="0">
                  <a:pos x="0" y="130"/>
                </a:cxn>
                <a:cxn ang="0">
                  <a:pos x="24" y="0"/>
                </a:cxn>
                <a:cxn ang="0">
                  <a:pos x="1639" y="0"/>
                </a:cxn>
                <a:cxn ang="0">
                  <a:pos x="2711" y="0"/>
                </a:cxn>
                <a:cxn ang="0">
                  <a:pos x="2714" y="15"/>
                </a:cxn>
                <a:cxn ang="0">
                  <a:pos x="2716" y="32"/>
                </a:cxn>
                <a:cxn ang="0">
                  <a:pos x="2717" y="47"/>
                </a:cxn>
                <a:cxn ang="0">
                  <a:pos x="2719" y="64"/>
                </a:cxn>
                <a:cxn ang="0">
                  <a:pos x="2721" y="80"/>
                </a:cxn>
                <a:cxn ang="0">
                  <a:pos x="2722" y="97"/>
                </a:cxn>
                <a:cxn ang="0">
                  <a:pos x="2725" y="113"/>
                </a:cxn>
                <a:cxn ang="0">
                  <a:pos x="2726" y="130"/>
                </a:cxn>
                <a:cxn ang="0">
                  <a:pos x="1681" y="130"/>
                </a:cxn>
                <a:cxn ang="0">
                  <a:pos x="1677" y="112"/>
                </a:cxn>
                <a:cxn ang="0">
                  <a:pos x="1672" y="96"/>
                </a:cxn>
                <a:cxn ang="0">
                  <a:pos x="1667" y="78"/>
                </a:cxn>
                <a:cxn ang="0">
                  <a:pos x="1662" y="62"/>
                </a:cxn>
                <a:cxn ang="0">
                  <a:pos x="1657" y="46"/>
                </a:cxn>
                <a:cxn ang="0">
                  <a:pos x="1651" y="30"/>
                </a:cxn>
                <a:cxn ang="0">
                  <a:pos x="1646" y="15"/>
                </a:cxn>
                <a:cxn ang="0">
                  <a:pos x="1639" y="0"/>
                </a:cxn>
              </a:cxnLst>
              <a:rect l="0" t="0" r="r" b="b"/>
              <a:pathLst>
                <a:path w="2726" h="130">
                  <a:moveTo>
                    <a:pt x="24" y="0"/>
                  </a:moveTo>
                  <a:lnTo>
                    <a:pt x="976" y="0"/>
                  </a:lnTo>
                  <a:lnTo>
                    <a:pt x="952" y="130"/>
                  </a:lnTo>
                  <a:lnTo>
                    <a:pt x="0" y="130"/>
                  </a:lnTo>
                  <a:lnTo>
                    <a:pt x="24" y="0"/>
                  </a:lnTo>
                  <a:close/>
                  <a:moveTo>
                    <a:pt x="1639" y="0"/>
                  </a:moveTo>
                  <a:lnTo>
                    <a:pt x="2711" y="0"/>
                  </a:lnTo>
                  <a:lnTo>
                    <a:pt x="2714" y="15"/>
                  </a:lnTo>
                  <a:lnTo>
                    <a:pt x="2716" y="32"/>
                  </a:lnTo>
                  <a:lnTo>
                    <a:pt x="2717" y="47"/>
                  </a:lnTo>
                  <a:lnTo>
                    <a:pt x="2719" y="64"/>
                  </a:lnTo>
                  <a:lnTo>
                    <a:pt x="2721" y="80"/>
                  </a:lnTo>
                  <a:lnTo>
                    <a:pt x="2722" y="97"/>
                  </a:lnTo>
                  <a:lnTo>
                    <a:pt x="2725" y="113"/>
                  </a:lnTo>
                  <a:lnTo>
                    <a:pt x="2726" y="130"/>
                  </a:lnTo>
                  <a:lnTo>
                    <a:pt x="1681" y="130"/>
                  </a:lnTo>
                  <a:lnTo>
                    <a:pt x="1677" y="112"/>
                  </a:lnTo>
                  <a:lnTo>
                    <a:pt x="1672" y="96"/>
                  </a:lnTo>
                  <a:lnTo>
                    <a:pt x="1667" y="78"/>
                  </a:lnTo>
                  <a:lnTo>
                    <a:pt x="1662" y="62"/>
                  </a:lnTo>
                  <a:lnTo>
                    <a:pt x="1657" y="46"/>
                  </a:lnTo>
                  <a:lnTo>
                    <a:pt x="1651" y="30"/>
                  </a:lnTo>
                  <a:lnTo>
                    <a:pt x="1646" y="15"/>
                  </a:lnTo>
                  <a:lnTo>
                    <a:pt x="1639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056" name="Freeform 32"/>
            <p:cNvSpPr>
              <a:spLocks noEditPoints="1"/>
            </p:cNvSpPr>
            <p:nvPr/>
          </p:nvSpPr>
          <p:spPr bwMode="auto">
            <a:xfrm>
              <a:off x="3640" y="850"/>
              <a:ext cx="785" cy="858"/>
            </a:xfrm>
            <a:custGeom>
              <a:avLst/>
              <a:gdLst/>
              <a:ahLst/>
              <a:cxnLst>
                <a:cxn ang="0">
                  <a:pos x="114" y="1470"/>
                </a:cxn>
                <a:cxn ang="0">
                  <a:pos x="237" y="1137"/>
                </a:cxn>
                <a:cxn ang="0">
                  <a:pos x="397" y="848"/>
                </a:cxn>
                <a:cxn ang="0">
                  <a:pos x="587" y="598"/>
                </a:cxn>
                <a:cxn ang="0">
                  <a:pos x="797" y="397"/>
                </a:cxn>
                <a:cxn ang="0">
                  <a:pos x="1030" y="232"/>
                </a:cxn>
                <a:cxn ang="0">
                  <a:pos x="1281" y="111"/>
                </a:cxn>
                <a:cxn ang="0">
                  <a:pos x="1537" y="37"/>
                </a:cxn>
                <a:cxn ang="0">
                  <a:pos x="1799" y="3"/>
                </a:cxn>
                <a:cxn ang="0">
                  <a:pos x="1981" y="1"/>
                </a:cxn>
                <a:cxn ang="0">
                  <a:pos x="2111" y="24"/>
                </a:cxn>
                <a:cxn ang="0">
                  <a:pos x="2349" y="99"/>
                </a:cxn>
                <a:cxn ang="0">
                  <a:pos x="2630" y="255"/>
                </a:cxn>
                <a:cxn ang="0">
                  <a:pos x="2822" y="425"/>
                </a:cxn>
                <a:cxn ang="0">
                  <a:pos x="2978" y="644"/>
                </a:cxn>
                <a:cxn ang="0">
                  <a:pos x="3085" y="905"/>
                </a:cxn>
                <a:cxn ang="0">
                  <a:pos x="3131" y="1207"/>
                </a:cxn>
                <a:cxn ang="0">
                  <a:pos x="3119" y="1550"/>
                </a:cxn>
                <a:cxn ang="0">
                  <a:pos x="3052" y="1893"/>
                </a:cxn>
                <a:cxn ang="0">
                  <a:pos x="2934" y="2224"/>
                </a:cxn>
                <a:cxn ang="0">
                  <a:pos x="2767" y="2532"/>
                </a:cxn>
                <a:cxn ang="0">
                  <a:pos x="2562" y="2808"/>
                </a:cxn>
                <a:cxn ang="0">
                  <a:pos x="2317" y="3046"/>
                </a:cxn>
                <a:cxn ang="0">
                  <a:pos x="2039" y="3235"/>
                </a:cxn>
                <a:cxn ang="0">
                  <a:pos x="1737" y="3359"/>
                </a:cxn>
                <a:cxn ang="0">
                  <a:pos x="1417" y="3420"/>
                </a:cxn>
                <a:cxn ang="0">
                  <a:pos x="1195" y="3426"/>
                </a:cxn>
                <a:cxn ang="0">
                  <a:pos x="1054" y="3417"/>
                </a:cxn>
                <a:cxn ang="0">
                  <a:pos x="854" y="3373"/>
                </a:cxn>
                <a:cxn ang="0">
                  <a:pos x="669" y="3303"/>
                </a:cxn>
                <a:cxn ang="0">
                  <a:pos x="501" y="3204"/>
                </a:cxn>
                <a:cxn ang="0">
                  <a:pos x="351" y="3077"/>
                </a:cxn>
                <a:cxn ang="0">
                  <a:pos x="221" y="2923"/>
                </a:cxn>
                <a:cxn ang="0">
                  <a:pos x="120" y="2743"/>
                </a:cxn>
                <a:cxn ang="0">
                  <a:pos x="48" y="2538"/>
                </a:cxn>
                <a:cxn ang="0">
                  <a:pos x="8" y="2310"/>
                </a:cxn>
                <a:cxn ang="0">
                  <a:pos x="2" y="2074"/>
                </a:cxn>
                <a:cxn ang="0">
                  <a:pos x="35" y="1809"/>
                </a:cxn>
                <a:cxn ang="0">
                  <a:pos x="1120" y="1948"/>
                </a:cxn>
                <a:cxn ang="0">
                  <a:pos x="1113" y="2248"/>
                </a:cxn>
                <a:cxn ang="0">
                  <a:pos x="1152" y="2432"/>
                </a:cxn>
                <a:cxn ang="0">
                  <a:pos x="1221" y="2568"/>
                </a:cxn>
                <a:cxn ang="0">
                  <a:pos x="1310" y="2651"/>
                </a:cxn>
                <a:cxn ang="0">
                  <a:pos x="1421" y="2685"/>
                </a:cxn>
                <a:cxn ang="0">
                  <a:pos x="1567" y="2635"/>
                </a:cxn>
                <a:cxn ang="0">
                  <a:pos x="1695" y="2551"/>
                </a:cxn>
                <a:cxn ang="0">
                  <a:pos x="1804" y="2436"/>
                </a:cxn>
                <a:cxn ang="0">
                  <a:pos x="1897" y="2289"/>
                </a:cxn>
                <a:cxn ang="0">
                  <a:pos x="1998" y="2038"/>
                </a:cxn>
                <a:cxn ang="0">
                  <a:pos x="2086" y="1660"/>
                </a:cxn>
                <a:cxn ang="0">
                  <a:pos x="2110" y="1288"/>
                </a:cxn>
                <a:cxn ang="0">
                  <a:pos x="2088" y="1080"/>
                </a:cxn>
                <a:cxn ang="0">
                  <a:pos x="2031" y="922"/>
                </a:cxn>
                <a:cxn ang="0">
                  <a:pos x="1944" y="814"/>
                </a:cxn>
                <a:cxn ang="0">
                  <a:pos x="1832" y="760"/>
                </a:cxn>
                <a:cxn ang="0">
                  <a:pos x="1720" y="763"/>
                </a:cxn>
                <a:cxn ang="0">
                  <a:pos x="1611" y="813"/>
                </a:cxn>
                <a:cxn ang="0">
                  <a:pos x="1475" y="935"/>
                </a:cxn>
                <a:cxn ang="0">
                  <a:pos x="1371" y="1085"/>
                </a:cxn>
                <a:cxn ang="0">
                  <a:pos x="1256" y="1338"/>
                </a:cxn>
                <a:cxn ang="0">
                  <a:pos x="1180" y="1588"/>
                </a:cxn>
              </a:cxnLst>
              <a:rect l="0" t="0" r="r" b="b"/>
              <a:pathLst>
                <a:path w="3134" h="3426">
                  <a:moveTo>
                    <a:pt x="39" y="1782"/>
                  </a:moveTo>
                  <a:lnTo>
                    <a:pt x="48" y="1729"/>
                  </a:lnTo>
                  <a:lnTo>
                    <a:pt x="60" y="1676"/>
                  </a:lnTo>
                  <a:lnTo>
                    <a:pt x="72" y="1624"/>
                  </a:lnTo>
                  <a:lnTo>
                    <a:pt x="85" y="1572"/>
                  </a:lnTo>
                  <a:lnTo>
                    <a:pt x="99" y="1521"/>
                  </a:lnTo>
                  <a:lnTo>
                    <a:pt x="114" y="1470"/>
                  </a:lnTo>
                  <a:lnTo>
                    <a:pt x="128" y="1420"/>
                  </a:lnTo>
                  <a:lnTo>
                    <a:pt x="145" y="1371"/>
                  </a:lnTo>
                  <a:lnTo>
                    <a:pt x="161" y="1322"/>
                  </a:lnTo>
                  <a:lnTo>
                    <a:pt x="179" y="1275"/>
                  </a:lnTo>
                  <a:lnTo>
                    <a:pt x="197" y="1228"/>
                  </a:lnTo>
                  <a:lnTo>
                    <a:pt x="217" y="1183"/>
                  </a:lnTo>
                  <a:lnTo>
                    <a:pt x="237" y="1137"/>
                  </a:lnTo>
                  <a:lnTo>
                    <a:pt x="256" y="1093"/>
                  </a:lnTo>
                  <a:lnTo>
                    <a:pt x="278" y="1050"/>
                  </a:lnTo>
                  <a:lnTo>
                    <a:pt x="300" y="1008"/>
                  </a:lnTo>
                  <a:lnTo>
                    <a:pt x="322" y="967"/>
                  </a:lnTo>
                  <a:lnTo>
                    <a:pt x="347" y="926"/>
                  </a:lnTo>
                  <a:lnTo>
                    <a:pt x="372" y="887"/>
                  </a:lnTo>
                  <a:lnTo>
                    <a:pt x="397" y="848"/>
                  </a:lnTo>
                  <a:lnTo>
                    <a:pt x="423" y="810"/>
                  </a:lnTo>
                  <a:lnTo>
                    <a:pt x="448" y="772"/>
                  </a:lnTo>
                  <a:lnTo>
                    <a:pt x="475" y="735"/>
                  </a:lnTo>
                  <a:lnTo>
                    <a:pt x="502" y="699"/>
                  </a:lnTo>
                  <a:lnTo>
                    <a:pt x="530" y="665"/>
                  </a:lnTo>
                  <a:lnTo>
                    <a:pt x="558" y="631"/>
                  </a:lnTo>
                  <a:lnTo>
                    <a:pt x="587" y="598"/>
                  </a:lnTo>
                  <a:lnTo>
                    <a:pt x="616" y="566"/>
                  </a:lnTo>
                  <a:lnTo>
                    <a:pt x="645" y="535"/>
                  </a:lnTo>
                  <a:lnTo>
                    <a:pt x="674" y="506"/>
                  </a:lnTo>
                  <a:lnTo>
                    <a:pt x="704" y="477"/>
                  </a:lnTo>
                  <a:lnTo>
                    <a:pt x="735" y="450"/>
                  </a:lnTo>
                  <a:lnTo>
                    <a:pt x="766" y="423"/>
                  </a:lnTo>
                  <a:lnTo>
                    <a:pt x="797" y="397"/>
                  </a:lnTo>
                  <a:lnTo>
                    <a:pt x="829" y="372"/>
                  </a:lnTo>
                  <a:lnTo>
                    <a:pt x="861" y="347"/>
                  </a:lnTo>
                  <a:lnTo>
                    <a:pt x="894" y="322"/>
                  </a:lnTo>
                  <a:lnTo>
                    <a:pt x="927" y="298"/>
                  </a:lnTo>
                  <a:lnTo>
                    <a:pt x="961" y="275"/>
                  </a:lnTo>
                  <a:lnTo>
                    <a:pt x="995" y="254"/>
                  </a:lnTo>
                  <a:lnTo>
                    <a:pt x="1030" y="232"/>
                  </a:lnTo>
                  <a:lnTo>
                    <a:pt x="1065" y="211"/>
                  </a:lnTo>
                  <a:lnTo>
                    <a:pt x="1101" y="193"/>
                  </a:lnTo>
                  <a:lnTo>
                    <a:pt x="1136" y="174"/>
                  </a:lnTo>
                  <a:lnTo>
                    <a:pt x="1172" y="157"/>
                  </a:lnTo>
                  <a:lnTo>
                    <a:pt x="1208" y="140"/>
                  </a:lnTo>
                  <a:lnTo>
                    <a:pt x="1244" y="125"/>
                  </a:lnTo>
                  <a:lnTo>
                    <a:pt x="1281" y="111"/>
                  </a:lnTo>
                  <a:lnTo>
                    <a:pt x="1317" y="98"/>
                  </a:lnTo>
                  <a:lnTo>
                    <a:pt x="1353" y="85"/>
                  </a:lnTo>
                  <a:lnTo>
                    <a:pt x="1389" y="74"/>
                  </a:lnTo>
                  <a:lnTo>
                    <a:pt x="1426" y="64"/>
                  </a:lnTo>
                  <a:lnTo>
                    <a:pt x="1462" y="54"/>
                  </a:lnTo>
                  <a:lnTo>
                    <a:pt x="1499" y="45"/>
                  </a:lnTo>
                  <a:lnTo>
                    <a:pt x="1537" y="37"/>
                  </a:lnTo>
                  <a:lnTo>
                    <a:pt x="1575" y="29"/>
                  </a:lnTo>
                  <a:lnTo>
                    <a:pt x="1612" y="22"/>
                  </a:lnTo>
                  <a:lnTo>
                    <a:pt x="1649" y="17"/>
                  </a:lnTo>
                  <a:lnTo>
                    <a:pt x="1688" y="12"/>
                  </a:lnTo>
                  <a:lnTo>
                    <a:pt x="1725" y="8"/>
                  </a:lnTo>
                  <a:lnTo>
                    <a:pt x="1762" y="5"/>
                  </a:lnTo>
                  <a:lnTo>
                    <a:pt x="1799" y="3"/>
                  </a:lnTo>
                  <a:lnTo>
                    <a:pt x="1836" y="1"/>
                  </a:lnTo>
                  <a:lnTo>
                    <a:pt x="1873" y="1"/>
                  </a:lnTo>
                  <a:lnTo>
                    <a:pt x="1893" y="1"/>
                  </a:lnTo>
                  <a:lnTo>
                    <a:pt x="1915" y="0"/>
                  </a:lnTo>
                  <a:lnTo>
                    <a:pt x="1937" y="0"/>
                  </a:lnTo>
                  <a:lnTo>
                    <a:pt x="1959" y="0"/>
                  </a:lnTo>
                  <a:lnTo>
                    <a:pt x="1981" y="1"/>
                  </a:lnTo>
                  <a:lnTo>
                    <a:pt x="2001" y="3"/>
                  </a:lnTo>
                  <a:lnTo>
                    <a:pt x="2010" y="5"/>
                  </a:lnTo>
                  <a:lnTo>
                    <a:pt x="2019" y="8"/>
                  </a:lnTo>
                  <a:lnTo>
                    <a:pt x="2028" y="10"/>
                  </a:lnTo>
                  <a:lnTo>
                    <a:pt x="2035" y="14"/>
                  </a:lnTo>
                  <a:lnTo>
                    <a:pt x="2074" y="18"/>
                  </a:lnTo>
                  <a:lnTo>
                    <a:pt x="2111" y="24"/>
                  </a:lnTo>
                  <a:lnTo>
                    <a:pt x="2147" y="32"/>
                  </a:lnTo>
                  <a:lnTo>
                    <a:pt x="2183" y="40"/>
                  </a:lnTo>
                  <a:lnTo>
                    <a:pt x="2217" y="49"/>
                  </a:lnTo>
                  <a:lnTo>
                    <a:pt x="2251" y="60"/>
                  </a:lnTo>
                  <a:lnTo>
                    <a:pt x="2284" y="72"/>
                  </a:lnTo>
                  <a:lnTo>
                    <a:pt x="2317" y="85"/>
                  </a:lnTo>
                  <a:lnTo>
                    <a:pt x="2349" y="99"/>
                  </a:lnTo>
                  <a:lnTo>
                    <a:pt x="2380" y="114"/>
                  </a:lnTo>
                  <a:lnTo>
                    <a:pt x="2412" y="130"/>
                  </a:lnTo>
                  <a:lnTo>
                    <a:pt x="2443" y="145"/>
                  </a:lnTo>
                  <a:lnTo>
                    <a:pt x="2506" y="179"/>
                  </a:lnTo>
                  <a:lnTo>
                    <a:pt x="2569" y="215"/>
                  </a:lnTo>
                  <a:lnTo>
                    <a:pt x="2600" y="234"/>
                  </a:lnTo>
                  <a:lnTo>
                    <a:pt x="2630" y="255"/>
                  </a:lnTo>
                  <a:lnTo>
                    <a:pt x="2660" y="275"/>
                  </a:lnTo>
                  <a:lnTo>
                    <a:pt x="2689" y="298"/>
                  </a:lnTo>
                  <a:lnTo>
                    <a:pt x="2717" y="321"/>
                  </a:lnTo>
                  <a:lnTo>
                    <a:pt x="2745" y="346"/>
                  </a:lnTo>
                  <a:lnTo>
                    <a:pt x="2772" y="372"/>
                  </a:lnTo>
                  <a:lnTo>
                    <a:pt x="2798" y="398"/>
                  </a:lnTo>
                  <a:lnTo>
                    <a:pt x="2822" y="425"/>
                  </a:lnTo>
                  <a:lnTo>
                    <a:pt x="2847" y="454"/>
                  </a:lnTo>
                  <a:lnTo>
                    <a:pt x="2871" y="483"/>
                  </a:lnTo>
                  <a:lnTo>
                    <a:pt x="2894" y="514"/>
                  </a:lnTo>
                  <a:lnTo>
                    <a:pt x="2916" y="545"/>
                  </a:lnTo>
                  <a:lnTo>
                    <a:pt x="2937" y="577"/>
                  </a:lnTo>
                  <a:lnTo>
                    <a:pt x="2959" y="610"/>
                  </a:lnTo>
                  <a:lnTo>
                    <a:pt x="2978" y="644"/>
                  </a:lnTo>
                  <a:lnTo>
                    <a:pt x="2997" y="678"/>
                  </a:lnTo>
                  <a:lnTo>
                    <a:pt x="3015" y="715"/>
                  </a:lnTo>
                  <a:lnTo>
                    <a:pt x="3031" y="751"/>
                  </a:lnTo>
                  <a:lnTo>
                    <a:pt x="3047" y="788"/>
                  </a:lnTo>
                  <a:lnTo>
                    <a:pt x="3060" y="826"/>
                  </a:lnTo>
                  <a:lnTo>
                    <a:pt x="3073" y="865"/>
                  </a:lnTo>
                  <a:lnTo>
                    <a:pt x="3085" y="905"/>
                  </a:lnTo>
                  <a:lnTo>
                    <a:pt x="3095" y="946"/>
                  </a:lnTo>
                  <a:lnTo>
                    <a:pt x="3104" y="987"/>
                  </a:lnTo>
                  <a:lnTo>
                    <a:pt x="3112" y="1030"/>
                  </a:lnTo>
                  <a:lnTo>
                    <a:pt x="3119" y="1073"/>
                  </a:lnTo>
                  <a:lnTo>
                    <a:pt x="3124" y="1117"/>
                  </a:lnTo>
                  <a:lnTo>
                    <a:pt x="3128" y="1162"/>
                  </a:lnTo>
                  <a:lnTo>
                    <a:pt x="3131" y="1207"/>
                  </a:lnTo>
                  <a:lnTo>
                    <a:pt x="3133" y="1254"/>
                  </a:lnTo>
                  <a:lnTo>
                    <a:pt x="3134" y="1300"/>
                  </a:lnTo>
                  <a:lnTo>
                    <a:pt x="3133" y="1351"/>
                  </a:lnTo>
                  <a:lnTo>
                    <a:pt x="3131" y="1401"/>
                  </a:lnTo>
                  <a:lnTo>
                    <a:pt x="3128" y="1450"/>
                  </a:lnTo>
                  <a:lnTo>
                    <a:pt x="3124" y="1500"/>
                  </a:lnTo>
                  <a:lnTo>
                    <a:pt x="3119" y="1550"/>
                  </a:lnTo>
                  <a:lnTo>
                    <a:pt x="3113" y="1599"/>
                  </a:lnTo>
                  <a:lnTo>
                    <a:pt x="3106" y="1649"/>
                  </a:lnTo>
                  <a:lnTo>
                    <a:pt x="3096" y="1698"/>
                  </a:lnTo>
                  <a:lnTo>
                    <a:pt x="3087" y="1747"/>
                  </a:lnTo>
                  <a:lnTo>
                    <a:pt x="3077" y="1795"/>
                  </a:lnTo>
                  <a:lnTo>
                    <a:pt x="3064" y="1844"/>
                  </a:lnTo>
                  <a:lnTo>
                    <a:pt x="3052" y="1893"/>
                  </a:lnTo>
                  <a:lnTo>
                    <a:pt x="3037" y="1940"/>
                  </a:lnTo>
                  <a:lnTo>
                    <a:pt x="3023" y="1988"/>
                  </a:lnTo>
                  <a:lnTo>
                    <a:pt x="3007" y="2035"/>
                  </a:lnTo>
                  <a:lnTo>
                    <a:pt x="2991" y="2082"/>
                  </a:lnTo>
                  <a:lnTo>
                    <a:pt x="2973" y="2130"/>
                  </a:lnTo>
                  <a:lnTo>
                    <a:pt x="2955" y="2177"/>
                  </a:lnTo>
                  <a:lnTo>
                    <a:pt x="2934" y="2224"/>
                  </a:lnTo>
                  <a:lnTo>
                    <a:pt x="2913" y="2270"/>
                  </a:lnTo>
                  <a:lnTo>
                    <a:pt x="2892" y="2315"/>
                  </a:lnTo>
                  <a:lnTo>
                    <a:pt x="2868" y="2361"/>
                  </a:lnTo>
                  <a:lnTo>
                    <a:pt x="2844" y="2404"/>
                  </a:lnTo>
                  <a:lnTo>
                    <a:pt x="2819" y="2448"/>
                  </a:lnTo>
                  <a:lnTo>
                    <a:pt x="2793" y="2490"/>
                  </a:lnTo>
                  <a:lnTo>
                    <a:pt x="2767" y="2532"/>
                  </a:lnTo>
                  <a:lnTo>
                    <a:pt x="2740" y="2574"/>
                  </a:lnTo>
                  <a:lnTo>
                    <a:pt x="2712" y="2614"/>
                  </a:lnTo>
                  <a:lnTo>
                    <a:pt x="2683" y="2654"/>
                  </a:lnTo>
                  <a:lnTo>
                    <a:pt x="2654" y="2693"/>
                  </a:lnTo>
                  <a:lnTo>
                    <a:pt x="2624" y="2733"/>
                  </a:lnTo>
                  <a:lnTo>
                    <a:pt x="2594" y="2770"/>
                  </a:lnTo>
                  <a:lnTo>
                    <a:pt x="2562" y="2808"/>
                  </a:lnTo>
                  <a:lnTo>
                    <a:pt x="2529" y="2844"/>
                  </a:lnTo>
                  <a:lnTo>
                    <a:pt x="2496" y="2879"/>
                  </a:lnTo>
                  <a:lnTo>
                    <a:pt x="2462" y="2915"/>
                  </a:lnTo>
                  <a:lnTo>
                    <a:pt x="2427" y="2949"/>
                  </a:lnTo>
                  <a:lnTo>
                    <a:pt x="2390" y="2982"/>
                  </a:lnTo>
                  <a:lnTo>
                    <a:pt x="2354" y="3014"/>
                  </a:lnTo>
                  <a:lnTo>
                    <a:pt x="2317" y="3046"/>
                  </a:lnTo>
                  <a:lnTo>
                    <a:pt x="2280" y="3076"/>
                  </a:lnTo>
                  <a:lnTo>
                    <a:pt x="2242" y="3105"/>
                  </a:lnTo>
                  <a:lnTo>
                    <a:pt x="2202" y="3133"/>
                  </a:lnTo>
                  <a:lnTo>
                    <a:pt x="2162" y="3161"/>
                  </a:lnTo>
                  <a:lnTo>
                    <a:pt x="2122" y="3186"/>
                  </a:lnTo>
                  <a:lnTo>
                    <a:pt x="2080" y="3211"/>
                  </a:lnTo>
                  <a:lnTo>
                    <a:pt x="2039" y="3235"/>
                  </a:lnTo>
                  <a:lnTo>
                    <a:pt x="1997" y="3258"/>
                  </a:lnTo>
                  <a:lnTo>
                    <a:pt x="1955" y="3277"/>
                  </a:lnTo>
                  <a:lnTo>
                    <a:pt x="1912" y="3296"/>
                  </a:lnTo>
                  <a:lnTo>
                    <a:pt x="1869" y="3313"/>
                  </a:lnTo>
                  <a:lnTo>
                    <a:pt x="1826" y="3330"/>
                  </a:lnTo>
                  <a:lnTo>
                    <a:pt x="1782" y="3345"/>
                  </a:lnTo>
                  <a:lnTo>
                    <a:pt x="1737" y="3359"/>
                  </a:lnTo>
                  <a:lnTo>
                    <a:pt x="1693" y="3372"/>
                  </a:lnTo>
                  <a:lnTo>
                    <a:pt x="1647" y="3383"/>
                  </a:lnTo>
                  <a:lnTo>
                    <a:pt x="1602" y="3393"/>
                  </a:lnTo>
                  <a:lnTo>
                    <a:pt x="1556" y="3402"/>
                  </a:lnTo>
                  <a:lnTo>
                    <a:pt x="1510" y="3410"/>
                  </a:lnTo>
                  <a:lnTo>
                    <a:pt x="1463" y="3416"/>
                  </a:lnTo>
                  <a:lnTo>
                    <a:pt x="1417" y="3420"/>
                  </a:lnTo>
                  <a:lnTo>
                    <a:pt x="1369" y="3423"/>
                  </a:lnTo>
                  <a:lnTo>
                    <a:pt x="1322" y="3425"/>
                  </a:lnTo>
                  <a:lnTo>
                    <a:pt x="1274" y="3426"/>
                  </a:lnTo>
                  <a:lnTo>
                    <a:pt x="1252" y="3426"/>
                  </a:lnTo>
                  <a:lnTo>
                    <a:pt x="1232" y="3426"/>
                  </a:lnTo>
                  <a:lnTo>
                    <a:pt x="1213" y="3426"/>
                  </a:lnTo>
                  <a:lnTo>
                    <a:pt x="1195" y="3426"/>
                  </a:lnTo>
                  <a:lnTo>
                    <a:pt x="1179" y="3426"/>
                  </a:lnTo>
                  <a:lnTo>
                    <a:pt x="1165" y="3426"/>
                  </a:lnTo>
                  <a:lnTo>
                    <a:pt x="1153" y="3426"/>
                  </a:lnTo>
                  <a:lnTo>
                    <a:pt x="1144" y="3426"/>
                  </a:lnTo>
                  <a:lnTo>
                    <a:pt x="1114" y="3424"/>
                  </a:lnTo>
                  <a:lnTo>
                    <a:pt x="1084" y="3420"/>
                  </a:lnTo>
                  <a:lnTo>
                    <a:pt x="1054" y="3417"/>
                  </a:lnTo>
                  <a:lnTo>
                    <a:pt x="1024" y="3412"/>
                  </a:lnTo>
                  <a:lnTo>
                    <a:pt x="995" y="3407"/>
                  </a:lnTo>
                  <a:lnTo>
                    <a:pt x="966" y="3401"/>
                  </a:lnTo>
                  <a:lnTo>
                    <a:pt x="938" y="3395"/>
                  </a:lnTo>
                  <a:lnTo>
                    <a:pt x="909" y="3389"/>
                  </a:lnTo>
                  <a:lnTo>
                    <a:pt x="881" y="3382"/>
                  </a:lnTo>
                  <a:lnTo>
                    <a:pt x="854" y="3373"/>
                  </a:lnTo>
                  <a:lnTo>
                    <a:pt x="827" y="3365"/>
                  </a:lnTo>
                  <a:lnTo>
                    <a:pt x="800" y="3356"/>
                  </a:lnTo>
                  <a:lnTo>
                    <a:pt x="773" y="3347"/>
                  </a:lnTo>
                  <a:lnTo>
                    <a:pt x="746" y="3336"/>
                  </a:lnTo>
                  <a:lnTo>
                    <a:pt x="720" y="3326"/>
                  </a:lnTo>
                  <a:lnTo>
                    <a:pt x="694" y="3314"/>
                  </a:lnTo>
                  <a:lnTo>
                    <a:pt x="669" y="3303"/>
                  </a:lnTo>
                  <a:lnTo>
                    <a:pt x="644" y="3291"/>
                  </a:lnTo>
                  <a:lnTo>
                    <a:pt x="619" y="3277"/>
                  </a:lnTo>
                  <a:lnTo>
                    <a:pt x="595" y="3264"/>
                  </a:lnTo>
                  <a:lnTo>
                    <a:pt x="570" y="3249"/>
                  </a:lnTo>
                  <a:lnTo>
                    <a:pt x="547" y="3235"/>
                  </a:lnTo>
                  <a:lnTo>
                    <a:pt x="524" y="3219"/>
                  </a:lnTo>
                  <a:lnTo>
                    <a:pt x="501" y="3204"/>
                  </a:lnTo>
                  <a:lnTo>
                    <a:pt x="478" y="3187"/>
                  </a:lnTo>
                  <a:lnTo>
                    <a:pt x="456" y="3170"/>
                  </a:lnTo>
                  <a:lnTo>
                    <a:pt x="434" y="3152"/>
                  </a:lnTo>
                  <a:lnTo>
                    <a:pt x="413" y="3135"/>
                  </a:lnTo>
                  <a:lnTo>
                    <a:pt x="392" y="3116"/>
                  </a:lnTo>
                  <a:lnTo>
                    <a:pt x="371" y="3096"/>
                  </a:lnTo>
                  <a:lnTo>
                    <a:pt x="351" y="3077"/>
                  </a:lnTo>
                  <a:lnTo>
                    <a:pt x="332" y="3056"/>
                  </a:lnTo>
                  <a:lnTo>
                    <a:pt x="312" y="3035"/>
                  </a:lnTo>
                  <a:lnTo>
                    <a:pt x="292" y="3014"/>
                  </a:lnTo>
                  <a:lnTo>
                    <a:pt x="274" y="2992"/>
                  </a:lnTo>
                  <a:lnTo>
                    <a:pt x="255" y="2969"/>
                  </a:lnTo>
                  <a:lnTo>
                    <a:pt x="239" y="2947"/>
                  </a:lnTo>
                  <a:lnTo>
                    <a:pt x="221" y="2923"/>
                  </a:lnTo>
                  <a:lnTo>
                    <a:pt x="204" y="2898"/>
                  </a:lnTo>
                  <a:lnTo>
                    <a:pt x="189" y="2874"/>
                  </a:lnTo>
                  <a:lnTo>
                    <a:pt x="175" y="2848"/>
                  </a:lnTo>
                  <a:lnTo>
                    <a:pt x="160" y="2823"/>
                  </a:lnTo>
                  <a:lnTo>
                    <a:pt x="146" y="2797"/>
                  </a:lnTo>
                  <a:lnTo>
                    <a:pt x="132" y="2770"/>
                  </a:lnTo>
                  <a:lnTo>
                    <a:pt x="120" y="2743"/>
                  </a:lnTo>
                  <a:lnTo>
                    <a:pt x="107" y="2715"/>
                  </a:lnTo>
                  <a:lnTo>
                    <a:pt x="96" y="2687"/>
                  </a:lnTo>
                  <a:lnTo>
                    <a:pt x="86" y="2658"/>
                  </a:lnTo>
                  <a:lnTo>
                    <a:pt x="75" y="2629"/>
                  </a:lnTo>
                  <a:lnTo>
                    <a:pt x="66" y="2599"/>
                  </a:lnTo>
                  <a:lnTo>
                    <a:pt x="57" y="2569"/>
                  </a:lnTo>
                  <a:lnTo>
                    <a:pt x="48" y="2538"/>
                  </a:lnTo>
                  <a:lnTo>
                    <a:pt x="41" y="2507"/>
                  </a:lnTo>
                  <a:lnTo>
                    <a:pt x="34" y="2475"/>
                  </a:lnTo>
                  <a:lnTo>
                    <a:pt x="28" y="2443"/>
                  </a:lnTo>
                  <a:lnTo>
                    <a:pt x="22" y="2411"/>
                  </a:lnTo>
                  <a:lnTo>
                    <a:pt x="16" y="2378"/>
                  </a:lnTo>
                  <a:lnTo>
                    <a:pt x="12" y="2344"/>
                  </a:lnTo>
                  <a:lnTo>
                    <a:pt x="8" y="2310"/>
                  </a:lnTo>
                  <a:lnTo>
                    <a:pt x="6" y="2276"/>
                  </a:lnTo>
                  <a:lnTo>
                    <a:pt x="3" y="2241"/>
                  </a:lnTo>
                  <a:lnTo>
                    <a:pt x="2" y="2206"/>
                  </a:lnTo>
                  <a:lnTo>
                    <a:pt x="1" y="2170"/>
                  </a:lnTo>
                  <a:lnTo>
                    <a:pt x="0" y="2133"/>
                  </a:lnTo>
                  <a:lnTo>
                    <a:pt x="1" y="2103"/>
                  </a:lnTo>
                  <a:lnTo>
                    <a:pt x="2" y="2074"/>
                  </a:lnTo>
                  <a:lnTo>
                    <a:pt x="3" y="2046"/>
                  </a:lnTo>
                  <a:lnTo>
                    <a:pt x="5" y="2019"/>
                  </a:lnTo>
                  <a:lnTo>
                    <a:pt x="10" y="1968"/>
                  </a:lnTo>
                  <a:lnTo>
                    <a:pt x="17" y="1921"/>
                  </a:lnTo>
                  <a:lnTo>
                    <a:pt x="24" y="1879"/>
                  </a:lnTo>
                  <a:lnTo>
                    <a:pt x="30" y="1842"/>
                  </a:lnTo>
                  <a:lnTo>
                    <a:pt x="35" y="1809"/>
                  </a:lnTo>
                  <a:lnTo>
                    <a:pt x="39" y="1782"/>
                  </a:lnTo>
                  <a:close/>
                  <a:moveTo>
                    <a:pt x="1142" y="1789"/>
                  </a:moveTo>
                  <a:lnTo>
                    <a:pt x="1139" y="1805"/>
                  </a:lnTo>
                  <a:lnTo>
                    <a:pt x="1135" y="1830"/>
                  </a:lnTo>
                  <a:lnTo>
                    <a:pt x="1131" y="1862"/>
                  </a:lnTo>
                  <a:lnTo>
                    <a:pt x="1125" y="1902"/>
                  </a:lnTo>
                  <a:lnTo>
                    <a:pt x="1120" y="1948"/>
                  </a:lnTo>
                  <a:lnTo>
                    <a:pt x="1116" y="2001"/>
                  </a:lnTo>
                  <a:lnTo>
                    <a:pt x="1113" y="2061"/>
                  </a:lnTo>
                  <a:lnTo>
                    <a:pt x="1110" y="2127"/>
                  </a:lnTo>
                  <a:lnTo>
                    <a:pt x="1109" y="2158"/>
                  </a:lnTo>
                  <a:lnTo>
                    <a:pt x="1110" y="2189"/>
                  </a:lnTo>
                  <a:lnTo>
                    <a:pt x="1111" y="2219"/>
                  </a:lnTo>
                  <a:lnTo>
                    <a:pt x="1113" y="2248"/>
                  </a:lnTo>
                  <a:lnTo>
                    <a:pt x="1116" y="2277"/>
                  </a:lnTo>
                  <a:lnTo>
                    <a:pt x="1120" y="2305"/>
                  </a:lnTo>
                  <a:lnTo>
                    <a:pt x="1125" y="2332"/>
                  </a:lnTo>
                  <a:lnTo>
                    <a:pt x="1131" y="2358"/>
                  </a:lnTo>
                  <a:lnTo>
                    <a:pt x="1137" y="2383"/>
                  </a:lnTo>
                  <a:lnTo>
                    <a:pt x="1144" y="2408"/>
                  </a:lnTo>
                  <a:lnTo>
                    <a:pt x="1152" y="2432"/>
                  </a:lnTo>
                  <a:lnTo>
                    <a:pt x="1160" y="2455"/>
                  </a:lnTo>
                  <a:lnTo>
                    <a:pt x="1170" y="2476"/>
                  </a:lnTo>
                  <a:lnTo>
                    <a:pt x="1179" y="2497"/>
                  </a:lnTo>
                  <a:lnTo>
                    <a:pt x="1189" y="2518"/>
                  </a:lnTo>
                  <a:lnTo>
                    <a:pt x="1201" y="2536"/>
                  </a:lnTo>
                  <a:lnTo>
                    <a:pt x="1210" y="2553"/>
                  </a:lnTo>
                  <a:lnTo>
                    <a:pt x="1221" y="2568"/>
                  </a:lnTo>
                  <a:lnTo>
                    <a:pt x="1233" y="2583"/>
                  </a:lnTo>
                  <a:lnTo>
                    <a:pt x="1244" y="2597"/>
                  </a:lnTo>
                  <a:lnTo>
                    <a:pt x="1257" y="2610"/>
                  </a:lnTo>
                  <a:lnTo>
                    <a:pt x="1269" y="2621"/>
                  </a:lnTo>
                  <a:lnTo>
                    <a:pt x="1282" y="2632"/>
                  </a:lnTo>
                  <a:lnTo>
                    <a:pt x="1296" y="2643"/>
                  </a:lnTo>
                  <a:lnTo>
                    <a:pt x="1310" y="2651"/>
                  </a:lnTo>
                  <a:lnTo>
                    <a:pt x="1325" y="2659"/>
                  </a:lnTo>
                  <a:lnTo>
                    <a:pt x="1340" y="2667"/>
                  </a:lnTo>
                  <a:lnTo>
                    <a:pt x="1356" y="2672"/>
                  </a:lnTo>
                  <a:lnTo>
                    <a:pt x="1371" y="2677"/>
                  </a:lnTo>
                  <a:lnTo>
                    <a:pt x="1388" y="2681"/>
                  </a:lnTo>
                  <a:lnTo>
                    <a:pt x="1404" y="2684"/>
                  </a:lnTo>
                  <a:lnTo>
                    <a:pt x="1421" y="2685"/>
                  </a:lnTo>
                  <a:lnTo>
                    <a:pt x="1443" y="2680"/>
                  </a:lnTo>
                  <a:lnTo>
                    <a:pt x="1464" y="2674"/>
                  </a:lnTo>
                  <a:lnTo>
                    <a:pt x="1486" y="2668"/>
                  </a:lnTo>
                  <a:lnTo>
                    <a:pt x="1507" y="2660"/>
                  </a:lnTo>
                  <a:lnTo>
                    <a:pt x="1526" y="2652"/>
                  </a:lnTo>
                  <a:lnTo>
                    <a:pt x="1547" y="2644"/>
                  </a:lnTo>
                  <a:lnTo>
                    <a:pt x="1567" y="2635"/>
                  </a:lnTo>
                  <a:lnTo>
                    <a:pt x="1586" y="2625"/>
                  </a:lnTo>
                  <a:lnTo>
                    <a:pt x="1605" y="2614"/>
                  </a:lnTo>
                  <a:lnTo>
                    <a:pt x="1623" y="2603"/>
                  </a:lnTo>
                  <a:lnTo>
                    <a:pt x="1642" y="2591"/>
                  </a:lnTo>
                  <a:lnTo>
                    <a:pt x="1660" y="2579"/>
                  </a:lnTo>
                  <a:lnTo>
                    <a:pt x="1677" y="2565"/>
                  </a:lnTo>
                  <a:lnTo>
                    <a:pt x="1695" y="2551"/>
                  </a:lnTo>
                  <a:lnTo>
                    <a:pt x="1711" y="2536"/>
                  </a:lnTo>
                  <a:lnTo>
                    <a:pt x="1728" y="2522"/>
                  </a:lnTo>
                  <a:lnTo>
                    <a:pt x="1743" y="2505"/>
                  </a:lnTo>
                  <a:lnTo>
                    <a:pt x="1760" y="2489"/>
                  </a:lnTo>
                  <a:lnTo>
                    <a:pt x="1775" y="2472"/>
                  </a:lnTo>
                  <a:lnTo>
                    <a:pt x="1790" y="2454"/>
                  </a:lnTo>
                  <a:lnTo>
                    <a:pt x="1804" y="2436"/>
                  </a:lnTo>
                  <a:lnTo>
                    <a:pt x="1819" y="2417"/>
                  </a:lnTo>
                  <a:lnTo>
                    <a:pt x="1833" y="2397"/>
                  </a:lnTo>
                  <a:lnTo>
                    <a:pt x="1847" y="2377"/>
                  </a:lnTo>
                  <a:lnTo>
                    <a:pt x="1860" y="2356"/>
                  </a:lnTo>
                  <a:lnTo>
                    <a:pt x="1873" y="2334"/>
                  </a:lnTo>
                  <a:lnTo>
                    <a:pt x="1885" y="2312"/>
                  </a:lnTo>
                  <a:lnTo>
                    <a:pt x="1897" y="2289"/>
                  </a:lnTo>
                  <a:lnTo>
                    <a:pt x="1909" y="2266"/>
                  </a:lnTo>
                  <a:lnTo>
                    <a:pt x="1920" y="2242"/>
                  </a:lnTo>
                  <a:lnTo>
                    <a:pt x="1930" y="2217"/>
                  </a:lnTo>
                  <a:lnTo>
                    <a:pt x="1942" y="2192"/>
                  </a:lnTo>
                  <a:lnTo>
                    <a:pt x="1961" y="2142"/>
                  </a:lnTo>
                  <a:lnTo>
                    <a:pt x="1980" y="2090"/>
                  </a:lnTo>
                  <a:lnTo>
                    <a:pt x="1998" y="2038"/>
                  </a:lnTo>
                  <a:lnTo>
                    <a:pt x="2014" y="1986"/>
                  </a:lnTo>
                  <a:lnTo>
                    <a:pt x="2030" y="1933"/>
                  </a:lnTo>
                  <a:lnTo>
                    <a:pt x="2043" y="1879"/>
                  </a:lnTo>
                  <a:lnTo>
                    <a:pt x="2055" y="1825"/>
                  </a:lnTo>
                  <a:lnTo>
                    <a:pt x="2067" y="1771"/>
                  </a:lnTo>
                  <a:lnTo>
                    <a:pt x="2077" y="1715"/>
                  </a:lnTo>
                  <a:lnTo>
                    <a:pt x="2086" y="1660"/>
                  </a:lnTo>
                  <a:lnTo>
                    <a:pt x="2094" y="1604"/>
                  </a:lnTo>
                  <a:lnTo>
                    <a:pt x="2100" y="1547"/>
                  </a:lnTo>
                  <a:lnTo>
                    <a:pt x="2104" y="1492"/>
                  </a:lnTo>
                  <a:lnTo>
                    <a:pt x="2107" y="1435"/>
                  </a:lnTo>
                  <a:lnTo>
                    <a:pt x="2109" y="1378"/>
                  </a:lnTo>
                  <a:lnTo>
                    <a:pt x="2110" y="1321"/>
                  </a:lnTo>
                  <a:lnTo>
                    <a:pt x="2110" y="1288"/>
                  </a:lnTo>
                  <a:lnTo>
                    <a:pt x="2109" y="1256"/>
                  </a:lnTo>
                  <a:lnTo>
                    <a:pt x="2107" y="1225"/>
                  </a:lnTo>
                  <a:lnTo>
                    <a:pt x="2104" y="1194"/>
                  </a:lnTo>
                  <a:lnTo>
                    <a:pt x="2101" y="1165"/>
                  </a:lnTo>
                  <a:lnTo>
                    <a:pt x="2097" y="1136"/>
                  </a:lnTo>
                  <a:lnTo>
                    <a:pt x="2093" y="1108"/>
                  </a:lnTo>
                  <a:lnTo>
                    <a:pt x="2088" y="1080"/>
                  </a:lnTo>
                  <a:lnTo>
                    <a:pt x="2081" y="1055"/>
                  </a:lnTo>
                  <a:lnTo>
                    <a:pt x="2074" y="1030"/>
                  </a:lnTo>
                  <a:lnTo>
                    <a:pt x="2067" y="1006"/>
                  </a:lnTo>
                  <a:lnTo>
                    <a:pt x="2059" y="983"/>
                  </a:lnTo>
                  <a:lnTo>
                    <a:pt x="2050" y="962"/>
                  </a:lnTo>
                  <a:lnTo>
                    <a:pt x="2041" y="941"/>
                  </a:lnTo>
                  <a:lnTo>
                    <a:pt x="2031" y="922"/>
                  </a:lnTo>
                  <a:lnTo>
                    <a:pt x="2019" y="905"/>
                  </a:lnTo>
                  <a:lnTo>
                    <a:pt x="2009" y="887"/>
                  </a:lnTo>
                  <a:lnTo>
                    <a:pt x="1997" y="870"/>
                  </a:lnTo>
                  <a:lnTo>
                    <a:pt x="1984" y="854"/>
                  </a:lnTo>
                  <a:lnTo>
                    <a:pt x="1971" y="840"/>
                  </a:lnTo>
                  <a:lnTo>
                    <a:pt x="1957" y="826"/>
                  </a:lnTo>
                  <a:lnTo>
                    <a:pt x="1944" y="814"/>
                  </a:lnTo>
                  <a:lnTo>
                    <a:pt x="1929" y="802"/>
                  </a:lnTo>
                  <a:lnTo>
                    <a:pt x="1914" y="793"/>
                  </a:lnTo>
                  <a:lnTo>
                    <a:pt x="1898" y="784"/>
                  </a:lnTo>
                  <a:lnTo>
                    <a:pt x="1883" y="776"/>
                  </a:lnTo>
                  <a:lnTo>
                    <a:pt x="1866" y="769"/>
                  </a:lnTo>
                  <a:lnTo>
                    <a:pt x="1850" y="764"/>
                  </a:lnTo>
                  <a:lnTo>
                    <a:pt x="1832" y="760"/>
                  </a:lnTo>
                  <a:lnTo>
                    <a:pt x="1815" y="757"/>
                  </a:lnTo>
                  <a:lnTo>
                    <a:pt x="1797" y="755"/>
                  </a:lnTo>
                  <a:lnTo>
                    <a:pt x="1780" y="755"/>
                  </a:lnTo>
                  <a:lnTo>
                    <a:pt x="1764" y="755"/>
                  </a:lnTo>
                  <a:lnTo>
                    <a:pt x="1750" y="757"/>
                  </a:lnTo>
                  <a:lnTo>
                    <a:pt x="1734" y="759"/>
                  </a:lnTo>
                  <a:lnTo>
                    <a:pt x="1720" y="763"/>
                  </a:lnTo>
                  <a:lnTo>
                    <a:pt x="1704" y="767"/>
                  </a:lnTo>
                  <a:lnTo>
                    <a:pt x="1689" y="772"/>
                  </a:lnTo>
                  <a:lnTo>
                    <a:pt x="1673" y="780"/>
                  </a:lnTo>
                  <a:lnTo>
                    <a:pt x="1658" y="787"/>
                  </a:lnTo>
                  <a:lnTo>
                    <a:pt x="1642" y="794"/>
                  </a:lnTo>
                  <a:lnTo>
                    <a:pt x="1627" y="803"/>
                  </a:lnTo>
                  <a:lnTo>
                    <a:pt x="1611" y="813"/>
                  </a:lnTo>
                  <a:lnTo>
                    <a:pt x="1596" y="823"/>
                  </a:lnTo>
                  <a:lnTo>
                    <a:pt x="1564" y="846"/>
                  </a:lnTo>
                  <a:lnTo>
                    <a:pt x="1532" y="872"/>
                  </a:lnTo>
                  <a:lnTo>
                    <a:pt x="1518" y="885"/>
                  </a:lnTo>
                  <a:lnTo>
                    <a:pt x="1504" y="901"/>
                  </a:lnTo>
                  <a:lnTo>
                    <a:pt x="1489" y="917"/>
                  </a:lnTo>
                  <a:lnTo>
                    <a:pt x="1475" y="935"/>
                  </a:lnTo>
                  <a:lnTo>
                    <a:pt x="1460" y="953"/>
                  </a:lnTo>
                  <a:lnTo>
                    <a:pt x="1446" y="973"/>
                  </a:lnTo>
                  <a:lnTo>
                    <a:pt x="1430" y="994"/>
                  </a:lnTo>
                  <a:lnTo>
                    <a:pt x="1416" y="1014"/>
                  </a:lnTo>
                  <a:lnTo>
                    <a:pt x="1400" y="1037"/>
                  </a:lnTo>
                  <a:lnTo>
                    <a:pt x="1386" y="1061"/>
                  </a:lnTo>
                  <a:lnTo>
                    <a:pt x="1371" y="1085"/>
                  </a:lnTo>
                  <a:lnTo>
                    <a:pt x="1357" y="1109"/>
                  </a:lnTo>
                  <a:lnTo>
                    <a:pt x="1343" y="1135"/>
                  </a:lnTo>
                  <a:lnTo>
                    <a:pt x="1330" y="1161"/>
                  </a:lnTo>
                  <a:lnTo>
                    <a:pt x="1317" y="1188"/>
                  </a:lnTo>
                  <a:lnTo>
                    <a:pt x="1304" y="1216"/>
                  </a:lnTo>
                  <a:lnTo>
                    <a:pt x="1280" y="1275"/>
                  </a:lnTo>
                  <a:lnTo>
                    <a:pt x="1256" y="1338"/>
                  </a:lnTo>
                  <a:lnTo>
                    <a:pt x="1244" y="1371"/>
                  </a:lnTo>
                  <a:lnTo>
                    <a:pt x="1233" y="1405"/>
                  </a:lnTo>
                  <a:lnTo>
                    <a:pt x="1221" y="1440"/>
                  </a:lnTo>
                  <a:lnTo>
                    <a:pt x="1211" y="1475"/>
                  </a:lnTo>
                  <a:lnTo>
                    <a:pt x="1200" y="1512"/>
                  </a:lnTo>
                  <a:lnTo>
                    <a:pt x="1190" y="1550"/>
                  </a:lnTo>
                  <a:lnTo>
                    <a:pt x="1180" y="1588"/>
                  </a:lnTo>
                  <a:lnTo>
                    <a:pt x="1172" y="1627"/>
                  </a:lnTo>
                  <a:lnTo>
                    <a:pt x="1164" y="1666"/>
                  </a:lnTo>
                  <a:lnTo>
                    <a:pt x="1155" y="1707"/>
                  </a:lnTo>
                  <a:lnTo>
                    <a:pt x="1148" y="1748"/>
                  </a:lnTo>
                  <a:lnTo>
                    <a:pt x="1142" y="1789"/>
                  </a:lnTo>
                  <a:close/>
                </a:path>
              </a:pathLst>
            </a:custGeom>
            <a:solidFill>
              <a:srgbClr val="FF33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057" name="Freeform 33"/>
            <p:cNvSpPr>
              <a:spLocks noEditPoints="1"/>
            </p:cNvSpPr>
            <p:nvPr/>
          </p:nvSpPr>
          <p:spPr bwMode="auto">
            <a:xfrm>
              <a:off x="3640" y="1397"/>
              <a:ext cx="739" cy="3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108" y="0"/>
                </a:cxn>
                <a:cxn ang="0">
                  <a:pos x="1109" y="16"/>
                </a:cxn>
                <a:cxn ang="0">
                  <a:pos x="1110" y="33"/>
                </a:cxn>
                <a:cxn ang="0">
                  <a:pos x="1111" y="50"/>
                </a:cxn>
                <a:cxn ang="0">
                  <a:pos x="1112" y="66"/>
                </a:cxn>
                <a:cxn ang="0">
                  <a:pos x="1113" y="83"/>
                </a:cxn>
                <a:cxn ang="0">
                  <a:pos x="1115" y="99"/>
                </a:cxn>
                <a:cxn ang="0">
                  <a:pos x="1117" y="115"/>
                </a:cxn>
                <a:cxn ang="0">
                  <a:pos x="1120" y="130"/>
                </a:cxn>
                <a:cxn ang="0">
                  <a:pos x="7" y="130"/>
                </a:cxn>
                <a:cxn ang="0">
                  <a:pos x="6" y="114"/>
                </a:cxn>
                <a:cxn ang="0">
                  <a:pos x="5" y="98"/>
                </a:cxn>
                <a:cxn ang="0">
                  <a:pos x="3" y="81"/>
                </a:cxn>
                <a:cxn ang="0">
                  <a:pos x="2" y="65"/>
                </a:cxn>
                <a:cxn ang="0">
                  <a:pos x="2" y="49"/>
                </a:cxn>
                <a:cxn ang="0">
                  <a:pos x="1" y="33"/>
                </a:cxn>
                <a:cxn ang="0">
                  <a:pos x="0" y="16"/>
                </a:cxn>
                <a:cxn ang="0">
                  <a:pos x="0" y="0"/>
                </a:cxn>
                <a:cxn ang="0">
                  <a:pos x="1946" y="0"/>
                </a:cxn>
                <a:cxn ang="0">
                  <a:pos x="2953" y="0"/>
                </a:cxn>
                <a:cxn ang="0">
                  <a:pos x="2945" y="16"/>
                </a:cxn>
                <a:cxn ang="0">
                  <a:pos x="2938" y="33"/>
                </a:cxn>
                <a:cxn ang="0">
                  <a:pos x="2932" y="49"/>
                </a:cxn>
                <a:cxn ang="0">
                  <a:pos x="2924" y="65"/>
                </a:cxn>
                <a:cxn ang="0">
                  <a:pos x="2916" y="81"/>
                </a:cxn>
                <a:cxn ang="0">
                  <a:pos x="2909" y="98"/>
                </a:cxn>
                <a:cxn ang="0">
                  <a:pos x="2901" y="114"/>
                </a:cxn>
                <a:cxn ang="0">
                  <a:pos x="2894" y="130"/>
                </a:cxn>
                <a:cxn ang="0">
                  <a:pos x="1886" y="130"/>
                </a:cxn>
                <a:cxn ang="0">
                  <a:pos x="1893" y="116"/>
                </a:cxn>
                <a:cxn ang="0">
                  <a:pos x="1900" y="102"/>
                </a:cxn>
                <a:cxn ang="0">
                  <a:pos x="1908" y="88"/>
                </a:cxn>
                <a:cxn ang="0">
                  <a:pos x="1914" y="73"/>
                </a:cxn>
                <a:cxn ang="0">
                  <a:pos x="1921" y="59"/>
                </a:cxn>
                <a:cxn ang="0">
                  <a:pos x="1927" y="43"/>
                </a:cxn>
                <a:cxn ang="0">
                  <a:pos x="1934" y="29"/>
                </a:cxn>
                <a:cxn ang="0">
                  <a:pos x="1941" y="13"/>
                </a:cxn>
                <a:cxn ang="0">
                  <a:pos x="1941" y="11"/>
                </a:cxn>
                <a:cxn ang="0">
                  <a:pos x="1942" y="9"/>
                </a:cxn>
                <a:cxn ang="0">
                  <a:pos x="1943" y="8"/>
                </a:cxn>
                <a:cxn ang="0">
                  <a:pos x="1943" y="6"/>
                </a:cxn>
                <a:cxn ang="0">
                  <a:pos x="1944" y="5"/>
                </a:cxn>
                <a:cxn ang="0">
                  <a:pos x="1945" y="3"/>
                </a:cxn>
                <a:cxn ang="0">
                  <a:pos x="1945" y="1"/>
                </a:cxn>
                <a:cxn ang="0">
                  <a:pos x="1946" y="0"/>
                </a:cxn>
              </a:cxnLst>
              <a:rect l="0" t="0" r="r" b="b"/>
              <a:pathLst>
                <a:path w="2953" h="130">
                  <a:moveTo>
                    <a:pt x="0" y="0"/>
                  </a:moveTo>
                  <a:lnTo>
                    <a:pt x="1108" y="0"/>
                  </a:lnTo>
                  <a:lnTo>
                    <a:pt x="1109" y="16"/>
                  </a:lnTo>
                  <a:lnTo>
                    <a:pt x="1110" y="33"/>
                  </a:lnTo>
                  <a:lnTo>
                    <a:pt x="1111" y="50"/>
                  </a:lnTo>
                  <a:lnTo>
                    <a:pt x="1112" y="66"/>
                  </a:lnTo>
                  <a:lnTo>
                    <a:pt x="1113" y="83"/>
                  </a:lnTo>
                  <a:lnTo>
                    <a:pt x="1115" y="99"/>
                  </a:lnTo>
                  <a:lnTo>
                    <a:pt x="1117" y="115"/>
                  </a:lnTo>
                  <a:lnTo>
                    <a:pt x="1120" y="130"/>
                  </a:lnTo>
                  <a:lnTo>
                    <a:pt x="7" y="130"/>
                  </a:lnTo>
                  <a:lnTo>
                    <a:pt x="6" y="114"/>
                  </a:lnTo>
                  <a:lnTo>
                    <a:pt x="5" y="98"/>
                  </a:lnTo>
                  <a:lnTo>
                    <a:pt x="3" y="81"/>
                  </a:lnTo>
                  <a:lnTo>
                    <a:pt x="2" y="65"/>
                  </a:lnTo>
                  <a:lnTo>
                    <a:pt x="2" y="49"/>
                  </a:lnTo>
                  <a:lnTo>
                    <a:pt x="1" y="33"/>
                  </a:lnTo>
                  <a:lnTo>
                    <a:pt x="0" y="16"/>
                  </a:lnTo>
                  <a:lnTo>
                    <a:pt x="0" y="0"/>
                  </a:lnTo>
                  <a:close/>
                  <a:moveTo>
                    <a:pt x="1946" y="0"/>
                  </a:moveTo>
                  <a:lnTo>
                    <a:pt x="2953" y="0"/>
                  </a:lnTo>
                  <a:lnTo>
                    <a:pt x="2945" y="16"/>
                  </a:lnTo>
                  <a:lnTo>
                    <a:pt x="2938" y="33"/>
                  </a:lnTo>
                  <a:lnTo>
                    <a:pt x="2932" y="49"/>
                  </a:lnTo>
                  <a:lnTo>
                    <a:pt x="2924" y="65"/>
                  </a:lnTo>
                  <a:lnTo>
                    <a:pt x="2916" y="81"/>
                  </a:lnTo>
                  <a:lnTo>
                    <a:pt x="2909" y="98"/>
                  </a:lnTo>
                  <a:lnTo>
                    <a:pt x="2901" y="114"/>
                  </a:lnTo>
                  <a:lnTo>
                    <a:pt x="2894" y="130"/>
                  </a:lnTo>
                  <a:lnTo>
                    <a:pt x="1886" y="130"/>
                  </a:lnTo>
                  <a:lnTo>
                    <a:pt x="1893" y="116"/>
                  </a:lnTo>
                  <a:lnTo>
                    <a:pt x="1900" y="102"/>
                  </a:lnTo>
                  <a:lnTo>
                    <a:pt x="1908" y="88"/>
                  </a:lnTo>
                  <a:lnTo>
                    <a:pt x="1914" y="73"/>
                  </a:lnTo>
                  <a:lnTo>
                    <a:pt x="1921" y="59"/>
                  </a:lnTo>
                  <a:lnTo>
                    <a:pt x="1927" y="43"/>
                  </a:lnTo>
                  <a:lnTo>
                    <a:pt x="1934" y="29"/>
                  </a:lnTo>
                  <a:lnTo>
                    <a:pt x="1941" y="13"/>
                  </a:lnTo>
                  <a:lnTo>
                    <a:pt x="1941" y="11"/>
                  </a:lnTo>
                  <a:lnTo>
                    <a:pt x="1942" y="9"/>
                  </a:lnTo>
                  <a:lnTo>
                    <a:pt x="1943" y="8"/>
                  </a:lnTo>
                  <a:lnTo>
                    <a:pt x="1943" y="6"/>
                  </a:lnTo>
                  <a:lnTo>
                    <a:pt x="1944" y="5"/>
                  </a:lnTo>
                  <a:lnTo>
                    <a:pt x="1945" y="3"/>
                  </a:lnTo>
                  <a:lnTo>
                    <a:pt x="1945" y="1"/>
                  </a:lnTo>
                  <a:lnTo>
                    <a:pt x="1946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058" name="Freeform 34"/>
            <p:cNvSpPr>
              <a:spLocks noEditPoints="1"/>
            </p:cNvSpPr>
            <p:nvPr/>
          </p:nvSpPr>
          <p:spPr bwMode="auto">
            <a:xfrm>
              <a:off x="3640" y="1330"/>
              <a:ext cx="761" cy="32"/>
            </a:xfrm>
            <a:custGeom>
              <a:avLst/>
              <a:gdLst/>
              <a:ahLst/>
              <a:cxnLst>
                <a:cxn ang="0">
                  <a:pos x="14" y="0"/>
                </a:cxn>
                <a:cxn ang="0">
                  <a:pos x="1121" y="0"/>
                </a:cxn>
                <a:cxn ang="0">
                  <a:pos x="1119" y="15"/>
                </a:cxn>
                <a:cxn ang="0">
                  <a:pos x="1118" y="30"/>
                </a:cxn>
                <a:cxn ang="0">
                  <a:pos x="1117" y="45"/>
                </a:cxn>
                <a:cxn ang="0">
                  <a:pos x="1115" y="61"/>
                </a:cxn>
                <a:cxn ang="0">
                  <a:pos x="1114" y="78"/>
                </a:cxn>
                <a:cxn ang="0">
                  <a:pos x="1113" y="95"/>
                </a:cxn>
                <a:cxn ang="0">
                  <a:pos x="1112" y="113"/>
                </a:cxn>
                <a:cxn ang="0">
                  <a:pos x="1110" y="132"/>
                </a:cxn>
                <a:cxn ang="0">
                  <a:pos x="0" y="132"/>
                </a:cxn>
                <a:cxn ang="0">
                  <a:pos x="1" y="113"/>
                </a:cxn>
                <a:cxn ang="0">
                  <a:pos x="3" y="95"/>
                </a:cxn>
                <a:cxn ang="0">
                  <a:pos x="5" y="79"/>
                </a:cxn>
                <a:cxn ang="0">
                  <a:pos x="6" y="62"/>
                </a:cxn>
                <a:cxn ang="0">
                  <a:pos x="8" y="46"/>
                </a:cxn>
                <a:cxn ang="0">
                  <a:pos x="10" y="30"/>
                </a:cxn>
                <a:cxn ang="0">
                  <a:pos x="12" y="16"/>
                </a:cxn>
                <a:cxn ang="0">
                  <a:pos x="14" y="0"/>
                </a:cxn>
                <a:cxn ang="0">
                  <a:pos x="2031" y="0"/>
                </a:cxn>
                <a:cxn ang="0">
                  <a:pos x="3043" y="0"/>
                </a:cxn>
                <a:cxn ang="0">
                  <a:pos x="3037" y="17"/>
                </a:cxn>
                <a:cxn ang="0">
                  <a:pos x="3032" y="33"/>
                </a:cxn>
                <a:cxn ang="0">
                  <a:pos x="3027" y="50"/>
                </a:cxn>
                <a:cxn ang="0">
                  <a:pos x="3022" y="66"/>
                </a:cxn>
                <a:cxn ang="0">
                  <a:pos x="3017" y="83"/>
                </a:cxn>
                <a:cxn ang="0">
                  <a:pos x="3012" y="98"/>
                </a:cxn>
                <a:cxn ang="0">
                  <a:pos x="3006" y="115"/>
                </a:cxn>
                <a:cxn ang="0">
                  <a:pos x="3000" y="132"/>
                </a:cxn>
                <a:cxn ang="0">
                  <a:pos x="1993" y="132"/>
                </a:cxn>
                <a:cxn ang="0">
                  <a:pos x="1998" y="115"/>
                </a:cxn>
                <a:cxn ang="0">
                  <a:pos x="2003" y="98"/>
                </a:cxn>
                <a:cxn ang="0">
                  <a:pos x="2008" y="83"/>
                </a:cxn>
                <a:cxn ang="0">
                  <a:pos x="2013" y="66"/>
                </a:cxn>
                <a:cxn ang="0">
                  <a:pos x="2017" y="50"/>
                </a:cxn>
                <a:cxn ang="0">
                  <a:pos x="2023" y="33"/>
                </a:cxn>
                <a:cxn ang="0">
                  <a:pos x="2027" y="17"/>
                </a:cxn>
                <a:cxn ang="0">
                  <a:pos x="2031" y="0"/>
                </a:cxn>
              </a:cxnLst>
              <a:rect l="0" t="0" r="r" b="b"/>
              <a:pathLst>
                <a:path w="3043" h="132">
                  <a:moveTo>
                    <a:pt x="14" y="0"/>
                  </a:moveTo>
                  <a:lnTo>
                    <a:pt x="1121" y="0"/>
                  </a:lnTo>
                  <a:lnTo>
                    <a:pt x="1119" y="15"/>
                  </a:lnTo>
                  <a:lnTo>
                    <a:pt x="1118" y="30"/>
                  </a:lnTo>
                  <a:lnTo>
                    <a:pt x="1117" y="45"/>
                  </a:lnTo>
                  <a:lnTo>
                    <a:pt x="1115" y="61"/>
                  </a:lnTo>
                  <a:lnTo>
                    <a:pt x="1114" y="78"/>
                  </a:lnTo>
                  <a:lnTo>
                    <a:pt x="1113" y="95"/>
                  </a:lnTo>
                  <a:lnTo>
                    <a:pt x="1112" y="113"/>
                  </a:lnTo>
                  <a:lnTo>
                    <a:pt x="1110" y="132"/>
                  </a:lnTo>
                  <a:lnTo>
                    <a:pt x="0" y="132"/>
                  </a:lnTo>
                  <a:lnTo>
                    <a:pt x="1" y="113"/>
                  </a:lnTo>
                  <a:lnTo>
                    <a:pt x="3" y="95"/>
                  </a:lnTo>
                  <a:lnTo>
                    <a:pt x="5" y="79"/>
                  </a:lnTo>
                  <a:lnTo>
                    <a:pt x="6" y="62"/>
                  </a:lnTo>
                  <a:lnTo>
                    <a:pt x="8" y="46"/>
                  </a:lnTo>
                  <a:lnTo>
                    <a:pt x="10" y="30"/>
                  </a:lnTo>
                  <a:lnTo>
                    <a:pt x="12" y="16"/>
                  </a:lnTo>
                  <a:lnTo>
                    <a:pt x="14" y="0"/>
                  </a:lnTo>
                  <a:close/>
                  <a:moveTo>
                    <a:pt x="2031" y="0"/>
                  </a:moveTo>
                  <a:lnTo>
                    <a:pt x="3043" y="0"/>
                  </a:lnTo>
                  <a:lnTo>
                    <a:pt x="3037" y="17"/>
                  </a:lnTo>
                  <a:lnTo>
                    <a:pt x="3032" y="33"/>
                  </a:lnTo>
                  <a:lnTo>
                    <a:pt x="3027" y="50"/>
                  </a:lnTo>
                  <a:lnTo>
                    <a:pt x="3022" y="66"/>
                  </a:lnTo>
                  <a:lnTo>
                    <a:pt x="3017" y="83"/>
                  </a:lnTo>
                  <a:lnTo>
                    <a:pt x="3012" y="98"/>
                  </a:lnTo>
                  <a:lnTo>
                    <a:pt x="3006" y="115"/>
                  </a:lnTo>
                  <a:lnTo>
                    <a:pt x="3000" y="132"/>
                  </a:lnTo>
                  <a:lnTo>
                    <a:pt x="1993" y="132"/>
                  </a:lnTo>
                  <a:lnTo>
                    <a:pt x="1998" y="115"/>
                  </a:lnTo>
                  <a:lnTo>
                    <a:pt x="2003" y="98"/>
                  </a:lnTo>
                  <a:lnTo>
                    <a:pt x="2008" y="83"/>
                  </a:lnTo>
                  <a:lnTo>
                    <a:pt x="2013" y="66"/>
                  </a:lnTo>
                  <a:lnTo>
                    <a:pt x="2017" y="50"/>
                  </a:lnTo>
                  <a:lnTo>
                    <a:pt x="2023" y="33"/>
                  </a:lnTo>
                  <a:lnTo>
                    <a:pt x="2027" y="17"/>
                  </a:lnTo>
                  <a:lnTo>
                    <a:pt x="2031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059" name="Freeform 35"/>
            <p:cNvSpPr>
              <a:spLocks noEditPoints="1"/>
            </p:cNvSpPr>
            <p:nvPr/>
          </p:nvSpPr>
          <p:spPr bwMode="auto">
            <a:xfrm>
              <a:off x="3650" y="1264"/>
              <a:ext cx="766" cy="32"/>
            </a:xfrm>
            <a:custGeom>
              <a:avLst/>
              <a:gdLst/>
              <a:ahLst/>
              <a:cxnLst>
                <a:cxn ang="0">
                  <a:pos x="27" y="0"/>
                </a:cxn>
                <a:cxn ang="0">
                  <a:pos x="1128" y="0"/>
                </a:cxn>
                <a:cxn ang="0">
                  <a:pos x="1124" y="16"/>
                </a:cxn>
                <a:cxn ang="0">
                  <a:pos x="1120" y="32"/>
                </a:cxn>
                <a:cxn ang="0">
                  <a:pos x="1117" y="48"/>
                </a:cxn>
                <a:cxn ang="0">
                  <a:pos x="1115" y="65"/>
                </a:cxn>
                <a:cxn ang="0">
                  <a:pos x="1112" y="81"/>
                </a:cxn>
                <a:cxn ang="0">
                  <a:pos x="1109" y="97"/>
                </a:cxn>
                <a:cxn ang="0">
                  <a:pos x="1107" y="113"/>
                </a:cxn>
                <a:cxn ang="0">
                  <a:pos x="1104" y="130"/>
                </a:cxn>
                <a:cxn ang="0">
                  <a:pos x="0" y="130"/>
                </a:cxn>
                <a:cxn ang="0">
                  <a:pos x="3" y="114"/>
                </a:cxn>
                <a:cxn ang="0">
                  <a:pos x="6" y="98"/>
                </a:cxn>
                <a:cxn ang="0">
                  <a:pos x="9" y="81"/>
                </a:cxn>
                <a:cxn ang="0">
                  <a:pos x="13" y="65"/>
                </a:cxn>
                <a:cxn ang="0">
                  <a:pos x="16" y="48"/>
                </a:cxn>
                <a:cxn ang="0">
                  <a:pos x="20" y="33"/>
                </a:cxn>
                <a:cxn ang="0">
                  <a:pos x="23" y="16"/>
                </a:cxn>
                <a:cxn ang="0">
                  <a:pos x="27" y="0"/>
                </a:cxn>
                <a:cxn ang="0">
                  <a:pos x="2049" y="0"/>
                </a:cxn>
                <a:cxn ang="0">
                  <a:pos x="3065" y="0"/>
                </a:cxn>
                <a:cxn ang="0">
                  <a:pos x="3063" y="16"/>
                </a:cxn>
                <a:cxn ang="0">
                  <a:pos x="3060" y="33"/>
                </a:cxn>
                <a:cxn ang="0">
                  <a:pos x="3057" y="49"/>
                </a:cxn>
                <a:cxn ang="0">
                  <a:pos x="3054" y="66"/>
                </a:cxn>
                <a:cxn ang="0">
                  <a:pos x="3051" y="81"/>
                </a:cxn>
                <a:cxn ang="0">
                  <a:pos x="3048" y="98"/>
                </a:cxn>
                <a:cxn ang="0">
                  <a:pos x="3044" y="114"/>
                </a:cxn>
                <a:cxn ang="0">
                  <a:pos x="3041" y="130"/>
                </a:cxn>
                <a:cxn ang="0">
                  <a:pos x="2026" y="130"/>
                </a:cxn>
                <a:cxn ang="0">
                  <a:pos x="2029" y="114"/>
                </a:cxn>
                <a:cxn ang="0">
                  <a:pos x="2032" y="98"/>
                </a:cxn>
                <a:cxn ang="0">
                  <a:pos x="2035" y="81"/>
                </a:cxn>
                <a:cxn ang="0">
                  <a:pos x="2038" y="66"/>
                </a:cxn>
                <a:cxn ang="0">
                  <a:pos x="2040" y="49"/>
                </a:cxn>
                <a:cxn ang="0">
                  <a:pos x="2043" y="33"/>
                </a:cxn>
                <a:cxn ang="0">
                  <a:pos x="2045" y="16"/>
                </a:cxn>
                <a:cxn ang="0">
                  <a:pos x="2049" y="0"/>
                </a:cxn>
              </a:cxnLst>
              <a:rect l="0" t="0" r="r" b="b"/>
              <a:pathLst>
                <a:path w="3065" h="130">
                  <a:moveTo>
                    <a:pt x="27" y="0"/>
                  </a:moveTo>
                  <a:lnTo>
                    <a:pt x="1128" y="0"/>
                  </a:lnTo>
                  <a:lnTo>
                    <a:pt x="1124" y="16"/>
                  </a:lnTo>
                  <a:lnTo>
                    <a:pt x="1120" y="32"/>
                  </a:lnTo>
                  <a:lnTo>
                    <a:pt x="1117" y="48"/>
                  </a:lnTo>
                  <a:lnTo>
                    <a:pt x="1115" y="65"/>
                  </a:lnTo>
                  <a:lnTo>
                    <a:pt x="1112" y="81"/>
                  </a:lnTo>
                  <a:lnTo>
                    <a:pt x="1109" y="97"/>
                  </a:lnTo>
                  <a:lnTo>
                    <a:pt x="1107" y="113"/>
                  </a:lnTo>
                  <a:lnTo>
                    <a:pt x="1104" y="130"/>
                  </a:lnTo>
                  <a:lnTo>
                    <a:pt x="0" y="130"/>
                  </a:lnTo>
                  <a:lnTo>
                    <a:pt x="3" y="114"/>
                  </a:lnTo>
                  <a:lnTo>
                    <a:pt x="6" y="98"/>
                  </a:lnTo>
                  <a:lnTo>
                    <a:pt x="9" y="81"/>
                  </a:lnTo>
                  <a:lnTo>
                    <a:pt x="13" y="65"/>
                  </a:lnTo>
                  <a:lnTo>
                    <a:pt x="16" y="48"/>
                  </a:lnTo>
                  <a:lnTo>
                    <a:pt x="20" y="33"/>
                  </a:lnTo>
                  <a:lnTo>
                    <a:pt x="23" y="16"/>
                  </a:lnTo>
                  <a:lnTo>
                    <a:pt x="27" y="0"/>
                  </a:lnTo>
                  <a:close/>
                  <a:moveTo>
                    <a:pt x="2049" y="0"/>
                  </a:moveTo>
                  <a:lnTo>
                    <a:pt x="3065" y="0"/>
                  </a:lnTo>
                  <a:lnTo>
                    <a:pt x="3063" y="16"/>
                  </a:lnTo>
                  <a:lnTo>
                    <a:pt x="3060" y="33"/>
                  </a:lnTo>
                  <a:lnTo>
                    <a:pt x="3057" y="49"/>
                  </a:lnTo>
                  <a:lnTo>
                    <a:pt x="3054" y="66"/>
                  </a:lnTo>
                  <a:lnTo>
                    <a:pt x="3051" y="81"/>
                  </a:lnTo>
                  <a:lnTo>
                    <a:pt x="3048" y="98"/>
                  </a:lnTo>
                  <a:lnTo>
                    <a:pt x="3044" y="114"/>
                  </a:lnTo>
                  <a:lnTo>
                    <a:pt x="3041" y="130"/>
                  </a:lnTo>
                  <a:lnTo>
                    <a:pt x="2026" y="130"/>
                  </a:lnTo>
                  <a:lnTo>
                    <a:pt x="2029" y="114"/>
                  </a:lnTo>
                  <a:lnTo>
                    <a:pt x="2032" y="98"/>
                  </a:lnTo>
                  <a:lnTo>
                    <a:pt x="2035" y="81"/>
                  </a:lnTo>
                  <a:lnTo>
                    <a:pt x="2038" y="66"/>
                  </a:lnTo>
                  <a:lnTo>
                    <a:pt x="2040" y="49"/>
                  </a:lnTo>
                  <a:lnTo>
                    <a:pt x="2043" y="33"/>
                  </a:lnTo>
                  <a:lnTo>
                    <a:pt x="2045" y="16"/>
                  </a:lnTo>
                  <a:lnTo>
                    <a:pt x="2049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060" name="Freeform 36"/>
            <p:cNvSpPr>
              <a:spLocks noEditPoints="1"/>
            </p:cNvSpPr>
            <p:nvPr/>
          </p:nvSpPr>
          <p:spPr bwMode="auto">
            <a:xfrm>
              <a:off x="3664" y="1197"/>
              <a:ext cx="761" cy="35"/>
            </a:xfrm>
            <a:custGeom>
              <a:avLst/>
              <a:gdLst/>
              <a:ahLst/>
              <a:cxnLst>
                <a:cxn ang="0">
                  <a:pos x="40" y="0"/>
                </a:cxn>
                <a:cxn ang="0">
                  <a:pos x="1139" y="0"/>
                </a:cxn>
                <a:cxn ang="0">
                  <a:pos x="1134" y="16"/>
                </a:cxn>
                <a:cxn ang="0">
                  <a:pos x="1129" y="32"/>
                </a:cxn>
                <a:cxn ang="0">
                  <a:pos x="1123" y="48"/>
                </a:cxn>
                <a:cxn ang="0">
                  <a:pos x="1119" y="64"/>
                </a:cxn>
                <a:cxn ang="0">
                  <a:pos x="1114" y="81"/>
                </a:cxn>
                <a:cxn ang="0">
                  <a:pos x="1109" y="97"/>
                </a:cxn>
                <a:cxn ang="0">
                  <a:pos x="1104" y="114"/>
                </a:cxn>
                <a:cxn ang="0">
                  <a:pos x="1100" y="130"/>
                </a:cxn>
                <a:cxn ang="0">
                  <a:pos x="0" y="130"/>
                </a:cxn>
                <a:cxn ang="0">
                  <a:pos x="5" y="114"/>
                </a:cxn>
                <a:cxn ang="0">
                  <a:pos x="9" y="97"/>
                </a:cxn>
                <a:cxn ang="0">
                  <a:pos x="15" y="82"/>
                </a:cxn>
                <a:cxn ang="0">
                  <a:pos x="20" y="65"/>
                </a:cxn>
                <a:cxn ang="0">
                  <a:pos x="25" y="49"/>
                </a:cxn>
                <a:cxn ang="0">
                  <a:pos x="30" y="32"/>
                </a:cxn>
                <a:cxn ang="0">
                  <a:pos x="35" y="17"/>
                </a:cxn>
                <a:cxn ang="0">
                  <a:pos x="40" y="0"/>
                </a:cxn>
                <a:cxn ang="0">
                  <a:pos x="2010" y="0"/>
                </a:cxn>
                <a:cxn ang="0">
                  <a:pos x="3033" y="0"/>
                </a:cxn>
                <a:cxn ang="0">
                  <a:pos x="3032" y="17"/>
                </a:cxn>
                <a:cxn ang="0">
                  <a:pos x="3031" y="33"/>
                </a:cxn>
                <a:cxn ang="0">
                  <a:pos x="3030" y="50"/>
                </a:cxn>
                <a:cxn ang="0">
                  <a:pos x="3029" y="65"/>
                </a:cxn>
                <a:cxn ang="0">
                  <a:pos x="3028" y="82"/>
                </a:cxn>
                <a:cxn ang="0">
                  <a:pos x="3027" y="98"/>
                </a:cxn>
                <a:cxn ang="0">
                  <a:pos x="3025" y="115"/>
                </a:cxn>
                <a:cxn ang="0">
                  <a:pos x="3024" y="130"/>
                </a:cxn>
                <a:cxn ang="0">
                  <a:pos x="2003" y="130"/>
                </a:cxn>
                <a:cxn ang="0">
                  <a:pos x="2004" y="115"/>
                </a:cxn>
                <a:cxn ang="0">
                  <a:pos x="2006" y="98"/>
                </a:cxn>
                <a:cxn ang="0">
                  <a:pos x="2007" y="82"/>
                </a:cxn>
                <a:cxn ang="0">
                  <a:pos x="2008" y="65"/>
                </a:cxn>
                <a:cxn ang="0">
                  <a:pos x="2008" y="50"/>
                </a:cxn>
                <a:cxn ang="0">
                  <a:pos x="2009" y="33"/>
                </a:cxn>
                <a:cxn ang="0">
                  <a:pos x="2010" y="17"/>
                </a:cxn>
                <a:cxn ang="0">
                  <a:pos x="2010" y="0"/>
                </a:cxn>
              </a:cxnLst>
              <a:rect l="0" t="0" r="r" b="b"/>
              <a:pathLst>
                <a:path w="3033" h="130">
                  <a:moveTo>
                    <a:pt x="40" y="0"/>
                  </a:moveTo>
                  <a:lnTo>
                    <a:pt x="1139" y="0"/>
                  </a:lnTo>
                  <a:lnTo>
                    <a:pt x="1134" y="16"/>
                  </a:lnTo>
                  <a:lnTo>
                    <a:pt x="1129" y="32"/>
                  </a:lnTo>
                  <a:lnTo>
                    <a:pt x="1123" y="48"/>
                  </a:lnTo>
                  <a:lnTo>
                    <a:pt x="1119" y="64"/>
                  </a:lnTo>
                  <a:lnTo>
                    <a:pt x="1114" y="81"/>
                  </a:lnTo>
                  <a:lnTo>
                    <a:pt x="1109" y="97"/>
                  </a:lnTo>
                  <a:lnTo>
                    <a:pt x="1104" y="114"/>
                  </a:lnTo>
                  <a:lnTo>
                    <a:pt x="1100" y="130"/>
                  </a:lnTo>
                  <a:lnTo>
                    <a:pt x="0" y="130"/>
                  </a:lnTo>
                  <a:lnTo>
                    <a:pt x="5" y="114"/>
                  </a:lnTo>
                  <a:lnTo>
                    <a:pt x="9" y="97"/>
                  </a:lnTo>
                  <a:lnTo>
                    <a:pt x="15" y="82"/>
                  </a:lnTo>
                  <a:lnTo>
                    <a:pt x="20" y="65"/>
                  </a:lnTo>
                  <a:lnTo>
                    <a:pt x="25" y="49"/>
                  </a:lnTo>
                  <a:lnTo>
                    <a:pt x="30" y="32"/>
                  </a:lnTo>
                  <a:lnTo>
                    <a:pt x="35" y="17"/>
                  </a:lnTo>
                  <a:lnTo>
                    <a:pt x="40" y="0"/>
                  </a:lnTo>
                  <a:close/>
                  <a:moveTo>
                    <a:pt x="2010" y="0"/>
                  </a:moveTo>
                  <a:lnTo>
                    <a:pt x="3033" y="0"/>
                  </a:lnTo>
                  <a:lnTo>
                    <a:pt x="3032" y="17"/>
                  </a:lnTo>
                  <a:lnTo>
                    <a:pt x="3031" y="33"/>
                  </a:lnTo>
                  <a:lnTo>
                    <a:pt x="3030" y="50"/>
                  </a:lnTo>
                  <a:lnTo>
                    <a:pt x="3029" y="65"/>
                  </a:lnTo>
                  <a:lnTo>
                    <a:pt x="3028" y="82"/>
                  </a:lnTo>
                  <a:lnTo>
                    <a:pt x="3027" y="98"/>
                  </a:lnTo>
                  <a:lnTo>
                    <a:pt x="3025" y="115"/>
                  </a:lnTo>
                  <a:lnTo>
                    <a:pt x="3024" y="130"/>
                  </a:lnTo>
                  <a:lnTo>
                    <a:pt x="2003" y="130"/>
                  </a:lnTo>
                  <a:lnTo>
                    <a:pt x="2004" y="115"/>
                  </a:lnTo>
                  <a:lnTo>
                    <a:pt x="2006" y="98"/>
                  </a:lnTo>
                  <a:lnTo>
                    <a:pt x="2007" y="82"/>
                  </a:lnTo>
                  <a:lnTo>
                    <a:pt x="2008" y="65"/>
                  </a:lnTo>
                  <a:lnTo>
                    <a:pt x="2008" y="50"/>
                  </a:lnTo>
                  <a:lnTo>
                    <a:pt x="2009" y="33"/>
                  </a:lnTo>
                  <a:lnTo>
                    <a:pt x="2010" y="17"/>
                  </a:lnTo>
                  <a:lnTo>
                    <a:pt x="201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061" name="Freeform 37"/>
            <p:cNvSpPr>
              <a:spLocks noEditPoints="1"/>
            </p:cNvSpPr>
            <p:nvPr/>
          </p:nvSpPr>
          <p:spPr bwMode="auto">
            <a:xfrm>
              <a:off x="3688" y="1130"/>
              <a:ext cx="737" cy="32"/>
            </a:xfrm>
            <a:custGeom>
              <a:avLst/>
              <a:gdLst/>
              <a:ahLst/>
              <a:cxnLst>
                <a:cxn ang="0">
                  <a:pos x="56" y="0"/>
                </a:cxn>
                <a:cxn ang="0">
                  <a:pos x="1163" y="0"/>
                </a:cxn>
                <a:cxn ang="0">
                  <a:pos x="1156" y="11"/>
                </a:cxn>
                <a:cxn ang="0">
                  <a:pos x="1150" y="23"/>
                </a:cxn>
                <a:cxn ang="0">
                  <a:pos x="1144" y="35"/>
                </a:cxn>
                <a:cxn ang="0">
                  <a:pos x="1138" y="47"/>
                </a:cxn>
                <a:cxn ang="0">
                  <a:pos x="1133" y="60"/>
                </a:cxn>
                <a:cxn ang="0">
                  <a:pos x="1127" y="72"/>
                </a:cxn>
                <a:cxn ang="0">
                  <a:pos x="1121" y="84"/>
                </a:cxn>
                <a:cxn ang="0">
                  <a:pos x="1115" y="97"/>
                </a:cxn>
                <a:cxn ang="0">
                  <a:pos x="1113" y="101"/>
                </a:cxn>
                <a:cxn ang="0">
                  <a:pos x="1112" y="105"/>
                </a:cxn>
                <a:cxn ang="0">
                  <a:pos x="1110" y="109"/>
                </a:cxn>
                <a:cxn ang="0">
                  <a:pos x="1108" y="113"/>
                </a:cxn>
                <a:cxn ang="0">
                  <a:pos x="1107" y="117"/>
                </a:cxn>
                <a:cxn ang="0">
                  <a:pos x="1105" y="122"/>
                </a:cxn>
                <a:cxn ang="0">
                  <a:pos x="1103" y="126"/>
                </a:cxn>
                <a:cxn ang="0">
                  <a:pos x="1102" y="130"/>
                </a:cxn>
                <a:cxn ang="0">
                  <a:pos x="0" y="130"/>
                </a:cxn>
                <a:cxn ang="0">
                  <a:pos x="7" y="113"/>
                </a:cxn>
                <a:cxn ang="0">
                  <a:pos x="13" y="97"/>
                </a:cxn>
                <a:cxn ang="0">
                  <a:pos x="21" y="80"/>
                </a:cxn>
                <a:cxn ang="0">
                  <a:pos x="27" y="64"/>
                </a:cxn>
                <a:cxn ang="0">
                  <a:pos x="34" y="47"/>
                </a:cxn>
                <a:cxn ang="0">
                  <a:pos x="41" y="32"/>
                </a:cxn>
                <a:cxn ang="0">
                  <a:pos x="49" y="15"/>
                </a:cxn>
                <a:cxn ang="0">
                  <a:pos x="56" y="0"/>
                </a:cxn>
                <a:cxn ang="0">
                  <a:pos x="1906" y="0"/>
                </a:cxn>
                <a:cxn ang="0">
                  <a:pos x="2935" y="0"/>
                </a:cxn>
                <a:cxn ang="0">
                  <a:pos x="2937" y="15"/>
                </a:cxn>
                <a:cxn ang="0">
                  <a:pos x="2938" y="32"/>
                </a:cxn>
                <a:cxn ang="0">
                  <a:pos x="2940" y="47"/>
                </a:cxn>
                <a:cxn ang="0">
                  <a:pos x="2941" y="64"/>
                </a:cxn>
                <a:cxn ang="0">
                  <a:pos x="2942" y="80"/>
                </a:cxn>
                <a:cxn ang="0">
                  <a:pos x="2943" y="97"/>
                </a:cxn>
                <a:cxn ang="0">
                  <a:pos x="2943" y="113"/>
                </a:cxn>
                <a:cxn ang="0">
                  <a:pos x="2944" y="130"/>
                </a:cxn>
                <a:cxn ang="0">
                  <a:pos x="1919" y="130"/>
                </a:cxn>
                <a:cxn ang="0">
                  <a:pos x="1918" y="112"/>
                </a:cxn>
                <a:cxn ang="0">
                  <a:pos x="1917" y="96"/>
                </a:cxn>
                <a:cxn ang="0">
                  <a:pos x="1916" y="79"/>
                </a:cxn>
                <a:cxn ang="0">
                  <a:pos x="1914" y="63"/>
                </a:cxn>
                <a:cxn ang="0">
                  <a:pos x="1912" y="46"/>
                </a:cxn>
                <a:cxn ang="0">
                  <a:pos x="1910" y="31"/>
                </a:cxn>
                <a:cxn ang="0">
                  <a:pos x="1908" y="15"/>
                </a:cxn>
                <a:cxn ang="0">
                  <a:pos x="1906" y="0"/>
                </a:cxn>
              </a:cxnLst>
              <a:rect l="0" t="0" r="r" b="b"/>
              <a:pathLst>
                <a:path w="2944" h="130">
                  <a:moveTo>
                    <a:pt x="56" y="0"/>
                  </a:moveTo>
                  <a:lnTo>
                    <a:pt x="1163" y="0"/>
                  </a:lnTo>
                  <a:lnTo>
                    <a:pt x="1156" y="11"/>
                  </a:lnTo>
                  <a:lnTo>
                    <a:pt x="1150" y="23"/>
                  </a:lnTo>
                  <a:lnTo>
                    <a:pt x="1144" y="35"/>
                  </a:lnTo>
                  <a:lnTo>
                    <a:pt x="1138" y="47"/>
                  </a:lnTo>
                  <a:lnTo>
                    <a:pt x="1133" y="60"/>
                  </a:lnTo>
                  <a:lnTo>
                    <a:pt x="1127" y="72"/>
                  </a:lnTo>
                  <a:lnTo>
                    <a:pt x="1121" y="84"/>
                  </a:lnTo>
                  <a:lnTo>
                    <a:pt x="1115" y="97"/>
                  </a:lnTo>
                  <a:lnTo>
                    <a:pt x="1113" y="101"/>
                  </a:lnTo>
                  <a:lnTo>
                    <a:pt x="1112" y="105"/>
                  </a:lnTo>
                  <a:lnTo>
                    <a:pt x="1110" y="109"/>
                  </a:lnTo>
                  <a:lnTo>
                    <a:pt x="1108" y="113"/>
                  </a:lnTo>
                  <a:lnTo>
                    <a:pt x="1107" y="117"/>
                  </a:lnTo>
                  <a:lnTo>
                    <a:pt x="1105" y="122"/>
                  </a:lnTo>
                  <a:lnTo>
                    <a:pt x="1103" y="126"/>
                  </a:lnTo>
                  <a:lnTo>
                    <a:pt x="1102" y="130"/>
                  </a:lnTo>
                  <a:lnTo>
                    <a:pt x="0" y="130"/>
                  </a:lnTo>
                  <a:lnTo>
                    <a:pt x="7" y="113"/>
                  </a:lnTo>
                  <a:lnTo>
                    <a:pt x="13" y="97"/>
                  </a:lnTo>
                  <a:lnTo>
                    <a:pt x="21" y="80"/>
                  </a:lnTo>
                  <a:lnTo>
                    <a:pt x="27" y="64"/>
                  </a:lnTo>
                  <a:lnTo>
                    <a:pt x="34" y="47"/>
                  </a:lnTo>
                  <a:lnTo>
                    <a:pt x="41" y="32"/>
                  </a:lnTo>
                  <a:lnTo>
                    <a:pt x="49" y="15"/>
                  </a:lnTo>
                  <a:lnTo>
                    <a:pt x="56" y="0"/>
                  </a:lnTo>
                  <a:close/>
                  <a:moveTo>
                    <a:pt x="1906" y="0"/>
                  </a:moveTo>
                  <a:lnTo>
                    <a:pt x="2935" y="0"/>
                  </a:lnTo>
                  <a:lnTo>
                    <a:pt x="2937" y="15"/>
                  </a:lnTo>
                  <a:lnTo>
                    <a:pt x="2938" y="32"/>
                  </a:lnTo>
                  <a:lnTo>
                    <a:pt x="2940" y="47"/>
                  </a:lnTo>
                  <a:lnTo>
                    <a:pt x="2941" y="64"/>
                  </a:lnTo>
                  <a:lnTo>
                    <a:pt x="2942" y="80"/>
                  </a:lnTo>
                  <a:lnTo>
                    <a:pt x="2943" y="97"/>
                  </a:lnTo>
                  <a:lnTo>
                    <a:pt x="2943" y="113"/>
                  </a:lnTo>
                  <a:lnTo>
                    <a:pt x="2944" y="130"/>
                  </a:lnTo>
                  <a:lnTo>
                    <a:pt x="1919" y="130"/>
                  </a:lnTo>
                  <a:lnTo>
                    <a:pt x="1918" y="112"/>
                  </a:lnTo>
                  <a:lnTo>
                    <a:pt x="1917" y="96"/>
                  </a:lnTo>
                  <a:lnTo>
                    <a:pt x="1916" y="79"/>
                  </a:lnTo>
                  <a:lnTo>
                    <a:pt x="1914" y="63"/>
                  </a:lnTo>
                  <a:lnTo>
                    <a:pt x="1912" y="46"/>
                  </a:lnTo>
                  <a:lnTo>
                    <a:pt x="1910" y="31"/>
                  </a:lnTo>
                  <a:lnTo>
                    <a:pt x="1908" y="15"/>
                  </a:lnTo>
                  <a:lnTo>
                    <a:pt x="1906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dirty="0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ransition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8"/>
          <p:cNvSpPr>
            <a:spLocks noGrp="1"/>
          </p:cNvSpPr>
          <p:nvPr>
            <p:ph type="title"/>
          </p:nvPr>
        </p:nvSpPr>
        <p:spPr>
          <a:xfrm>
            <a:off x="508000" y="863600"/>
            <a:ext cx="8204200" cy="1143000"/>
          </a:xfrm>
        </p:spPr>
        <p:txBody>
          <a:bodyPr/>
          <a:lstStyle/>
          <a:p>
            <a:r>
              <a:rPr lang="en-US" sz="4000" b="1" i="1" u="sng" dirty="0" smtClean="0">
                <a:solidFill>
                  <a:schemeClr val="bg1"/>
                </a:solidFill>
                <a:latin typeface="Calibri" pitchFamily="34" charset="0"/>
              </a:rPr>
              <a:t>MSDOT Profiler Certification Program</a:t>
            </a:r>
          </a:p>
        </p:txBody>
      </p:sp>
      <p:sp>
        <p:nvSpPr>
          <p:cNvPr id="3075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5DF9A6EA-2F2B-496F-A78A-C8E413C6943D}" type="slidenum">
              <a:rPr lang="en-US" smtClean="0"/>
              <a:pPr/>
              <a:t>1</a:t>
            </a:fld>
            <a:endParaRPr lang="en-US" smtClean="0"/>
          </a:p>
        </p:txBody>
      </p:sp>
      <p:pic>
        <p:nvPicPr>
          <p:cNvPr id="2050" name="Picture 2" descr="D:\Miscellaneous\Profiler Pictures\IMG_013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5648" y="2444358"/>
            <a:ext cx="7300151" cy="3194442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b="1" i="1" dirty="0" smtClean="0">
                <a:solidFill>
                  <a:schemeClr val="bg1"/>
                </a:solidFill>
                <a:latin typeface="Calibri" pitchFamily="34" charset="0"/>
              </a:rPr>
              <a:t>Questions?</a:t>
            </a:r>
          </a:p>
        </p:txBody>
      </p:sp>
      <p:pic>
        <p:nvPicPr>
          <p:cNvPr id="28675" name="Content Placeholder 4" descr="question-mark-787608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514600" y="1981200"/>
            <a:ext cx="4114800" cy="4114800"/>
          </a:xfrm>
        </p:spPr>
      </p:pic>
      <p:sp>
        <p:nvSpPr>
          <p:cNvPr id="28676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9C908A2B-4809-4230-AD18-F3CF0E189D35}" type="slidenum">
              <a:rPr lang="en-US" smtClean="0"/>
              <a:pPr/>
              <a:t>10</a:t>
            </a:fld>
            <a:endParaRPr lang="en-US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8"/>
          <p:cNvSpPr>
            <a:spLocks noGrp="1"/>
          </p:cNvSpPr>
          <p:nvPr>
            <p:ph type="title"/>
          </p:nvPr>
        </p:nvSpPr>
        <p:spPr>
          <a:xfrm>
            <a:off x="685800" y="1066800"/>
            <a:ext cx="7772400" cy="1362075"/>
          </a:xfrm>
        </p:spPr>
        <p:txBody>
          <a:bodyPr/>
          <a:lstStyle/>
          <a:p>
            <a:pPr algn="ctr"/>
            <a:r>
              <a:rPr lang="en-US" b="1" i="1" dirty="0" smtClean="0">
                <a:solidFill>
                  <a:schemeClr val="bg1"/>
                </a:solidFill>
                <a:latin typeface="Calibri" pitchFamily="34" charset="0"/>
              </a:rPr>
              <a:t>General information</a:t>
            </a:r>
            <a:br>
              <a:rPr lang="en-US" b="1" i="1" dirty="0" smtClean="0">
                <a:solidFill>
                  <a:schemeClr val="bg1"/>
                </a:solidFill>
                <a:latin typeface="Calibri" pitchFamily="34" charset="0"/>
              </a:rPr>
            </a:br>
            <a:endParaRPr lang="en-US" b="1" i="1" dirty="0" smtClean="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8" name="Text Placeholder 7"/>
          <p:cNvSpPr>
            <a:spLocks noGrp="1"/>
          </p:cNvSpPr>
          <p:nvPr>
            <p:ph type="body" idx="1"/>
          </p:nvPr>
        </p:nvSpPr>
        <p:spPr>
          <a:xfrm>
            <a:off x="355600" y="4572000"/>
            <a:ext cx="8610600" cy="1500187"/>
          </a:xfrm>
        </p:spPr>
        <p:txBody>
          <a:bodyPr/>
          <a:lstStyle/>
          <a:p>
            <a:pPr>
              <a:buFont typeface="Arial" pitchFamily="34" charset="0"/>
              <a:buChar char="•"/>
            </a:pPr>
            <a:r>
              <a:rPr lang="en-US" sz="2800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 Currently certifying for </a:t>
            </a:r>
            <a:r>
              <a:rPr lang="en-US" sz="2800" dirty="0" err="1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Profilograph</a:t>
            </a:r>
            <a:r>
              <a:rPr lang="en-US" sz="2800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 Index</a:t>
            </a:r>
          </a:p>
          <a:p>
            <a:pPr>
              <a:buFont typeface="Arial" pitchFamily="34" charset="0"/>
              <a:buChar char="•"/>
            </a:pPr>
            <a:r>
              <a:rPr lang="en-US" sz="2800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 Plan to implement MRI Specification and Certification in the next calendar year</a:t>
            </a:r>
          </a:p>
          <a:p>
            <a:pPr>
              <a:buFont typeface="Arial" pitchFamily="34" charset="0"/>
              <a:buChar char="•"/>
            </a:pPr>
            <a:r>
              <a:rPr lang="en-US" sz="2800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 Mississippi Contractors’ Profiler Manufacturers include  ICC, SSI, and Ames</a:t>
            </a:r>
          </a:p>
          <a:p>
            <a:pPr>
              <a:buFont typeface="Arial" pitchFamily="34" charset="0"/>
              <a:buChar char="•"/>
            </a:pPr>
            <a:r>
              <a:rPr lang="en-US" sz="2800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 Must have dual laser system spaced @ 67 to 72 inches</a:t>
            </a:r>
          </a:p>
          <a:p>
            <a:pPr>
              <a:buFont typeface="Arial" pitchFamily="34" charset="0"/>
              <a:buChar char="•"/>
            </a:pPr>
            <a:r>
              <a:rPr lang="en-US" sz="2800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 Will be certified annually barring any repair</a:t>
            </a:r>
          </a:p>
          <a:p>
            <a:pPr>
              <a:buFont typeface="Arial" pitchFamily="34" charset="0"/>
              <a:buChar char="•"/>
            </a:pPr>
            <a:r>
              <a:rPr lang="en-US" sz="2800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 All operators must be certified with each profiler</a:t>
            </a:r>
          </a:p>
        </p:txBody>
      </p:sp>
      <p:sp>
        <p:nvSpPr>
          <p:cNvPr id="10243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9F602300-846D-4331-9A1D-7E35A6AC025A}" type="slidenum">
              <a:rPr lang="en-US" smtClean="0"/>
              <a:pPr/>
              <a:t>2</a:t>
            </a:fld>
            <a:endParaRPr lang="en-US" dirty="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4"/>
          <p:cNvSpPr>
            <a:spLocks noGrp="1"/>
          </p:cNvSpPr>
          <p:nvPr>
            <p:ph type="title"/>
          </p:nvPr>
        </p:nvSpPr>
        <p:spPr>
          <a:xfrm>
            <a:off x="685800" y="679450"/>
            <a:ext cx="7772400" cy="1143000"/>
          </a:xfrm>
        </p:spPr>
        <p:txBody>
          <a:bodyPr/>
          <a:lstStyle/>
          <a:p>
            <a:r>
              <a:rPr lang="en-US" sz="4000" b="1" i="1" dirty="0" smtClean="0">
                <a:solidFill>
                  <a:schemeClr val="bg1"/>
                </a:solidFill>
                <a:latin typeface="Calibri" pitchFamily="34" charset="0"/>
              </a:rPr>
              <a:t>Profiler Certification</a:t>
            </a:r>
            <a:r>
              <a:rPr lang="en-US" sz="3600" b="1" i="1" dirty="0" smtClean="0">
                <a:solidFill>
                  <a:schemeClr val="bg1"/>
                </a:solidFill>
              </a:rPr>
              <a:t/>
            </a:r>
            <a:br>
              <a:rPr lang="en-US" sz="3600" b="1" i="1" dirty="0" smtClean="0">
                <a:solidFill>
                  <a:schemeClr val="bg1"/>
                </a:solidFill>
              </a:rPr>
            </a:br>
            <a:r>
              <a:rPr lang="en-US" sz="2800" b="1" i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MSDOT’s </a:t>
            </a:r>
            <a:r>
              <a:rPr lang="en-US" sz="2800" b="1" i="1" dirty="0" smtClean="0">
                <a:solidFill>
                  <a:schemeClr val="bg1"/>
                </a:solidFill>
                <a:latin typeface="Calibri" pitchFamily="34" charset="0"/>
              </a:rPr>
              <a:t>Primary Profiler Types:</a:t>
            </a:r>
            <a:endParaRPr lang="en-US" sz="3600" b="1" i="1" dirty="0" smtClean="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21508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DA702A6A-1607-4BBE-AC86-3E46E1429D9A}" type="slidenum">
              <a:rPr lang="en-US" smtClean="0"/>
              <a:pPr/>
              <a:t>3</a:t>
            </a:fld>
            <a:endParaRPr lang="en-US" smtClean="0"/>
          </a:p>
        </p:txBody>
      </p:sp>
      <p:pic>
        <p:nvPicPr>
          <p:cNvPr id="21509" name="Picture 2" descr="D:\ProVal\Presentations\Pictures\Pathway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75300" y="1822450"/>
            <a:ext cx="3268663" cy="1892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10" name="Picture 3" descr="D:\ProVal\Presentations\Pictures\SurPRO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82963" y="2833688"/>
            <a:ext cx="2135187" cy="304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11" name="TextBox 12"/>
          <p:cNvSpPr txBox="1">
            <a:spLocks noChangeArrowheads="1"/>
          </p:cNvSpPr>
          <p:nvPr/>
        </p:nvSpPr>
        <p:spPr bwMode="auto">
          <a:xfrm>
            <a:off x="152400" y="3714750"/>
            <a:ext cx="3040063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800" dirty="0">
                <a:latin typeface="Calibri" pitchFamily="34" charset="0"/>
              </a:rPr>
              <a:t>ICC High Speed Profiler</a:t>
            </a:r>
          </a:p>
        </p:txBody>
      </p:sp>
      <p:sp>
        <p:nvSpPr>
          <p:cNvPr id="21512" name="TextBox 13"/>
          <p:cNvSpPr txBox="1">
            <a:spLocks noChangeArrowheads="1"/>
          </p:cNvSpPr>
          <p:nvPr/>
        </p:nvSpPr>
        <p:spPr bwMode="auto">
          <a:xfrm>
            <a:off x="5575300" y="3714750"/>
            <a:ext cx="3268663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800" dirty="0">
                <a:latin typeface="Calibri" pitchFamily="34" charset="0"/>
              </a:rPr>
              <a:t>Pathway High Speed Profiler</a:t>
            </a:r>
          </a:p>
        </p:txBody>
      </p:sp>
      <p:sp>
        <p:nvSpPr>
          <p:cNvPr id="21513" name="TextBox 14"/>
          <p:cNvSpPr txBox="1">
            <a:spLocks noChangeArrowheads="1"/>
          </p:cNvSpPr>
          <p:nvPr/>
        </p:nvSpPr>
        <p:spPr bwMode="auto">
          <a:xfrm>
            <a:off x="3382963" y="5878513"/>
            <a:ext cx="213518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800" dirty="0">
                <a:latin typeface="Calibri" pitchFamily="34" charset="0"/>
              </a:rPr>
              <a:t>ICC </a:t>
            </a:r>
            <a:r>
              <a:rPr lang="en-US" sz="1800" dirty="0" err="1" smtClean="0">
                <a:latin typeface="Calibri" pitchFamily="34" charset="0"/>
              </a:rPr>
              <a:t>SurPRO</a:t>
            </a:r>
            <a:r>
              <a:rPr lang="en-US" sz="1800" dirty="0" smtClean="0">
                <a:latin typeface="Calibri" pitchFamily="34" charset="0"/>
              </a:rPr>
              <a:t> 3500</a:t>
            </a:r>
            <a:endParaRPr lang="en-US" sz="1800" dirty="0">
              <a:latin typeface="Calibri" pitchFamily="34" charset="0"/>
            </a:endParaRPr>
          </a:p>
        </p:txBody>
      </p:sp>
      <p:sp>
        <p:nvSpPr>
          <p:cNvPr id="10" name="Content Placeholder 9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1026" name="Picture 2" descr="D:\Miscellaneous\Profiler Pictures\IMG_013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0663" y="1822450"/>
            <a:ext cx="2971800" cy="1948003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/>
          </p:cNvSpPr>
          <p:nvPr>
            <p:ph type="title"/>
          </p:nvPr>
        </p:nvSpPr>
        <p:spPr>
          <a:xfrm>
            <a:off x="685800" y="990600"/>
            <a:ext cx="7772400" cy="1143000"/>
          </a:xfrm>
        </p:spPr>
        <p:txBody>
          <a:bodyPr/>
          <a:lstStyle/>
          <a:p>
            <a:r>
              <a:rPr lang="en-US" sz="4000" b="1" i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MSDOT’s 3 MRI Categories</a:t>
            </a:r>
            <a:endParaRPr lang="en-US" sz="4000" i="1" dirty="0" smtClean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6147" name="Content Placeholder 2"/>
          <p:cNvSpPr>
            <a:spLocks noGrp="1"/>
          </p:cNvSpPr>
          <p:nvPr>
            <p:ph idx="1"/>
          </p:nvPr>
        </p:nvSpPr>
        <p:spPr>
          <a:xfrm>
            <a:off x="1206500" y="2133600"/>
            <a:ext cx="7772400" cy="4114800"/>
          </a:xfrm>
        </p:spPr>
        <p:txBody>
          <a:bodyPr/>
          <a:lstStyle/>
          <a:p>
            <a:pPr>
              <a:buFontTx/>
              <a:buNone/>
            </a:pPr>
            <a:endParaRPr lang="en-US" i="1" dirty="0" smtClean="0"/>
          </a:p>
          <a:p>
            <a:r>
              <a:rPr lang="en-US" sz="2800" dirty="0" smtClean="0">
                <a:solidFill>
                  <a:schemeClr val="bg1"/>
                </a:solidFill>
                <a:latin typeface="Trebuchet MS" pitchFamily="34" charset="0"/>
              </a:rPr>
              <a:t>Category A</a:t>
            </a:r>
          </a:p>
          <a:p>
            <a:pPr lvl="1"/>
            <a:r>
              <a:rPr lang="en-US" sz="2000" dirty="0" smtClean="0">
                <a:solidFill>
                  <a:schemeClr val="bg1"/>
                </a:solidFill>
                <a:latin typeface="Trebuchet MS" pitchFamily="34" charset="0"/>
              </a:rPr>
              <a:t>New construction, three or more lifts, mill and two lifts</a:t>
            </a:r>
          </a:p>
          <a:p>
            <a:r>
              <a:rPr lang="en-US" sz="2800" dirty="0" smtClean="0">
                <a:solidFill>
                  <a:schemeClr val="bg1"/>
                </a:solidFill>
                <a:latin typeface="Trebuchet MS" pitchFamily="34" charset="0"/>
              </a:rPr>
              <a:t>Category B</a:t>
            </a:r>
          </a:p>
          <a:p>
            <a:pPr lvl="1"/>
            <a:r>
              <a:rPr lang="en-US" sz="2000" dirty="0" smtClean="0">
                <a:solidFill>
                  <a:schemeClr val="bg1"/>
                </a:solidFill>
                <a:latin typeface="Trebuchet MS" pitchFamily="34" charset="0"/>
              </a:rPr>
              <a:t>Mill and one lift, two lift overlays (no milling)</a:t>
            </a:r>
          </a:p>
          <a:p>
            <a:r>
              <a:rPr lang="en-US" sz="2800" dirty="0" smtClean="0">
                <a:solidFill>
                  <a:schemeClr val="bg1"/>
                </a:solidFill>
                <a:latin typeface="Trebuchet MS" pitchFamily="34" charset="0"/>
              </a:rPr>
              <a:t>Category C</a:t>
            </a:r>
          </a:p>
          <a:p>
            <a:pPr lvl="1"/>
            <a:r>
              <a:rPr lang="en-US" sz="2000" dirty="0" smtClean="0">
                <a:solidFill>
                  <a:schemeClr val="bg1"/>
                </a:solidFill>
                <a:latin typeface="Trebuchet MS" pitchFamily="34" charset="0"/>
              </a:rPr>
              <a:t>Single lift overlay (no milling)</a:t>
            </a:r>
          </a:p>
        </p:txBody>
      </p:sp>
      <p:sp>
        <p:nvSpPr>
          <p:cNvPr id="4100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9BA39CA-816E-4C30-B6FF-ED2C2540214B}" type="slidenum">
              <a:rPr lang="en-US" smtClean="0"/>
              <a:pPr>
                <a:defRPr/>
              </a:pPr>
              <a:t>4</a:t>
            </a:fld>
            <a:endParaRPr lang="en-US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/>
          <p:cNvSpPr>
            <a:spLocks noGrp="1"/>
          </p:cNvSpPr>
          <p:nvPr>
            <p:ph type="title"/>
          </p:nvPr>
        </p:nvSpPr>
        <p:spPr>
          <a:xfrm>
            <a:off x="533400" y="3479800"/>
            <a:ext cx="7924800" cy="1143000"/>
          </a:xfrm>
        </p:spPr>
        <p:txBody>
          <a:bodyPr/>
          <a:lstStyle/>
          <a:p>
            <a:r>
              <a:rPr lang="en-US" sz="4000" b="1" i="1" dirty="0" smtClean="0">
                <a:solidFill>
                  <a:schemeClr val="bg1"/>
                </a:solidFill>
                <a:latin typeface="Calibri" pitchFamily="34" charset="0"/>
              </a:rPr>
              <a:t>MRI Specification Project Categories </a:t>
            </a:r>
            <a:r>
              <a:rPr lang="en-US" sz="3600" b="1" i="1" dirty="0" smtClean="0"/>
              <a:t/>
            </a:r>
            <a:br>
              <a:rPr lang="en-US" sz="3600" b="1" i="1" dirty="0" smtClean="0"/>
            </a:br>
            <a:r>
              <a:rPr lang="en-US" sz="3600" b="1" i="1" dirty="0" smtClean="0"/>
              <a:t/>
            </a:r>
            <a:br>
              <a:rPr lang="en-US" sz="3600" b="1" i="1" dirty="0" smtClean="0"/>
            </a:br>
            <a:r>
              <a:rPr lang="en-US" sz="3600" b="1" i="1" dirty="0" smtClean="0"/>
              <a:t/>
            </a:r>
            <a:br>
              <a:rPr lang="en-US" sz="3600" b="1" i="1" dirty="0" smtClean="0"/>
            </a:br>
            <a:r>
              <a:rPr lang="en-US" sz="3600" b="1" i="1" dirty="0" smtClean="0"/>
              <a:t/>
            </a:r>
            <a:br>
              <a:rPr lang="en-US" sz="3600" b="1" i="1" dirty="0" smtClean="0"/>
            </a:br>
            <a:r>
              <a:rPr lang="en-US" sz="3600" b="1" i="1" dirty="0" smtClean="0"/>
              <a:t/>
            </a:r>
            <a:br>
              <a:rPr lang="en-US" sz="3600" b="1" i="1" dirty="0" smtClean="0"/>
            </a:br>
            <a:r>
              <a:rPr lang="en-US" sz="3600" b="1" i="1" dirty="0" smtClean="0"/>
              <a:t/>
            </a:r>
            <a:br>
              <a:rPr lang="en-US" sz="3600" b="1" i="1" dirty="0" smtClean="0"/>
            </a:br>
            <a:r>
              <a:rPr lang="en-US" sz="3600" b="1" i="1" dirty="0" smtClean="0"/>
              <a:t/>
            </a:r>
            <a:br>
              <a:rPr lang="en-US" sz="3600" b="1" i="1" dirty="0" smtClean="0"/>
            </a:br>
            <a:r>
              <a:rPr lang="en-US" sz="2000" b="1" i="1" dirty="0" smtClean="0">
                <a:solidFill>
                  <a:schemeClr val="bg1"/>
                </a:solidFill>
                <a:latin typeface="Calibri" pitchFamily="34" charset="0"/>
              </a:rPr>
              <a:t>* </a:t>
            </a:r>
            <a:r>
              <a:rPr lang="en-US" sz="2000" dirty="0" smtClean="0">
                <a:solidFill>
                  <a:schemeClr val="bg1"/>
                </a:solidFill>
                <a:latin typeface="Calibri" pitchFamily="34" charset="0"/>
              </a:rPr>
              <a:t>The surface smoothness requirements will then be considered a 50% improvement of the existing pavement or 80 in/mile per 0.10-mile segment, whichever is higher. </a:t>
            </a:r>
            <a:r>
              <a:rPr lang="en-US" sz="3600" b="1" i="1" dirty="0" smtClean="0"/>
              <a:t/>
            </a:r>
            <a:br>
              <a:rPr lang="en-US" sz="3600" b="1" i="1" dirty="0" smtClean="0"/>
            </a:br>
            <a:r>
              <a:rPr lang="en-US" sz="3600" b="1" i="1" dirty="0" smtClean="0"/>
              <a:t/>
            </a:r>
            <a:br>
              <a:rPr lang="en-US" sz="3600" b="1" i="1" dirty="0" smtClean="0"/>
            </a:br>
            <a:endParaRPr lang="en-US" sz="3600" b="1" i="1" dirty="0" smtClean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</p:nvPr>
        </p:nvGraphicFramePr>
        <p:xfrm>
          <a:off x="685800" y="2209800"/>
          <a:ext cx="7772400" cy="2026920"/>
        </p:xfrm>
        <a:graphic>
          <a:graphicData uri="http://schemas.openxmlformats.org/drawingml/2006/table">
            <a:tbl>
              <a:tblPr firstRow="1" bandRow="1">
                <a:tableStyleId>{C4B1156A-380E-4F78-BDF5-A606A8083BF9}</a:tableStyleId>
              </a:tblPr>
              <a:tblGrid>
                <a:gridCol w="2590800"/>
                <a:gridCol w="2590800"/>
                <a:gridCol w="25908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Pavement Category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Long Continuous Interval Tolerance (in/mile)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Short Continuous Interval</a:t>
                      </a:r>
                      <a:r>
                        <a:rPr lang="en-US" baseline="0" dirty="0" smtClean="0"/>
                        <a:t> Tolerance (in/mile)</a:t>
                      </a:r>
                      <a:endParaRPr lang="en-US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A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60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130</a:t>
                      </a:r>
                      <a:endParaRPr lang="en-US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B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70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140</a:t>
                      </a:r>
                      <a:endParaRPr lang="en-US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C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50%</a:t>
                      </a:r>
                      <a:r>
                        <a:rPr lang="en-US" baseline="0" dirty="0" smtClean="0"/>
                        <a:t> improvement or 80*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150</a:t>
                      </a:r>
                      <a:endParaRPr lang="en-US" dirty="0"/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18457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83A6D51C-25DE-47E7-A333-77C3F907B5AF}" type="slidenum">
              <a:rPr lang="en-US" smtClean="0"/>
              <a:pPr/>
              <a:t>5</a:t>
            </a:fld>
            <a:endParaRPr lang="en-US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>
          <a:xfrm>
            <a:off x="685800" y="1066800"/>
            <a:ext cx="7772400" cy="1143000"/>
          </a:xfrm>
        </p:spPr>
        <p:txBody>
          <a:bodyPr/>
          <a:lstStyle/>
          <a:p>
            <a:r>
              <a:rPr lang="en-US" sz="4000" b="1" i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SMOOTHNESS PAY INCENTIVES</a:t>
            </a:r>
            <a:r>
              <a:rPr lang="en-US" i="1" dirty="0" smtClean="0">
                <a:solidFill>
                  <a:schemeClr val="bg1"/>
                </a:solidFill>
                <a:latin typeface="Impact" pitchFamily="34" charset="0"/>
                <a:cs typeface="Calibri" pitchFamily="34" charset="0"/>
              </a:rPr>
              <a:t/>
            </a:r>
            <a:br>
              <a:rPr lang="en-US" i="1" dirty="0" smtClean="0">
                <a:solidFill>
                  <a:schemeClr val="bg1"/>
                </a:solidFill>
                <a:latin typeface="Impact" pitchFamily="34" charset="0"/>
                <a:cs typeface="Calibri" pitchFamily="34" charset="0"/>
              </a:rPr>
            </a:br>
            <a:endParaRPr lang="en-US" dirty="0" smtClean="0">
              <a:latin typeface="Impact" pitchFamily="34" charset="0"/>
            </a:endParaRPr>
          </a:p>
        </p:txBody>
      </p:sp>
      <p:sp>
        <p:nvSpPr>
          <p:cNvPr id="819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 smtClean="0">
                <a:solidFill>
                  <a:schemeClr val="bg1"/>
                </a:solidFill>
                <a:latin typeface="Trebuchet MS" pitchFamily="34" charset="0"/>
                <a:cs typeface="Calibri" pitchFamily="34" charset="0"/>
              </a:rPr>
              <a:t>Incentive payments are based upon the Long Continuous MRI scale at intervals of 5 inches/mile</a:t>
            </a:r>
          </a:p>
          <a:p>
            <a:pPr>
              <a:buFontTx/>
              <a:buNone/>
            </a:pPr>
            <a:endParaRPr lang="en-US" sz="2400" dirty="0" smtClean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7172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BE78C79-CA85-4F3A-9B5B-F4F806CC56F2}" type="slidenum">
              <a:rPr lang="en-US" smtClean="0"/>
              <a:pPr>
                <a:defRPr/>
              </a:pPr>
              <a:t>6</a:t>
            </a:fld>
            <a:endParaRPr lang="en-US" smtClean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685800" y="3009900"/>
          <a:ext cx="7620000" cy="3086102"/>
        </p:xfrm>
        <a:graphic>
          <a:graphicData uri="http://schemas.openxmlformats.org/drawingml/2006/table">
            <a:tbl>
              <a:tblPr/>
              <a:tblGrid>
                <a:gridCol w="1905000"/>
                <a:gridCol w="1905000"/>
                <a:gridCol w="1905000"/>
                <a:gridCol w="1905000"/>
              </a:tblGrid>
              <a:tr h="474032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2000" b="1" i="1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Categories A &amp; B</a:t>
                      </a:r>
                      <a:endParaRPr lang="en-US" sz="2000" b="1" i="1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2000" b="1" i="1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Category C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48770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MRI (in/mile) 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Price Adjust. (%)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MRI (in/mile) 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Price Adjust. (%)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</a:tr>
              <a:tr h="35113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&lt;30.0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108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&lt;30.0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103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</a:tr>
              <a:tr h="35113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</a:t>
                      </a:r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0.1 </a:t>
                      </a:r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to </a:t>
                      </a:r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35.0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106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</a:t>
                      </a:r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0.1 </a:t>
                      </a:r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to </a:t>
                      </a:r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35.0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103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</a:tr>
              <a:tr h="35113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</a:t>
                      </a:r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5.1 </a:t>
                      </a:r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to </a:t>
                      </a:r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40.0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104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</a:t>
                      </a:r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5.1 </a:t>
                      </a:r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to </a:t>
                      </a:r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40.0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103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</a:tr>
              <a:tr h="35113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4</a:t>
                      </a:r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0.1 </a:t>
                      </a:r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to </a:t>
                      </a:r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45.0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102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4</a:t>
                      </a:r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0.1 </a:t>
                      </a:r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to </a:t>
                      </a:r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45.0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103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</a:tr>
              <a:tr h="35113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45.1 </a:t>
                      </a:r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to </a:t>
                      </a:r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50.0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45.1 </a:t>
                      </a:r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to </a:t>
                      </a:r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50.0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100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</a:tr>
              <a:tr h="36869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&gt;60.0 or 70.0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must correct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&gt;80.0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must correct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8"/>
          <p:cNvSpPr>
            <a:spLocks noGrp="1"/>
          </p:cNvSpPr>
          <p:nvPr>
            <p:ph type="title"/>
          </p:nvPr>
        </p:nvSpPr>
        <p:spPr>
          <a:xfrm>
            <a:off x="685800" y="850900"/>
            <a:ext cx="7772400" cy="1362075"/>
          </a:xfrm>
        </p:spPr>
        <p:txBody>
          <a:bodyPr/>
          <a:lstStyle/>
          <a:p>
            <a:pPr algn="ctr"/>
            <a:r>
              <a:rPr lang="en-US" b="1" i="1" dirty="0" smtClean="0">
                <a:solidFill>
                  <a:schemeClr val="bg1"/>
                </a:solidFill>
                <a:latin typeface="Calibri" pitchFamily="34" charset="0"/>
              </a:rPr>
              <a:t>Certification sites</a:t>
            </a:r>
            <a:br>
              <a:rPr lang="en-US" b="1" i="1" dirty="0" smtClean="0">
                <a:solidFill>
                  <a:schemeClr val="bg1"/>
                </a:solidFill>
                <a:latin typeface="Calibri" pitchFamily="34" charset="0"/>
              </a:rPr>
            </a:br>
            <a:endParaRPr lang="en-US" b="1" i="1" dirty="0" smtClean="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8" name="Text Placeholder 7"/>
          <p:cNvSpPr>
            <a:spLocks noGrp="1"/>
          </p:cNvSpPr>
          <p:nvPr>
            <p:ph type="body" idx="1"/>
          </p:nvPr>
        </p:nvSpPr>
        <p:spPr>
          <a:xfrm>
            <a:off x="495300" y="4457700"/>
            <a:ext cx="8140700" cy="1500187"/>
          </a:xfrm>
        </p:spPr>
        <p:txBody>
          <a:bodyPr/>
          <a:lstStyle/>
          <a:p>
            <a:pPr>
              <a:buFont typeface="Arial" pitchFamily="34" charset="0"/>
              <a:buChar char="•"/>
            </a:pPr>
            <a:r>
              <a:rPr lang="en-US" sz="2800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 Flat, tangent, and wheelpaths marked appropriately</a:t>
            </a:r>
          </a:p>
          <a:p>
            <a:pPr>
              <a:buFont typeface="Arial" pitchFamily="34" charset="0"/>
              <a:buChar char="•"/>
            </a:pPr>
            <a:r>
              <a:rPr lang="en-US" sz="2800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 528’ (0.1 miles) in length</a:t>
            </a:r>
          </a:p>
          <a:p>
            <a:pPr>
              <a:buFont typeface="Arial" pitchFamily="34" charset="0"/>
              <a:buChar char="•"/>
            </a:pPr>
            <a:r>
              <a:rPr lang="en-US" sz="2800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 Preferably 4 lane non-interstate highway</a:t>
            </a:r>
            <a:endParaRPr lang="en-US" sz="4000" b="1" i="1" dirty="0" smtClean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  <a:p>
            <a:pPr algn="ctr"/>
            <a:r>
              <a:rPr lang="en-US" sz="4000" b="1" i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PAVEMENT TYPES</a:t>
            </a:r>
          </a:p>
          <a:p>
            <a:pPr>
              <a:buFont typeface="Arial" pitchFamily="34" charset="0"/>
              <a:buChar char="•"/>
            </a:pPr>
            <a:r>
              <a:rPr lang="en-US" sz="2800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 ‘Smooth’ Dense Graded HMA (MRI &lt; 60 in/mile)</a:t>
            </a:r>
          </a:p>
          <a:p>
            <a:pPr>
              <a:buFont typeface="Arial" pitchFamily="34" charset="0"/>
              <a:buChar char="•"/>
            </a:pPr>
            <a:r>
              <a:rPr lang="en-US" sz="2800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 ‘Rough’ Dense Graded HMA (MRI &gt; 90 in/mile)</a:t>
            </a:r>
          </a:p>
          <a:p>
            <a:pPr>
              <a:buFont typeface="Arial" pitchFamily="34" charset="0"/>
              <a:buChar char="•"/>
            </a:pPr>
            <a:r>
              <a:rPr lang="en-US" sz="2800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 Stone Matrix Asphalt </a:t>
            </a:r>
          </a:p>
          <a:p>
            <a:pPr>
              <a:buFont typeface="Arial" pitchFamily="34" charset="0"/>
              <a:buChar char="•"/>
            </a:pPr>
            <a:r>
              <a:rPr lang="en-US" sz="2800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 Portland Cement Concrete (Optional)</a:t>
            </a:r>
          </a:p>
        </p:txBody>
      </p:sp>
      <p:sp>
        <p:nvSpPr>
          <p:cNvPr id="10243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9F602300-846D-4331-9A1D-7E35A6AC025A}" type="slidenum">
              <a:rPr lang="en-US" smtClean="0"/>
              <a:pPr/>
              <a:t>7</a:t>
            </a:fld>
            <a:endParaRPr lang="en-US" dirty="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8"/>
          <p:cNvSpPr>
            <a:spLocks noGrp="1"/>
          </p:cNvSpPr>
          <p:nvPr>
            <p:ph type="title"/>
          </p:nvPr>
        </p:nvSpPr>
        <p:spPr>
          <a:xfrm>
            <a:off x="685800" y="1016000"/>
            <a:ext cx="7772400" cy="1362075"/>
          </a:xfrm>
        </p:spPr>
        <p:txBody>
          <a:bodyPr/>
          <a:lstStyle/>
          <a:p>
            <a:pPr algn="ctr"/>
            <a:r>
              <a:rPr lang="en-US" b="1" i="1" dirty="0" smtClean="0">
                <a:solidFill>
                  <a:schemeClr val="bg1"/>
                </a:solidFill>
                <a:latin typeface="Calibri" pitchFamily="34" charset="0"/>
              </a:rPr>
              <a:t>TESTING REQUIREMENTS</a:t>
            </a:r>
            <a:br>
              <a:rPr lang="en-US" b="1" i="1" dirty="0" smtClean="0">
                <a:solidFill>
                  <a:schemeClr val="bg1"/>
                </a:solidFill>
                <a:latin typeface="Calibri" pitchFamily="34" charset="0"/>
              </a:rPr>
            </a:br>
            <a:r>
              <a:rPr lang="en-US" b="1" i="1" dirty="0" smtClean="0">
                <a:solidFill>
                  <a:schemeClr val="bg1"/>
                </a:solidFill>
                <a:latin typeface="Calibri" pitchFamily="34" charset="0"/>
              </a:rPr>
              <a:t/>
            </a:r>
            <a:br>
              <a:rPr lang="en-US" b="1" i="1" dirty="0" smtClean="0">
                <a:solidFill>
                  <a:schemeClr val="bg1"/>
                </a:solidFill>
                <a:latin typeface="Calibri" pitchFamily="34" charset="0"/>
              </a:rPr>
            </a:br>
            <a:endParaRPr lang="en-US" b="1" i="1" dirty="0" smtClean="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8" name="Text Placeholder 7"/>
          <p:cNvSpPr>
            <a:spLocks noGrp="1"/>
          </p:cNvSpPr>
          <p:nvPr>
            <p:ph type="body" idx="1"/>
          </p:nvPr>
        </p:nvSpPr>
        <p:spPr>
          <a:xfrm>
            <a:off x="215900" y="4748213"/>
            <a:ext cx="8737600" cy="1500187"/>
          </a:xfrm>
        </p:spPr>
        <p:txBody>
          <a:bodyPr/>
          <a:lstStyle/>
          <a:p>
            <a:pPr>
              <a:buFont typeface="Arial" pitchFamily="34" charset="0"/>
              <a:buChar char="•"/>
            </a:pPr>
            <a:r>
              <a:rPr lang="en-US" sz="2800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 Based on AASHTO R 56-10 </a:t>
            </a:r>
          </a:p>
          <a:p>
            <a:pPr>
              <a:buFont typeface="Arial" pitchFamily="34" charset="0"/>
              <a:buChar char="•"/>
            </a:pPr>
            <a:r>
              <a:rPr lang="en-US" sz="2800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US" sz="2800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Calibrations include </a:t>
            </a:r>
            <a:r>
              <a:rPr lang="en-US" sz="2800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the following: </a:t>
            </a:r>
            <a:r>
              <a:rPr lang="en-US" sz="2800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DMI, Block, </a:t>
            </a:r>
            <a:r>
              <a:rPr lang="en-US" sz="2800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Bounce, </a:t>
            </a:r>
            <a:r>
              <a:rPr lang="en-US" sz="2800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US" sz="2800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      </a:t>
            </a:r>
            <a:r>
              <a:rPr lang="en-US" sz="2800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and </a:t>
            </a:r>
            <a:r>
              <a:rPr lang="en-US" sz="2800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Accelerometer (if applicable)</a:t>
            </a:r>
          </a:p>
          <a:p>
            <a:pPr>
              <a:buFont typeface="Arial" pitchFamily="34" charset="0"/>
              <a:buChar char="•"/>
            </a:pPr>
            <a:r>
              <a:rPr lang="en-US" sz="2800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 Basis Profile established w/ MSDOT’s ICC </a:t>
            </a:r>
            <a:r>
              <a:rPr lang="en-US" sz="2800" dirty="0" err="1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SurPRO</a:t>
            </a:r>
            <a:r>
              <a:rPr lang="en-US" sz="2800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 3500</a:t>
            </a:r>
          </a:p>
          <a:p>
            <a:pPr>
              <a:buFont typeface="Arial" pitchFamily="34" charset="0"/>
              <a:buChar char="•"/>
            </a:pPr>
            <a:r>
              <a:rPr lang="en-US" sz="2800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 A minimum of five runs per section for comparison</a:t>
            </a:r>
          </a:p>
          <a:p>
            <a:pPr>
              <a:buFont typeface="Arial" pitchFamily="34" charset="0"/>
              <a:buChar char="•"/>
            </a:pPr>
            <a:r>
              <a:rPr lang="en-US" sz="2800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 Data analyzed thru </a:t>
            </a:r>
            <a:r>
              <a:rPr lang="en-US" sz="2800" dirty="0" err="1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ProVAL’s</a:t>
            </a:r>
            <a:r>
              <a:rPr lang="en-US" sz="2800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 Profiler Certification Module</a:t>
            </a:r>
          </a:p>
          <a:p>
            <a:pPr>
              <a:buFont typeface="Arial" pitchFamily="34" charset="0"/>
              <a:buChar char="•"/>
            </a:pPr>
            <a:r>
              <a:rPr lang="en-US" sz="2800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 Pass/Fail based on 92% Repeatability and 88% Accuracy</a:t>
            </a:r>
          </a:p>
          <a:p>
            <a:pPr>
              <a:buFont typeface="Arial" pitchFamily="34" charset="0"/>
              <a:buChar char="•"/>
            </a:pPr>
            <a:r>
              <a:rPr lang="en-US" sz="2800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 All operators will take a written exam</a:t>
            </a:r>
          </a:p>
        </p:txBody>
      </p:sp>
      <p:sp>
        <p:nvSpPr>
          <p:cNvPr id="10243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9F602300-846D-4331-9A1D-7E35A6AC025A}" type="slidenum">
              <a:rPr lang="en-US" smtClean="0"/>
              <a:pPr/>
              <a:t>8</a:t>
            </a:fld>
            <a:endParaRPr lang="en-US" dirty="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8"/>
          <p:cNvSpPr>
            <a:spLocks noGrp="1"/>
          </p:cNvSpPr>
          <p:nvPr>
            <p:ph type="title"/>
          </p:nvPr>
        </p:nvSpPr>
        <p:spPr>
          <a:xfrm>
            <a:off x="685800" y="1016000"/>
            <a:ext cx="7772400" cy="1362075"/>
          </a:xfrm>
        </p:spPr>
        <p:txBody>
          <a:bodyPr/>
          <a:lstStyle/>
          <a:p>
            <a:pPr algn="ctr"/>
            <a:r>
              <a:rPr lang="en-US" b="1" i="1" dirty="0" smtClean="0">
                <a:solidFill>
                  <a:schemeClr val="bg1"/>
                </a:solidFill>
                <a:latin typeface="Calibri" pitchFamily="34" charset="0"/>
              </a:rPr>
              <a:t>QA/QC</a:t>
            </a:r>
            <a:br>
              <a:rPr lang="en-US" b="1" i="1" dirty="0" smtClean="0">
                <a:solidFill>
                  <a:schemeClr val="bg1"/>
                </a:solidFill>
                <a:latin typeface="Calibri" pitchFamily="34" charset="0"/>
              </a:rPr>
            </a:br>
            <a:r>
              <a:rPr lang="en-US" b="1" i="1" dirty="0" smtClean="0">
                <a:solidFill>
                  <a:schemeClr val="bg1"/>
                </a:solidFill>
                <a:latin typeface="Calibri" pitchFamily="34" charset="0"/>
              </a:rPr>
              <a:t/>
            </a:r>
            <a:br>
              <a:rPr lang="en-US" b="1" i="1" dirty="0" smtClean="0">
                <a:solidFill>
                  <a:schemeClr val="bg1"/>
                </a:solidFill>
                <a:latin typeface="Calibri" pitchFamily="34" charset="0"/>
              </a:rPr>
            </a:br>
            <a:endParaRPr lang="en-US" b="1" i="1" dirty="0" smtClean="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8" name="Text Placeholder 7"/>
          <p:cNvSpPr>
            <a:spLocks noGrp="1"/>
          </p:cNvSpPr>
          <p:nvPr>
            <p:ph type="body" idx="1"/>
          </p:nvPr>
        </p:nvSpPr>
        <p:spPr>
          <a:xfrm>
            <a:off x="520700" y="4165600"/>
            <a:ext cx="8229600" cy="1500187"/>
          </a:xfrm>
        </p:spPr>
        <p:txBody>
          <a:bodyPr/>
          <a:lstStyle/>
          <a:p>
            <a:pPr>
              <a:buFont typeface="Arial" pitchFamily="34" charset="0"/>
              <a:buChar char="•"/>
            </a:pPr>
            <a:r>
              <a:rPr lang="en-US" sz="2800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 Collect approximately 10% of jobs annually across the         State</a:t>
            </a:r>
          </a:p>
          <a:p>
            <a:pPr>
              <a:buFont typeface="Arial" pitchFamily="34" charset="0"/>
              <a:buChar char="•"/>
            </a:pPr>
            <a:r>
              <a:rPr lang="en-US" sz="2800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 Plans to cover all six districts and all contractors evenly</a:t>
            </a:r>
          </a:p>
          <a:p>
            <a:pPr>
              <a:buFont typeface="Arial" pitchFamily="34" charset="0"/>
              <a:buChar char="•"/>
            </a:pPr>
            <a:r>
              <a:rPr lang="en-US" sz="2800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 Will use ASTM E950 as basis of comparison</a:t>
            </a:r>
          </a:p>
          <a:p>
            <a:pPr>
              <a:buFont typeface="Arial" pitchFamily="34" charset="0"/>
              <a:buChar char="•"/>
            </a:pPr>
            <a:r>
              <a:rPr lang="en-US" sz="2800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 Will ensure Contractors’ profilers are within tolerance throughout the year between certification dates</a:t>
            </a:r>
          </a:p>
        </p:txBody>
      </p:sp>
      <p:sp>
        <p:nvSpPr>
          <p:cNvPr id="10243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9F602300-846D-4331-9A1D-7E35A6AC025A}" type="slidenum">
              <a:rPr lang="en-US" smtClean="0"/>
              <a:pPr/>
              <a:t>9</a:t>
            </a:fld>
            <a:endParaRPr lang="en-US" dirty="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12523</TotalTime>
  <Words>461</Words>
  <Application>Microsoft Office PowerPoint</Application>
  <PresentationFormat>On-screen Show (4:3)</PresentationFormat>
  <Paragraphs>102</Paragraphs>
  <Slides>10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Default Design</vt:lpstr>
      <vt:lpstr>MSDOT Profiler Certification Program</vt:lpstr>
      <vt:lpstr>General information </vt:lpstr>
      <vt:lpstr>Profiler Certification MSDOT’s Primary Profiler Types:</vt:lpstr>
      <vt:lpstr>MSDOT’s 3 MRI Categories</vt:lpstr>
      <vt:lpstr>MRI Specification Project Categories        * The surface smoothness requirements will then be considered a 50% improvement of the existing pavement or 80 in/mile per 0.10-mile segment, whichever is higher.   </vt:lpstr>
      <vt:lpstr>SMOOTHNESS PAY INCENTIVES </vt:lpstr>
      <vt:lpstr>Certification sites </vt:lpstr>
      <vt:lpstr>TESTING REQUIREMENTS  </vt:lpstr>
      <vt:lpstr>QA/QC  </vt:lpstr>
      <vt:lpstr>Questions?</vt:lpstr>
    </vt:vector>
  </TitlesOfParts>
  <Company>Mississippi Department of Transportation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 Slide Title</dc:title>
  <dc:creator>Joy F. Portera</dc:creator>
  <cp:lastModifiedBy>amiddleton</cp:lastModifiedBy>
  <cp:revision>597</cp:revision>
  <cp:lastPrinted>2002-01-25T14:01:52Z</cp:lastPrinted>
  <dcterms:created xsi:type="dcterms:W3CDTF">2000-06-06T21:57:25Z</dcterms:created>
  <dcterms:modified xsi:type="dcterms:W3CDTF">2012-09-14T14:57:25Z</dcterms:modified>
</cp:coreProperties>
</file>