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8" r:id="rId3"/>
    <p:sldId id="289" r:id="rId4"/>
    <p:sldId id="283" r:id="rId5"/>
    <p:sldId id="279" r:id="rId6"/>
    <p:sldId id="290" r:id="rId7"/>
    <p:sldId id="280" r:id="rId8"/>
    <p:sldId id="285" r:id="rId9"/>
    <p:sldId id="286" r:id="rId10"/>
    <p:sldId id="287" r:id="rId11"/>
    <p:sldId id="259" r:id="rId12"/>
    <p:sldId id="281" r:id="rId13"/>
    <p:sldId id="266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000"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000"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000"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000"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000"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000"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000"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000"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000" kern="1200">
        <a:solidFill>
          <a:schemeClr val="tx2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CCFF99"/>
    <a:srgbClr val="192F8F"/>
    <a:srgbClr val="3366CC"/>
    <a:srgbClr val="990033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605" autoAdjust="0"/>
    <p:restoredTop sz="86403" autoAdjust="0"/>
  </p:normalViewPr>
  <p:slideViewPr>
    <p:cSldViewPr>
      <p:cViewPr varScale="1">
        <p:scale>
          <a:sx n="60" d="100"/>
          <a:sy n="60" d="100"/>
        </p:scale>
        <p:origin x="-732" y="-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89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fld id="{B48BAF03-4B7E-4513-B617-2CADBADE8A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59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7DAB12C2-E40D-4E9E-821C-D0654EC24B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643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85884C-5BCD-43B4-911F-790B7F399F24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Tom Harman (FHWA)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44F9D0D8-28CC-4188-B52D-5A45CB9050E6}" type="datetime1">
              <a:rPr lang="en-US"/>
              <a:pPr/>
              <a:t>9/9/2013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National Asphalt Roadmap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BD8B28-E3CF-4F4C-8AD2-866E1D1D9A96}" type="slidenum">
              <a:rPr lang="en-US"/>
              <a:pPr/>
              <a:t>2</a:t>
            </a:fld>
            <a:endParaRPr lang="en-US"/>
          </a:p>
        </p:txBody>
      </p:sp>
      <p:sp>
        <p:nvSpPr>
          <p:cNvPr id="1238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8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8875" y="682625"/>
            <a:ext cx="4543425" cy="3408363"/>
          </a:xfrm>
          <a:solidFill>
            <a:srgbClr val="FFFFFF"/>
          </a:solidFill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18000"/>
            <a:ext cx="5030391" cy="4163786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Char char="•"/>
            </a:pPr>
            <a:r>
              <a:rPr lang="en-US" dirty="0" smtClean="0">
                <a:latin typeface="Arial" pitchFamily="34" charset="0"/>
              </a:rPr>
              <a:t>As we’ve evolved, some of the limitations have been addressed.</a:t>
            </a:r>
          </a:p>
          <a:p>
            <a:pPr>
              <a:buFontTx/>
              <a:buChar char="•"/>
            </a:pPr>
            <a:r>
              <a:rPr lang="en-US" dirty="0" smtClean="0">
                <a:latin typeface="Arial" pitchFamily="34" charset="0"/>
              </a:rPr>
              <a:t>Doing surveys through the windshield was a bit quicker,</a:t>
            </a:r>
          </a:p>
          <a:p>
            <a:pPr lvl="1">
              <a:buFontTx/>
              <a:buChar char="•"/>
            </a:pPr>
            <a:r>
              <a:rPr lang="en-US" dirty="0" smtClean="0">
                <a:latin typeface="Arial" pitchFamily="34" charset="0"/>
              </a:rPr>
              <a:t>But still had its safety &amp; repeatability issues.</a:t>
            </a:r>
          </a:p>
          <a:p>
            <a:pPr>
              <a:buFontTx/>
              <a:buChar char="•"/>
            </a:pPr>
            <a:r>
              <a:rPr lang="en-US" dirty="0" smtClean="0">
                <a:latin typeface="Arial" pitchFamily="34" charset="0"/>
              </a:rPr>
              <a:t>People have collected video or photos </a:t>
            </a:r>
          </a:p>
          <a:p>
            <a:pPr lvl="1">
              <a:buFontTx/>
              <a:buChar char="•"/>
            </a:pPr>
            <a:r>
              <a:rPr lang="en-US" dirty="0" smtClean="0">
                <a:latin typeface="Arial" pitchFamily="34" charset="0"/>
              </a:rPr>
              <a:t>And rated the pavement from those,</a:t>
            </a:r>
          </a:p>
          <a:p>
            <a:pPr>
              <a:buFontTx/>
              <a:buChar char="•"/>
            </a:pPr>
            <a:r>
              <a:rPr lang="en-US" dirty="0" smtClean="0">
                <a:latin typeface="Arial" pitchFamily="34" charset="0"/>
              </a:rPr>
              <a:t>But still…in the end, </a:t>
            </a:r>
          </a:p>
          <a:p>
            <a:pPr lvl="1">
              <a:buFontTx/>
              <a:buChar char="•"/>
            </a:pPr>
            <a:r>
              <a:rPr lang="en-US" dirty="0" smtClean="0">
                <a:latin typeface="Arial" pitchFamily="34" charset="0"/>
              </a:rPr>
              <a:t>those procedures are not as repeatable </a:t>
            </a:r>
          </a:p>
          <a:p>
            <a:pPr lvl="1">
              <a:buFontTx/>
              <a:buChar char="•"/>
            </a:pPr>
            <a:r>
              <a:rPr lang="en-US" dirty="0" smtClean="0">
                <a:latin typeface="Arial" pitchFamily="34" charset="0"/>
              </a:rPr>
              <a:t>as a truly automated process.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Tom Harman (FHWA)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3B170484-44F7-4D51-B65D-0819A8B44F65}" type="datetime1">
              <a:rPr lang="en-US"/>
              <a:pPr/>
              <a:t>9/9/2013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National Asphalt Roadmap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6EB1F5-2F84-4FF7-A91D-FB4F73C09BC6}" type="slidenum">
              <a:rPr lang="en-US"/>
              <a:pPr/>
              <a:t>4</a:t>
            </a:fld>
            <a:endParaRPr lang="en-US"/>
          </a:p>
        </p:txBody>
      </p:sp>
      <p:sp>
        <p:nvSpPr>
          <p:cNvPr id="1245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5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Tom Harman (FHWA)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6AC64362-7D56-45A6-B8D6-0EE842EDE5AC}" type="datetime1">
              <a:rPr lang="en-US"/>
              <a:pPr/>
              <a:t>9/9/2013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National Asphalt Roadmap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B6643F-8A70-4F76-81BE-BB2752A0A655}" type="slidenum">
              <a:rPr lang="en-US"/>
              <a:pPr/>
              <a:t>5</a:t>
            </a:fld>
            <a:endParaRPr lang="en-US"/>
          </a:p>
        </p:txBody>
      </p:sp>
      <p:sp>
        <p:nvSpPr>
          <p:cNvPr id="1246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6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r>
              <a:rPr lang="en-US" baseline="0" dirty="0" smtClean="0"/>
              <a:t> for change</a:t>
            </a:r>
          </a:p>
          <a:p>
            <a:r>
              <a:rPr lang="en-US" baseline="0" dirty="0" smtClean="0"/>
              <a:t>Refer back to slides 4-8</a:t>
            </a:r>
          </a:p>
          <a:p>
            <a:r>
              <a:rPr lang="en-US" baseline="0" dirty="0" smtClean="0"/>
              <a:t>Changes continue in requirements, technology, etc.</a:t>
            </a:r>
          </a:p>
          <a:p>
            <a:r>
              <a:rPr lang="en-US" baseline="0" dirty="0" smtClean="0"/>
              <a:t>“Old” methods don’t meet the needs (slow, not safe, not (as) repeatable and objective).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Talk about needs to get cracking data efficiently, accurately, safely.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27619-1307-4283-8B7E-FFAEFC5BEC4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1955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61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02738" indent="-270283" defTabSz="914461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081135" indent="-216227" defTabSz="914461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513590" indent="-216227" defTabSz="914461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1946044" indent="-216227" defTabSz="914461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378498" indent="-216227" defTabSz="91446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810952" indent="-216227" defTabSz="91446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243406" indent="-216227" defTabSz="91446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675860" indent="-216227" defTabSz="91446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72AE008-896A-4DDE-BA8F-D69FA935C14A}" type="slidenum">
              <a:rPr lang="en-US"/>
              <a:pPr eaLnBrk="1" hangingPunct="1"/>
              <a:t>7</a:t>
            </a:fld>
            <a:endParaRPr lang="en-US" dirty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7903" y="4343704"/>
            <a:ext cx="5409902" cy="4113892"/>
          </a:xfrm>
          <a:noFill/>
        </p:spPr>
        <p:txBody>
          <a:bodyPr/>
          <a:lstStyle/>
          <a:p>
            <a:pPr eaLnBrk="1" hangingPunct="1"/>
            <a:r>
              <a:rPr lang="en-US" sz="1000" dirty="0">
                <a:latin typeface="Arial" pitchFamily="34" charset="0"/>
              </a:rPr>
              <a:t>So what is the objective of this “expert task group”</a:t>
            </a:r>
          </a:p>
          <a:p>
            <a:pPr eaLnBrk="1" hangingPunct="1"/>
            <a:endParaRPr lang="en-US" sz="1000" dirty="0">
              <a:latin typeface="Arial" pitchFamily="34" charset="0"/>
            </a:endParaRPr>
          </a:p>
          <a:p>
            <a:pPr eaLnBrk="1" hangingPunct="1"/>
            <a:r>
              <a:rPr lang="en-US" sz="1000" dirty="0">
                <a:latin typeface="Arial" pitchFamily="34" charset="0"/>
              </a:rPr>
              <a:t>The existing standards were expiring,</a:t>
            </a:r>
          </a:p>
          <a:p>
            <a:pPr eaLnBrk="1" hangingPunct="1"/>
            <a:r>
              <a:rPr lang="en-US" sz="1000" dirty="0">
                <a:latin typeface="Arial" pitchFamily="34" charset="0"/>
              </a:rPr>
              <a:t>	So some action needed to be taken to replace them. </a:t>
            </a:r>
          </a:p>
          <a:p>
            <a:pPr eaLnBrk="1" hangingPunct="1"/>
            <a:endParaRPr lang="en-US" sz="1000" dirty="0">
              <a:latin typeface="Arial" pitchFamily="34" charset="0"/>
            </a:endParaRPr>
          </a:p>
          <a:p>
            <a:pPr eaLnBrk="1" hangingPunct="1"/>
            <a:r>
              <a:rPr lang="en-US" sz="1000" dirty="0">
                <a:latin typeface="Arial" pitchFamily="34" charset="0"/>
              </a:rPr>
              <a:t>New technology has evolved very rapidly over the past decade</a:t>
            </a:r>
          </a:p>
          <a:p>
            <a:pPr eaLnBrk="1" hangingPunct="1"/>
            <a:r>
              <a:rPr lang="en-US" sz="1000" dirty="0">
                <a:latin typeface="Arial" pitchFamily="34" charset="0"/>
              </a:rPr>
              <a:t>	To provide far better data to agencies </a:t>
            </a:r>
          </a:p>
          <a:p>
            <a:pPr eaLnBrk="1" hangingPunct="1"/>
            <a:r>
              <a:rPr lang="en-US" sz="1000" dirty="0">
                <a:latin typeface="Arial" pitchFamily="34" charset="0"/>
              </a:rPr>
              <a:t>	For use in these decision processes</a:t>
            </a:r>
          </a:p>
          <a:p>
            <a:pPr eaLnBrk="1" hangingPunct="1"/>
            <a:endParaRPr lang="en-US" sz="1000" dirty="0">
              <a:latin typeface="Arial" pitchFamily="34" charset="0"/>
            </a:endParaRPr>
          </a:p>
          <a:p>
            <a:pPr eaLnBrk="1" hangingPunct="1"/>
            <a:r>
              <a:rPr lang="en-US" sz="1000" dirty="0">
                <a:latin typeface="Arial" pitchFamily="34" charset="0"/>
              </a:rPr>
              <a:t>In honesty, The existing standards were not being used by many State DOTs </a:t>
            </a:r>
          </a:p>
          <a:p>
            <a:pPr eaLnBrk="1" hangingPunct="1"/>
            <a:r>
              <a:rPr lang="en-US" sz="1000" dirty="0">
                <a:latin typeface="Arial" pitchFamily="34" charset="0"/>
              </a:rPr>
              <a:t>	without considerable modifications.  </a:t>
            </a:r>
          </a:p>
          <a:p>
            <a:pPr eaLnBrk="1" hangingPunct="1"/>
            <a:endParaRPr lang="en-US" sz="1000" dirty="0">
              <a:latin typeface="Arial" pitchFamily="34" charset="0"/>
            </a:endParaRPr>
          </a:p>
          <a:p>
            <a:pPr eaLnBrk="1" hangingPunct="1"/>
            <a:r>
              <a:rPr lang="en-US" sz="1000" dirty="0">
                <a:latin typeface="Arial" pitchFamily="34" charset="0"/>
              </a:rPr>
              <a:t>Although some modifications were for local preference, </a:t>
            </a:r>
          </a:p>
          <a:p>
            <a:pPr eaLnBrk="1" hangingPunct="1"/>
            <a:r>
              <a:rPr lang="en-US" sz="1000" dirty="0">
                <a:latin typeface="Arial" pitchFamily="34" charset="0"/>
              </a:rPr>
              <a:t>	most were related to the need to deliver more consistent, </a:t>
            </a:r>
          </a:p>
          <a:p>
            <a:pPr eaLnBrk="1" hangingPunct="1"/>
            <a:r>
              <a:rPr lang="en-US" sz="1000" dirty="0">
                <a:latin typeface="Arial" pitchFamily="34" charset="0"/>
              </a:rPr>
              <a:t>	precise and accurate data.   </a:t>
            </a:r>
          </a:p>
          <a:p>
            <a:pPr eaLnBrk="1" hangingPunct="1"/>
            <a:endParaRPr lang="en-US" sz="1000" dirty="0">
              <a:latin typeface="Arial" pitchFamily="34" charset="0"/>
            </a:endParaRPr>
          </a:p>
          <a:p>
            <a:pPr eaLnBrk="1" hangingPunct="1"/>
            <a:r>
              <a:rPr lang="en-US" sz="1000" dirty="0">
                <a:latin typeface="Arial" pitchFamily="34" charset="0"/>
              </a:rPr>
              <a:t>Also, while not a driving factor for the changes, </a:t>
            </a:r>
          </a:p>
          <a:p>
            <a:pPr eaLnBrk="1" hangingPunct="1"/>
            <a:r>
              <a:rPr lang="en-US" sz="1000" dirty="0">
                <a:latin typeface="Arial" pitchFamily="34" charset="0"/>
              </a:rPr>
              <a:t>	the ETG recognized that there is also a growing interest </a:t>
            </a:r>
          </a:p>
          <a:p>
            <a:pPr eaLnBrk="1" hangingPunct="1"/>
            <a:r>
              <a:rPr lang="en-US" sz="1000" dirty="0">
                <a:latin typeface="Arial" pitchFamily="34" charset="0"/>
              </a:rPr>
              <a:t>	in making measurements more comparable across State lines </a:t>
            </a:r>
          </a:p>
          <a:p>
            <a:pPr eaLnBrk="1" hangingPunct="1"/>
            <a:r>
              <a:rPr lang="en-US" sz="1000" dirty="0">
                <a:latin typeface="Arial" pitchFamily="34" charset="0"/>
              </a:rPr>
              <a:t>	and in making the information provided more credible to elected officials, </a:t>
            </a:r>
          </a:p>
          <a:p>
            <a:pPr eaLnBrk="1" hangingPunct="1"/>
            <a:r>
              <a:rPr lang="en-US" sz="1000" dirty="0">
                <a:latin typeface="Arial" pitchFamily="34" charset="0"/>
              </a:rPr>
              <a:t>	both at the State level and at the national level.  </a:t>
            </a:r>
          </a:p>
          <a:p>
            <a:pPr eaLnBrk="1" hangingPunct="1"/>
            <a:endParaRPr lang="en-US" sz="1000" dirty="0">
              <a:latin typeface="Arial" pitchFamily="34" charset="0"/>
            </a:endParaRPr>
          </a:p>
          <a:p>
            <a:pPr eaLnBrk="1" hangingPunct="1"/>
            <a:r>
              <a:rPr lang="en-US" sz="1000" dirty="0">
                <a:latin typeface="Arial" pitchFamily="34" charset="0"/>
              </a:rPr>
              <a:t>FHWA is supporting these efforts because </a:t>
            </a:r>
          </a:p>
          <a:p>
            <a:pPr eaLnBrk="1" hangingPunct="1"/>
            <a:r>
              <a:rPr lang="en-US" sz="1000" dirty="0">
                <a:latin typeface="Arial" pitchFamily="34" charset="0"/>
              </a:rPr>
              <a:t>	they believe that standards can result in more cost-effective data collection </a:t>
            </a:r>
          </a:p>
          <a:p>
            <a:pPr eaLnBrk="1" hangingPunct="1"/>
            <a:r>
              <a:rPr lang="en-US" sz="1000" dirty="0">
                <a:latin typeface="Arial" pitchFamily="34" charset="0"/>
              </a:rPr>
              <a:t>	and better management of the highway system.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61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02738" indent="-270283" defTabSz="914461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081135" indent="-216227" defTabSz="914461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513590" indent="-216227" defTabSz="914461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1946044" indent="-216227" defTabSz="914461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378498" indent="-216227" defTabSz="91446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810952" indent="-216227" defTabSz="91446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243406" indent="-216227" defTabSz="91446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675860" indent="-216227" defTabSz="91446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EB5FAE8-7EAE-47F8-8651-15DE2F5F406B}" type="slidenum">
              <a:rPr lang="en-US"/>
              <a:pPr eaLnBrk="1" hangingPunct="1"/>
              <a:t>8</a:t>
            </a:fld>
            <a:endParaRPr lang="en-US" dirty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dirty="0" smtClean="0">
                <a:latin typeface="Arial" pitchFamily="34" charset="0"/>
              </a:rPr>
              <a:t>Current State members involved in developing these standards included….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4100" y="762000"/>
            <a:ext cx="1943100" cy="5029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762000"/>
            <a:ext cx="5676900" cy="5029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7620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600200"/>
            <a:ext cx="7772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rgbClr val="FF66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rgbClr val="FF66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rgbClr val="FF66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rgbClr val="FF66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rgbClr val="FF6600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500" b="1">
          <a:solidFill>
            <a:srgbClr val="FF6600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500" b="1">
          <a:solidFill>
            <a:srgbClr val="FF6600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500" b="1">
          <a:solidFill>
            <a:srgbClr val="FF6600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500" b="1">
          <a:solidFill>
            <a:srgbClr val="FF66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CCFF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•"/>
        <a:defRPr sz="20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bg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bg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bg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ooledfund.org/Details/Solicitation/1357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588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Text Box 8"/>
          <p:cNvSpPr txBox="1">
            <a:spLocks noChangeArrowheads="1"/>
          </p:cNvSpPr>
          <p:nvPr/>
        </p:nvSpPr>
        <p:spPr bwMode="auto">
          <a:xfrm>
            <a:off x="762000" y="2819399"/>
            <a:ext cx="5105400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100" b="1" dirty="0" smtClean="0">
                <a:solidFill>
                  <a:schemeClr val="bg1"/>
                </a:solidFill>
              </a:rPr>
              <a:t>Pooled Fund Project:  Improving </a:t>
            </a:r>
            <a:r>
              <a:rPr lang="en-US" sz="2100" b="1" dirty="0">
                <a:solidFill>
                  <a:schemeClr val="bg1"/>
                </a:solidFill>
              </a:rPr>
              <a:t>the Quality of Pavement Surface Distress and Transverse Profile Data Collection and Analysis</a:t>
            </a:r>
          </a:p>
          <a:p>
            <a:pPr eaLnBrk="0" hangingPunct="0">
              <a:spcBef>
                <a:spcPct val="50000"/>
              </a:spcBef>
            </a:pPr>
            <a:endParaRPr lang="en-US" sz="2000" b="1" dirty="0">
              <a:solidFill>
                <a:schemeClr val="bg1"/>
              </a:solidFill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2000" b="1" dirty="0" smtClean="0">
                <a:solidFill>
                  <a:schemeClr val="bg1"/>
                </a:solidFill>
              </a:rPr>
              <a:t>Andy </a:t>
            </a:r>
            <a:r>
              <a:rPr lang="en-US" sz="2000" b="1" dirty="0">
                <a:solidFill>
                  <a:schemeClr val="bg1"/>
                </a:solidFill>
              </a:rPr>
              <a:t>Mergenmeier, P.E.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</a:rPr>
              <a:t>Senior Pavement and Materials Engineer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</a:rPr>
              <a:t>FHWA Resource Center</a:t>
            </a:r>
          </a:p>
        </p:txBody>
      </p:sp>
      <p:sp>
        <p:nvSpPr>
          <p:cNvPr id="15364" name="Rectangle 16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676400"/>
            <a:ext cx="7924800" cy="990600"/>
          </a:xfrm>
        </p:spPr>
        <p:txBody>
          <a:bodyPr/>
          <a:lstStyle/>
          <a:p>
            <a:pPr>
              <a:buFontTx/>
              <a:buNone/>
            </a:pPr>
            <a:endParaRPr lang="en-US" dirty="0" smtClean="0"/>
          </a:p>
          <a:p>
            <a:pPr>
              <a:buFontTx/>
              <a:buNone/>
            </a:pPr>
            <a:r>
              <a:rPr lang="en-US" dirty="0" smtClean="0">
                <a:solidFill>
                  <a:schemeClr val="bg1"/>
                </a:solidFill>
              </a:rPr>
              <a:t>September 17</a:t>
            </a:r>
            <a:r>
              <a:rPr lang="en-US" i="1" dirty="0" smtClean="0">
                <a:solidFill>
                  <a:schemeClr val="bg1"/>
                </a:solidFill>
              </a:rPr>
              <a:t>,</a:t>
            </a:r>
            <a:r>
              <a:rPr lang="en-US" dirty="0" smtClean="0">
                <a:solidFill>
                  <a:schemeClr val="bg1"/>
                </a:solidFill>
              </a:rPr>
              <a:t>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500" b="1" dirty="0" smtClean="0">
                <a:solidFill>
                  <a:srgbClr val="FF6600"/>
                </a:solidFill>
                <a:effectLst/>
                <a:latin typeface="+mj-lt"/>
                <a:ea typeface="+mj-ea"/>
                <a:cs typeface="+mj-cs"/>
              </a:rPr>
              <a:t>Improving the Quality of Pavement Surface Distress and Transverse Profile Data Collection and Analysis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7772400" cy="4191000"/>
          </a:xfrm>
        </p:spPr>
        <p:txBody>
          <a:bodyPr/>
          <a:lstStyle/>
          <a:p>
            <a:r>
              <a:rPr lang="en-US" dirty="0" smtClean="0"/>
              <a:t>Rutting/Cracking </a:t>
            </a:r>
            <a:r>
              <a:rPr lang="en-US" dirty="0"/>
              <a:t>Expert Task Group </a:t>
            </a:r>
            <a:r>
              <a:rPr lang="en-US" dirty="0" smtClean="0"/>
              <a:t>active </a:t>
            </a:r>
            <a:r>
              <a:rPr lang="en-US" dirty="0"/>
              <a:t>for several </a:t>
            </a:r>
            <a:r>
              <a:rPr lang="en-US" dirty="0" smtClean="0"/>
              <a:t>years</a:t>
            </a:r>
          </a:p>
          <a:p>
            <a:pPr lvl="1"/>
            <a:r>
              <a:rPr lang="en-US" dirty="0" smtClean="0"/>
              <a:t>Did </a:t>
            </a:r>
            <a:r>
              <a:rPr lang="en-US" dirty="0"/>
              <a:t>not have the mechanism to conduct studies </a:t>
            </a:r>
            <a:endParaRPr lang="en-US" dirty="0" smtClean="0"/>
          </a:p>
          <a:p>
            <a:pPr lvl="1"/>
            <a:r>
              <a:rPr lang="en-US" dirty="0" smtClean="0"/>
              <a:t>April 2013 ETG </a:t>
            </a:r>
            <a:r>
              <a:rPr lang="en-US" dirty="0"/>
              <a:t>recommended </a:t>
            </a:r>
            <a:r>
              <a:rPr lang="en-US" dirty="0" smtClean="0"/>
              <a:t>pooled </a:t>
            </a:r>
            <a:r>
              <a:rPr lang="en-US" dirty="0"/>
              <a:t>fund project due to the success with Pavement Profiling effort.</a:t>
            </a:r>
          </a:p>
        </p:txBody>
      </p:sp>
    </p:spTree>
    <p:extLst>
      <p:ext uri="{BB962C8B-B14F-4D97-AF65-F5344CB8AC3E}">
        <p14:creationId xmlns:p14="http://schemas.microsoft.com/office/powerpoint/2010/main" val="389252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>
                <a:effectLst/>
              </a:rPr>
              <a:t>Improving the Quality of Pavement Surface Distress and Transverse Profile Data Collection and Analysis </a:t>
            </a:r>
            <a:r>
              <a:rPr lang="en-US" dirty="0" smtClean="0"/>
              <a:t>– Objectives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7772400" cy="3048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Improve the Quality of Pavement Surface Distress and Transverse Profile Data Collection and Analysis by assembling SHAs, the FHWA, and industry representatives to</a:t>
            </a:r>
            <a:r>
              <a:rPr lang="en-US" dirty="0" smtClean="0"/>
              <a:t>:</a:t>
            </a:r>
            <a:endParaRPr lang="en-US" dirty="0"/>
          </a:p>
          <a:p>
            <a:pPr lvl="0"/>
            <a:r>
              <a:rPr lang="en-US" dirty="0"/>
              <a:t>Identify data collection integrity and quality issues </a:t>
            </a:r>
          </a:p>
          <a:p>
            <a:pPr lvl="0"/>
            <a:r>
              <a:rPr lang="en-US" dirty="0"/>
              <a:t>Identify data analysis needs</a:t>
            </a:r>
          </a:p>
          <a:p>
            <a:pPr lvl="0"/>
            <a:r>
              <a:rPr lang="en-US" dirty="0"/>
              <a:t>Suggest approaches to addressing identified issues and needs</a:t>
            </a:r>
          </a:p>
          <a:p>
            <a:pPr marL="0" indent="0">
              <a:buNone/>
            </a:pPr>
            <a:r>
              <a:rPr lang="en-US" dirty="0" smtClean="0"/>
              <a:t>Based </a:t>
            </a:r>
            <a:r>
              <a:rPr lang="en-US" dirty="0"/>
              <a:t>on this information, the SHAs and the FHWA will</a:t>
            </a:r>
            <a:r>
              <a:rPr lang="en-US" dirty="0" smtClean="0"/>
              <a:t>:</a:t>
            </a:r>
            <a:endParaRPr lang="en-US" dirty="0"/>
          </a:p>
          <a:p>
            <a:pPr lvl="0"/>
            <a:r>
              <a:rPr lang="en-US" dirty="0"/>
              <a:t>Initiate and monitor projects intended to address identified issues and needs</a:t>
            </a:r>
          </a:p>
          <a:p>
            <a:pPr lvl="0"/>
            <a:r>
              <a:rPr lang="en-US" dirty="0"/>
              <a:t>Disseminate results</a:t>
            </a:r>
          </a:p>
          <a:p>
            <a:pPr lvl="0"/>
            <a:r>
              <a:rPr lang="en-US" dirty="0"/>
              <a:t>Assist in solution deployment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500" b="1" dirty="0" smtClean="0">
                <a:solidFill>
                  <a:srgbClr val="FF6600"/>
                </a:solidFill>
                <a:effectLst/>
                <a:latin typeface="+mj-lt"/>
                <a:ea typeface="+mj-ea"/>
                <a:cs typeface="+mj-cs"/>
              </a:rPr>
              <a:t>Improving the Quality of Pavement Surface Distress and Transverse Profile Data Collection and Analysis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09800"/>
            <a:ext cx="7772400" cy="4191000"/>
          </a:xfrm>
        </p:spPr>
        <p:txBody>
          <a:bodyPr/>
          <a:lstStyle/>
          <a:p>
            <a:r>
              <a:rPr lang="en-US" dirty="0"/>
              <a:t>Pooled Fund Project solicitation website: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lvl="1"/>
            <a:r>
              <a:rPr lang="en-US" u="sng" dirty="0">
                <a:solidFill>
                  <a:schemeClr val="bg1"/>
                </a:solidFill>
                <a:hlinkClick r:id="rId2"/>
              </a:rPr>
              <a:t>http://</a:t>
            </a:r>
            <a:r>
              <a:rPr lang="en-US" u="sng" dirty="0" smtClean="0">
                <a:solidFill>
                  <a:schemeClr val="bg1"/>
                </a:solidFill>
                <a:hlinkClick r:id="rId2"/>
              </a:rPr>
              <a:t>www.pooledfund.org/Details/Solicitation/1357</a:t>
            </a:r>
            <a:endParaRPr lang="en-US" u="sng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Research </a:t>
            </a:r>
            <a:r>
              <a:rPr lang="en-US" dirty="0"/>
              <a:t>Director (or designee) should have direct access to input your agencies commitment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043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100" b="1" dirty="0" smtClean="0"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rPr>
              <a:t>Improving the Quality of Pavement Surface Distress and Transverse Profile Data Collection and Analysis</a:t>
            </a:r>
            <a:r>
              <a:rPr lang="en-US" sz="2100" dirty="0" smtClean="0">
                <a:solidFill>
                  <a:schemeClr val="bg1"/>
                </a:solidFill>
              </a:rPr>
              <a:t/>
            </a:r>
            <a:br>
              <a:rPr lang="en-US" sz="2100" dirty="0" smtClean="0">
                <a:solidFill>
                  <a:schemeClr val="bg1"/>
                </a:solidFill>
              </a:rPr>
            </a:br>
            <a:r>
              <a:rPr lang="en-US" sz="2100" dirty="0" smtClean="0">
                <a:solidFill>
                  <a:schemeClr val="bg1"/>
                </a:solidFill>
              </a:rPr>
              <a:t/>
            </a:r>
            <a:br>
              <a:rPr lang="en-US" sz="2100" dirty="0" smtClean="0">
                <a:solidFill>
                  <a:schemeClr val="bg1"/>
                </a:solidFill>
              </a:rPr>
            </a:br>
            <a:r>
              <a:rPr lang="en-US" sz="2100" dirty="0" smtClean="0">
                <a:solidFill>
                  <a:schemeClr val="bg1"/>
                </a:solidFill>
              </a:rPr>
              <a:t>Andrew Mergenmeier P.E.</a:t>
            </a:r>
            <a:br>
              <a:rPr lang="en-US" sz="2100" dirty="0" smtClean="0">
                <a:solidFill>
                  <a:schemeClr val="bg1"/>
                </a:solidFill>
              </a:rPr>
            </a:br>
            <a:r>
              <a:rPr lang="en-US" sz="2100" dirty="0" smtClean="0">
                <a:solidFill>
                  <a:schemeClr val="bg1"/>
                </a:solidFill>
              </a:rPr>
              <a:t/>
            </a:r>
            <a:br>
              <a:rPr lang="en-US" sz="2100" dirty="0" smtClean="0">
                <a:solidFill>
                  <a:schemeClr val="bg1"/>
                </a:solidFill>
              </a:rPr>
            </a:br>
            <a:r>
              <a:rPr lang="en-US" sz="2100" dirty="0" smtClean="0">
                <a:solidFill>
                  <a:schemeClr val="bg1"/>
                </a:solidFill>
              </a:rPr>
              <a:t>Senior Pavement and Materials Engineer</a:t>
            </a:r>
            <a:br>
              <a:rPr lang="en-US" sz="2100" dirty="0" smtClean="0">
                <a:solidFill>
                  <a:schemeClr val="bg1"/>
                </a:solidFill>
              </a:rPr>
            </a:br>
            <a:r>
              <a:rPr lang="en-US" sz="2100" dirty="0" smtClean="0">
                <a:solidFill>
                  <a:schemeClr val="bg1"/>
                </a:solidFill>
              </a:rPr>
              <a:t>FHWA Resource Center</a:t>
            </a:r>
          </a:p>
        </p:txBody>
      </p:sp>
      <p:sp>
        <p:nvSpPr>
          <p:cNvPr id="26626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Questions/Comments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6E3AD996-DCD3-4D7F-90CE-4FA33F4F16BA}" type="slidenum">
              <a:rPr lang="en-US"/>
              <a:pPr/>
              <a:t>2</a:t>
            </a:fld>
            <a:endParaRPr lang="en-US"/>
          </a:p>
        </p:txBody>
      </p:sp>
      <p:sp>
        <p:nvSpPr>
          <p:cNvPr id="12369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914400"/>
            <a:ext cx="7772400" cy="838200"/>
          </a:xfrm>
        </p:spPr>
        <p:txBody>
          <a:bodyPr/>
          <a:lstStyle/>
          <a:p>
            <a:r>
              <a:rPr lang="en-US" sz="2500" dirty="0"/>
              <a:t>Improving the Quality of Pavement Surface Distress and Transverse Profile Data Collection and Analysis </a:t>
            </a:r>
            <a:r>
              <a:rPr lang="en-US" sz="2500" dirty="0" smtClean="0"/>
              <a:t>- Outline</a:t>
            </a:r>
            <a:endParaRPr lang="en-US" sz="2500" dirty="0"/>
          </a:p>
        </p:txBody>
      </p:sp>
      <p:sp>
        <p:nvSpPr>
          <p:cNvPr id="1236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667000"/>
            <a:ext cx="7772400" cy="4191000"/>
          </a:xfrm>
        </p:spPr>
        <p:txBody>
          <a:bodyPr/>
          <a:lstStyle/>
          <a:p>
            <a:r>
              <a:rPr lang="en-US" dirty="0"/>
              <a:t>Abbreviated </a:t>
            </a:r>
            <a:r>
              <a:rPr lang="en-US" dirty="0" smtClean="0"/>
              <a:t>history of Network Level AASHTO Pavement Distress Measurement</a:t>
            </a:r>
            <a:r>
              <a:rPr lang="en-US" baseline="0" dirty="0" smtClean="0"/>
              <a:t> Standards</a:t>
            </a:r>
            <a:endParaRPr lang="en-US" dirty="0"/>
          </a:p>
          <a:p>
            <a:r>
              <a:rPr lang="en-US" dirty="0"/>
              <a:t>What has been accomplished</a:t>
            </a:r>
          </a:p>
          <a:p>
            <a:r>
              <a:rPr lang="en-US" dirty="0"/>
              <a:t>What needs to be accomplished</a:t>
            </a:r>
          </a:p>
          <a:p>
            <a:r>
              <a:rPr lang="en-US" dirty="0"/>
              <a:t>Strategies to accomplish </a:t>
            </a:r>
            <a:r>
              <a:rPr lang="en-US" dirty="0" smtClean="0"/>
              <a:t>needs</a:t>
            </a:r>
            <a:r>
              <a:rPr lang="en-US" dirty="0"/>
              <a:t> </a:t>
            </a:r>
            <a:r>
              <a:rPr lang="en-US" dirty="0" smtClean="0"/>
              <a:t>– pooled fund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06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b="1" dirty="0" smtClean="0"/>
              <a:t>Evolution of Pavement Rating</a:t>
            </a:r>
          </a:p>
        </p:txBody>
      </p:sp>
      <p:graphicFrame>
        <p:nvGraphicFramePr>
          <p:cNvPr id="6" name="Group 3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7939690"/>
              </p:ext>
            </p:extLst>
          </p:nvPr>
        </p:nvGraphicFramePr>
        <p:xfrm>
          <a:off x="762000" y="1905000"/>
          <a:ext cx="7772400" cy="374908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614362"/>
                <a:gridCol w="1643727"/>
                <a:gridCol w="1526485"/>
                <a:gridCol w="1987826"/>
              </a:tblGrid>
              <a:tr h="9881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Methodology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4" marB="4572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Fast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4" marB="4572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Safe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4" marB="45724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Repeatable and Objective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4" marB="45724" horzOverflow="overflow"/>
                </a:tc>
              </a:tr>
              <a:tr h="38007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Walking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4" marB="4572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4" marB="45724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4" marB="45724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4" marB="45724" horzOverflow="overflow"/>
                </a:tc>
              </a:tr>
              <a:tr h="41146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Windshield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4" marB="4572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Wingdings"/>
                        </a:rPr>
                        <a:t>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Wingdings" pitchFamily="2" charset="2"/>
                      </a:endParaRPr>
                    </a:p>
                  </a:txBody>
                  <a:tcPr marT="45724" marB="4572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4" marB="4572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4" marB="45724" horzOverflow="overflow"/>
                </a:tc>
              </a:tr>
              <a:tr h="53209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Semi-Automated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4" marB="4572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Wingdings"/>
                        </a:rPr>
                        <a:t>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Wingdings" pitchFamily="2" charset="2"/>
                      </a:endParaRPr>
                    </a:p>
                  </a:txBody>
                  <a:tcPr marT="45724" marB="4572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Wingdings"/>
                        </a:rPr>
                        <a:t>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Wingdings" pitchFamily="2" charset="2"/>
                      </a:endParaRPr>
                    </a:p>
                  </a:txBody>
                  <a:tcPr marT="45724" marB="4572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4" marB="45724" horzOverflow="overflow"/>
                </a:tc>
              </a:tr>
              <a:tr h="53209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Automated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4" marB="4572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Wingdings"/>
                        </a:rPr>
                        <a:t>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Wingdings" pitchFamily="2" charset="2"/>
                      </a:endParaRPr>
                    </a:p>
                  </a:txBody>
                  <a:tcPr marT="45724" marB="4572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Wingdings"/>
                        </a:rPr>
                        <a:t>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Wingdings" pitchFamily="2" charset="2"/>
                      </a:endParaRPr>
                    </a:p>
                  </a:txBody>
                  <a:tcPr marT="45724" marB="4572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Wingdings"/>
                        </a:rPr>
                        <a:t>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Wingdings" pitchFamily="2" charset="2"/>
                      </a:endParaRPr>
                    </a:p>
                  </a:txBody>
                  <a:tcPr marT="45724" marB="45724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485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0402B849-E034-4AEB-B719-9B63D41DCB1E}" type="slidenum">
              <a:rPr lang="en-US"/>
              <a:pPr/>
              <a:t>4</a:t>
            </a:fld>
            <a:endParaRPr lang="en-US"/>
          </a:p>
        </p:txBody>
      </p:sp>
      <p:sp>
        <p:nvSpPr>
          <p:cNvPr id="1241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Abbreviated History – AASHTO Standards</a:t>
            </a:r>
            <a:endParaRPr lang="en-US" dirty="0"/>
          </a:p>
        </p:txBody>
      </p:sp>
      <p:sp>
        <p:nvSpPr>
          <p:cNvPr id="1241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209800"/>
            <a:ext cx="7772400" cy="4191000"/>
          </a:xfrm>
        </p:spPr>
        <p:txBody>
          <a:bodyPr/>
          <a:lstStyle/>
          <a:p>
            <a:r>
              <a:rPr lang="en-US" dirty="0"/>
              <a:t>Quantifying Roughness – </a:t>
            </a:r>
            <a:r>
              <a:rPr lang="en-US" dirty="0" err="1"/>
              <a:t>Prov</a:t>
            </a:r>
            <a:r>
              <a:rPr lang="en-US" dirty="0"/>
              <a:t> </a:t>
            </a:r>
            <a:r>
              <a:rPr lang="en-US" dirty="0" smtClean="0"/>
              <a:t>1999 </a:t>
            </a:r>
            <a:r>
              <a:rPr lang="en-US" dirty="0"/>
              <a:t>(R43)</a:t>
            </a:r>
          </a:p>
          <a:p>
            <a:r>
              <a:rPr lang="en-US" dirty="0"/>
              <a:t>Faulting – </a:t>
            </a:r>
            <a:r>
              <a:rPr lang="en-US" dirty="0" err="1"/>
              <a:t>Prov</a:t>
            </a:r>
            <a:r>
              <a:rPr lang="en-US" dirty="0"/>
              <a:t> </a:t>
            </a:r>
            <a:r>
              <a:rPr lang="en-US" dirty="0" smtClean="0"/>
              <a:t>1999 </a:t>
            </a:r>
            <a:r>
              <a:rPr lang="en-US" dirty="0"/>
              <a:t>(R36)</a:t>
            </a:r>
          </a:p>
          <a:p>
            <a:r>
              <a:rPr lang="en-US" dirty="0"/>
              <a:t>Rutting – </a:t>
            </a:r>
            <a:r>
              <a:rPr lang="en-US" dirty="0" err="1"/>
              <a:t>Prov</a:t>
            </a:r>
            <a:r>
              <a:rPr lang="en-US" dirty="0"/>
              <a:t> 1999 </a:t>
            </a:r>
            <a:r>
              <a:rPr lang="en-US" dirty="0" smtClean="0"/>
              <a:t>( R48))</a:t>
            </a:r>
            <a:endParaRPr lang="en-US" dirty="0"/>
          </a:p>
          <a:p>
            <a:r>
              <a:rPr lang="en-US" dirty="0"/>
              <a:t>Cracking – </a:t>
            </a:r>
            <a:r>
              <a:rPr lang="en-US" dirty="0" err="1"/>
              <a:t>Prov</a:t>
            </a:r>
            <a:r>
              <a:rPr lang="en-US" dirty="0"/>
              <a:t> 2001 </a:t>
            </a:r>
            <a:r>
              <a:rPr lang="en-US" dirty="0" smtClean="0"/>
              <a:t>(R55)</a:t>
            </a:r>
            <a:endParaRPr lang="en-US" dirty="0"/>
          </a:p>
          <a:p>
            <a:pPr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676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7A761911-2EE0-4BD7-A975-A0C2B1D48FD0}" type="slidenum">
              <a:rPr lang="en-US"/>
              <a:pPr/>
              <a:t>5</a:t>
            </a:fld>
            <a:endParaRPr lang="en-US"/>
          </a:p>
        </p:txBody>
      </p:sp>
      <p:sp>
        <p:nvSpPr>
          <p:cNvPr id="1242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has been Accomplished – Year 2003</a:t>
            </a:r>
          </a:p>
        </p:txBody>
      </p:sp>
      <p:sp>
        <p:nvSpPr>
          <p:cNvPr id="1242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Profiler Equipment Spec – (MP11)</a:t>
            </a:r>
          </a:p>
          <a:p>
            <a:r>
              <a:rPr lang="en-US" dirty="0"/>
              <a:t>Profiler System Certification – (PP49)</a:t>
            </a:r>
          </a:p>
          <a:p>
            <a:r>
              <a:rPr lang="en-US" dirty="0"/>
              <a:t>Operating Profilers and Evaluating </a:t>
            </a:r>
            <a:r>
              <a:rPr lang="en-US" dirty="0" err="1"/>
              <a:t>Pvt</a:t>
            </a:r>
            <a:r>
              <a:rPr lang="en-US" dirty="0"/>
              <a:t> Profiles – (PP50)</a:t>
            </a:r>
          </a:p>
          <a:p>
            <a:r>
              <a:rPr lang="en-US" dirty="0"/>
              <a:t>Pavement Ride Quality Specification – (MP17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Significant </a:t>
            </a:r>
            <a:r>
              <a:rPr lang="en-US" dirty="0"/>
              <a:t>Ongoing Ride Quality </a:t>
            </a:r>
            <a:r>
              <a:rPr lang="en-US" dirty="0" smtClean="0"/>
              <a:t>Activities – Pooled Fund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193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Motivation for New/Updated</a:t>
            </a:r>
            <a:r>
              <a:rPr lang="en-CA" baseline="0" dirty="0" smtClean="0"/>
              <a:t> </a:t>
            </a:r>
            <a:r>
              <a:rPr lang="en-CA" dirty="0" smtClean="0"/>
              <a:t>Standards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85800" y="2057400"/>
            <a:ext cx="3822192" cy="344728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CA" sz="2000" b="1" dirty="0" smtClean="0"/>
              <a:t>Industry changes</a:t>
            </a:r>
          </a:p>
          <a:p>
            <a:pPr lvl="1"/>
            <a:r>
              <a:rPr lang="en-CA" sz="1800" b="1" dirty="0" smtClean="0"/>
              <a:t>Service</a:t>
            </a:r>
          </a:p>
          <a:p>
            <a:pPr lvl="1"/>
            <a:r>
              <a:rPr lang="en-CA" sz="1800" b="1" dirty="0" smtClean="0"/>
              <a:t>Technology</a:t>
            </a:r>
          </a:p>
          <a:p>
            <a:r>
              <a:rPr lang="en-CA" sz="2000" b="1" dirty="0" smtClean="0"/>
              <a:t>State changes</a:t>
            </a:r>
          </a:p>
          <a:p>
            <a:pPr lvl="1"/>
            <a:r>
              <a:rPr lang="en-CA" sz="1800" b="1" dirty="0" smtClean="0"/>
              <a:t>Programmatic</a:t>
            </a:r>
          </a:p>
          <a:p>
            <a:pPr lvl="1"/>
            <a:r>
              <a:rPr lang="en-CA" sz="1800" b="1" dirty="0" smtClean="0"/>
              <a:t>MEPDG</a:t>
            </a:r>
          </a:p>
          <a:p>
            <a:r>
              <a:rPr lang="en-CA" sz="2000" b="1" dirty="0" smtClean="0"/>
              <a:t>National changes</a:t>
            </a:r>
          </a:p>
          <a:p>
            <a:pPr lvl="1"/>
            <a:r>
              <a:rPr lang="en-CA" sz="1800" b="1" dirty="0" smtClean="0"/>
              <a:t>MAP-21 (Performance)</a:t>
            </a:r>
          </a:p>
          <a:p>
            <a:pPr lvl="1"/>
            <a:r>
              <a:rPr lang="en-CA" sz="1800" b="1" dirty="0" smtClean="0"/>
              <a:t>HPMS</a:t>
            </a:r>
          </a:p>
          <a:p>
            <a:pPr lvl="1"/>
            <a:endParaRPr lang="en-CA" sz="1800" b="1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294967295"/>
          </p:nvPr>
        </p:nvSpPr>
        <p:spPr>
          <a:xfrm>
            <a:off x="4648200" y="2133600"/>
            <a:ext cx="3822192" cy="3447288"/>
          </a:xfrm>
          <a:prstGeom prst="rect">
            <a:avLst/>
          </a:prstGeom>
        </p:spPr>
        <p:txBody>
          <a:bodyPr/>
          <a:lstStyle/>
          <a:p>
            <a:r>
              <a:rPr lang="en-CA" sz="2000" b="1" dirty="0"/>
              <a:t>Need to get data </a:t>
            </a:r>
          </a:p>
          <a:p>
            <a:pPr lvl="1"/>
            <a:r>
              <a:rPr lang="en-CA" sz="1800" b="1" dirty="0"/>
              <a:t>Efficiently</a:t>
            </a:r>
          </a:p>
          <a:p>
            <a:pPr lvl="1"/>
            <a:r>
              <a:rPr lang="en-CA" sz="1800" b="1" dirty="0"/>
              <a:t>Accurately</a:t>
            </a:r>
          </a:p>
          <a:p>
            <a:pPr lvl="1"/>
            <a:r>
              <a:rPr lang="en-CA" sz="1800" b="1" dirty="0" smtClean="0"/>
              <a:t>Safely</a:t>
            </a:r>
            <a:endParaRPr lang="en-CA" sz="18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27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Content Placeholder 6"/>
          <p:cNvSpPr>
            <a:spLocks noGrp="1"/>
          </p:cNvSpPr>
          <p:nvPr>
            <p:ph idx="1"/>
          </p:nvPr>
        </p:nvSpPr>
        <p:spPr>
          <a:xfrm>
            <a:off x="304800" y="1981200"/>
            <a:ext cx="7772400" cy="4191000"/>
          </a:xfrm>
        </p:spPr>
        <p:txBody>
          <a:bodyPr>
            <a:normAutofit/>
          </a:bodyPr>
          <a:lstStyle/>
          <a:p>
            <a:r>
              <a:rPr lang="en-CA" dirty="0" smtClean="0"/>
              <a:t>AASHTO R 48 (Rutting) and R 55 (Cracking)</a:t>
            </a:r>
          </a:p>
          <a:p>
            <a:r>
              <a:rPr lang="en-CA" dirty="0"/>
              <a:t>B</a:t>
            </a:r>
            <a:r>
              <a:rPr lang="en-CA" dirty="0" smtClean="0"/>
              <a:t>ased on a manual approach and 10+ year old technology; missing key details</a:t>
            </a:r>
          </a:p>
          <a:p>
            <a:r>
              <a:rPr lang="en-CA" dirty="0" smtClean="0"/>
              <a:t>Industry is Evolving…</a:t>
            </a:r>
          </a:p>
        </p:txBody>
      </p:sp>
      <p:sp>
        <p:nvSpPr>
          <p:cNvPr id="6148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/>
              <a:t>Why New Standards?</a:t>
            </a:r>
          </a:p>
        </p:txBody>
      </p:sp>
    </p:spTree>
    <p:extLst>
      <p:ext uri="{BB962C8B-B14F-4D97-AF65-F5344CB8AC3E}">
        <p14:creationId xmlns:p14="http://schemas.microsoft.com/office/powerpoint/2010/main" val="131628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609600"/>
            <a:ext cx="7772400" cy="838200"/>
          </a:xfrm>
        </p:spPr>
        <p:txBody>
          <a:bodyPr/>
          <a:lstStyle/>
          <a:p>
            <a:r>
              <a:rPr lang="en-CA" dirty="0" smtClean="0"/>
              <a:t>ETG Formed in 2006 - Members as of April 2013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371600"/>
            <a:ext cx="7408333" cy="4648200"/>
          </a:xfrm>
        </p:spPr>
        <p:txBody>
          <a:bodyPr>
            <a:normAutofit fontScale="85000" lnSpcReduction="20000"/>
          </a:bodyPr>
          <a:lstStyle/>
          <a:p>
            <a:r>
              <a:rPr lang="en-CA" dirty="0" smtClean="0"/>
              <a:t>FHWA</a:t>
            </a:r>
          </a:p>
          <a:p>
            <a:pPr lvl="1"/>
            <a:r>
              <a:rPr lang="en-CA" dirty="0"/>
              <a:t>Thomas Van, HQ Asset Management</a:t>
            </a:r>
          </a:p>
          <a:p>
            <a:pPr lvl="1"/>
            <a:r>
              <a:rPr lang="en-CA" dirty="0"/>
              <a:t>Jack Springer, TFHRC</a:t>
            </a:r>
          </a:p>
          <a:p>
            <a:pPr lvl="1"/>
            <a:r>
              <a:rPr lang="en-CA" dirty="0" smtClean="0"/>
              <a:t>Andy </a:t>
            </a:r>
            <a:r>
              <a:rPr lang="en-CA" dirty="0"/>
              <a:t>Mergenmeier, RC</a:t>
            </a:r>
          </a:p>
          <a:p>
            <a:pPr lvl="1"/>
            <a:r>
              <a:rPr lang="en-CA" dirty="0"/>
              <a:t>Mike Moravec, HQ </a:t>
            </a:r>
            <a:r>
              <a:rPr lang="en-CA" dirty="0" smtClean="0"/>
              <a:t>Pavements</a:t>
            </a:r>
          </a:p>
          <a:p>
            <a:r>
              <a:rPr lang="en-CA" dirty="0" smtClean="0"/>
              <a:t>States</a:t>
            </a:r>
          </a:p>
          <a:p>
            <a:pPr lvl="1"/>
            <a:r>
              <a:rPr lang="en-CA" dirty="0" smtClean="0"/>
              <a:t>Rick </a:t>
            </a:r>
            <a:r>
              <a:rPr lang="en-CA" dirty="0"/>
              <a:t>Miller, Kansas </a:t>
            </a:r>
            <a:r>
              <a:rPr lang="en-CA" dirty="0" smtClean="0"/>
              <a:t>DOT (Lead)</a:t>
            </a:r>
            <a:endParaRPr lang="en-CA" dirty="0"/>
          </a:p>
          <a:p>
            <a:pPr lvl="1"/>
            <a:r>
              <a:rPr lang="en-CA" dirty="0"/>
              <a:t>John Andrews, Maryland </a:t>
            </a:r>
            <a:r>
              <a:rPr lang="en-CA" dirty="0" smtClean="0"/>
              <a:t>SHA</a:t>
            </a:r>
            <a:endParaRPr lang="en-CA" dirty="0"/>
          </a:p>
          <a:p>
            <a:pPr lvl="1"/>
            <a:r>
              <a:rPr lang="en-CA" dirty="0" smtClean="0"/>
              <a:t>Magdy Mikhail, </a:t>
            </a:r>
            <a:r>
              <a:rPr lang="en-CA" dirty="0"/>
              <a:t>Texas DOT</a:t>
            </a:r>
          </a:p>
          <a:p>
            <a:pPr lvl="1"/>
            <a:r>
              <a:rPr lang="en-CA" dirty="0"/>
              <a:t>Bouzid Choubane, Florida DOT</a:t>
            </a:r>
          </a:p>
          <a:p>
            <a:pPr lvl="1"/>
            <a:r>
              <a:rPr lang="en-CA" dirty="0"/>
              <a:t>Cole Mullis, Oregon DOT</a:t>
            </a:r>
          </a:p>
          <a:p>
            <a:pPr lvl="1"/>
            <a:r>
              <a:rPr lang="en-CA" dirty="0"/>
              <a:t>Judith Corley-Lay, North Carolina </a:t>
            </a:r>
            <a:r>
              <a:rPr lang="en-CA" dirty="0" smtClean="0"/>
              <a:t>DOT</a:t>
            </a:r>
          </a:p>
          <a:p>
            <a:r>
              <a:rPr lang="en-CA" dirty="0" smtClean="0"/>
              <a:t>Industry</a:t>
            </a:r>
          </a:p>
          <a:p>
            <a:pPr lvl="1"/>
            <a:r>
              <a:rPr lang="en-CA" dirty="0"/>
              <a:t>Gary Elkins, MACTEC</a:t>
            </a:r>
          </a:p>
          <a:p>
            <a:pPr lvl="1"/>
            <a:r>
              <a:rPr lang="en-CA" dirty="0"/>
              <a:t>Frank Holt, Dynatest</a:t>
            </a:r>
          </a:p>
          <a:p>
            <a:pPr lvl="1"/>
            <a:r>
              <a:rPr lang="en-CA" dirty="0"/>
              <a:t>Jerry Daleiden, Fugro</a:t>
            </a:r>
          </a:p>
          <a:p>
            <a:pPr lvl="1"/>
            <a:r>
              <a:rPr lang="en-CA" dirty="0"/>
              <a:t>Richard Fox-Ivey, </a:t>
            </a:r>
            <a:r>
              <a:rPr lang="en-CA" dirty="0" smtClean="0"/>
              <a:t>Pavemetrics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6669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7772400" cy="838200"/>
          </a:xfrm>
        </p:spPr>
        <p:txBody>
          <a:bodyPr/>
          <a:lstStyle/>
          <a:p>
            <a:r>
              <a:rPr lang="en-US" sz="2500" b="1" dirty="0" smtClean="0">
                <a:solidFill>
                  <a:srgbClr val="FF6600"/>
                </a:solidFill>
                <a:effectLst/>
                <a:latin typeface="+mj-lt"/>
                <a:ea typeface="+mj-ea"/>
                <a:cs typeface="+mj-cs"/>
              </a:rPr>
              <a:t>Improving the Quality of Pavement Surface Distress and Transverse Profile Data Collection and Analysis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7772400" cy="4191000"/>
          </a:xfrm>
        </p:spPr>
        <p:txBody>
          <a:bodyPr/>
          <a:lstStyle/>
          <a:p>
            <a:r>
              <a:rPr lang="en-US" dirty="0"/>
              <a:t>AASHTO PP 67, Quantifying Cracks in Asphalt Pavement Surfaces from Collected Images Utilizing Automated </a:t>
            </a:r>
            <a:r>
              <a:rPr lang="en-US" dirty="0" smtClean="0"/>
              <a:t>Methods</a:t>
            </a:r>
            <a:endParaRPr lang="en-US" dirty="0"/>
          </a:p>
          <a:p>
            <a:r>
              <a:rPr lang="en-US" dirty="0"/>
              <a:t>AASHTO PP 68, Collecting Images of Pavement Surfaces for Distress </a:t>
            </a:r>
            <a:r>
              <a:rPr lang="en-US" dirty="0" smtClean="0"/>
              <a:t>Detection</a:t>
            </a:r>
            <a:endParaRPr lang="en-US" dirty="0"/>
          </a:p>
          <a:p>
            <a:r>
              <a:rPr lang="en-US" dirty="0"/>
              <a:t>AASHTO PP 69, Determining Pavement Deformation Parameters and Cross-Slope from Collected Transverse </a:t>
            </a:r>
            <a:r>
              <a:rPr lang="en-US" dirty="0" smtClean="0"/>
              <a:t>Profiles</a:t>
            </a:r>
            <a:endParaRPr lang="en-US" dirty="0"/>
          </a:p>
          <a:p>
            <a:r>
              <a:rPr lang="en-US" dirty="0"/>
              <a:t>AASHTO PP 70, Collecting the Transverse Pavement Profile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158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rasta:9.2:Applications (Mac OS 9):Microsoft Office 98:Templates:Blank Presentation</Template>
  <TotalTime>2082</TotalTime>
  <Words>737</Words>
  <Application>Microsoft Office PowerPoint</Application>
  <PresentationFormat>On-screen Show (4:3)</PresentationFormat>
  <Paragraphs>163</Paragraphs>
  <Slides>13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Blank Presentation</vt:lpstr>
      <vt:lpstr>PowerPoint Presentation</vt:lpstr>
      <vt:lpstr>Improving the Quality of Pavement Surface Distress and Transverse Profile Data Collection and Analysis - Outline</vt:lpstr>
      <vt:lpstr>Evolution of Pavement Rating</vt:lpstr>
      <vt:lpstr>Abbreviated History – AASHTO Standards</vt:lpstr>
      <vt:lpstr>What has been Accomplished – Year 2003</vt:lpstr>
      <vt:lpstr>Motivation for New/Updated Standards</vt:lpstr>
      <vt:lpstr>Why New Standards?</vt:lpstr>
      <vt:lpstr>ETG Formed in 2006 - Members as of April 2013</vt:lpstr>
      <vt:lpstr>Improving the Quality of Pavement Surface Distress and Transverse Profile Data Collection and Analysis </vt:lpstr>
      <vt:lpstr>Improving the Quality of Pavement Surface Distress and Transverse Profile Data Collection and Analysis </vt:lpstr>
      <vt:lpstr>Improving the Quality of Pavement Surface Distress and Transverse Profile Data Collection and Analysis – Objectives</vt:lpstr>
      <vt:lpstr>Improving the Quality of Pavement Surface Distress and Transverse Profile Data Collection and Analysis </vt:lpstr>
      <vt:lpstr>Improving the Quality of Pavement Surface Distress and Transverse Profile Data Collection and Analysis  Andrew Mergenmeier P.E.  Senior Pavement and Materials Engineer FHWA Resource Center</vt:lpstr>
    </vt:vector>
  </TitlesOfParts>
  <Company>WB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Steven Kupper</dc:creator>
  <cp:lastModifiedBy>mergenmeier</cp:lastModifiedBy>
  <cp:revision>134</cp:revision>
  <dcterms:created xsi:type="dcterms:W3CDTF">2004-03-03T18:56:31Z</dcterms:created>
  <dcterms:modified xsi:type="dcterms:W3CDTF">2013-09-09T23:33:16Z</dcterms:modified>
</cp:coreProperties>
</file>