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5"/>
  </p:sldMasterIdLst>
  <p:notesMasterIdLst>
    <p:notesMasterId r:id="rId19"/>
  </p:notesMasterIdLst>
  <p:sldIdLst>
    <p:sldId id="257" r:id="rId6"/>
    <p:sldId id="258" r:id="rId7"/>
    <p:sldId id="267" r:id="rId8"/>
    <p:sldId id="268" r:id="rId9"/>
    <p:sldId id="265" r:id="rId10"/>
    <p:sldId id="266" r:id="rId11"/>
    <p:sldId id="269" r:id="rId12"/>
    <p:sldId id="262" r:id="rId13"/>
    <p:sldId id="271" r:id="rId14"/>
    <p:sldId id="272" r:id="rId15"/>
    <p:sldId id="273" r:id="rId16"/>
    <p:sldId id="270" r:id="rId17"/>
    <p:sldId id="26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5" d="100"/>
          <a:sy n="85" d="100"/>
        </p:scale>
        <p:origin x="-562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1742" y="-91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ta\slides\RPUG13\INT_IRI_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ta\slides\RPUG13\INT_IRI_1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ta\slides\RPUG13\INT_IRI_1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ta\slides\RPUG13\INT_IRI_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2012 HPMS IRI Sections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# Sections</c:v>
          </c:tx>
          <c:invertIfNegative val="0"/>
          <c:dLbls>
            <c:txPr>
              <a:bodyPr/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data!$K$2:$M$2</c:f>
              <c:strCache>
                <c:ptCount val="3"/>
                <c:pt idx="0">
                  <c:v>&lt;0.10 mi</c:v>
                </c:pt>
                <c:pt idx="1">
                  <c:v>=0.10 mi</c:v>
                </c:pt>
                <c:pt idx="2">
                  <c:v>&gt;0.10 mi</c:v>
                </c:pt>
              </c:strCache>
            </c:strRef>
          </c:cat>
          <c:val>
            <c:numRef>
              <c:f>data!$H$55:$J$55</c:f>
              <c:numCache>
                <c:formatCode>0%</c:formatCode>
                <c:ptCount val="3"/>
                <c:pt idx="0">
                  <c:v>0.25051077061922777</c:v>
                </c:pt>
                <c:pt idx="1">
                  <c:v>0.58267203705489168</c:v>
                </c:pt>
                <c:pt idx="2">
                  <c:v>0.16681719232588052</c:v>
                </c:pt>
              </c:numCache>
            </c:numRef>
          </c:val>
        </c:ser>
        <c:ser>
          <c:idx val="1"/>
          <c:order val="1"/>
          <c:tx>
            <c:v>Miles</c:v>
          </c:tx>
          <c:invertIfNegative val="0"/>
          <c:dLbls>
            <c:txPr>
              <a:bodyPr/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data!$K$2:$M$2</c:f>
              <c:strCache>
                <c:ptCount val="3"/>
                <c:pt idx="0">
                  <c:v>&lt;0.10 mi</c:v>
                </c:pt>
                <c:pt idx="1">
                  <c:v>=0.10 mi</c:v>
                </c:pt>
                <c:pt idx="2">
                  <c:v>&gt;0.10 mi</c:v>
                </c:pt>
              </c:strCache>
            </c:strRef>
          </c:cat>
          <c:val>
            <c:numRef>
              <c:f>data!$K$55:$M$55</c:f>
              <c:numCache>
                <c:formatCode>0%</c:formatCode>
                <c:ptCount val="3"/>
                <c:pt idx="0">
                  <c:v>5.8775378782494316E-2</c:v>
                </c:pt>
                <c:pt idx="1">
                  <c:v>0.35507528606282945</c:v>
                </c:pt>
                <c:pt idx="2">
                  <c:v>0.58614933515467615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73593216"/>
        <c:axId val="73594752"/>
      </c:barChart>
      <c:catAx>
        <c:axId val="73593216"/>
        <c:scaling>
          <c:orientation val="minMax"/>
        </c:scaling>
        <c:delete val="0"/>
        <c:axPos val="b"/>
        <c:majorTickMark val="none"/>
        <c:minorTickMark val="none"/>
        <c:tickLblPos val="nextTo"/>
        <c:crossAx val="73594752"/>
        <c:crosses val="autoZero"/>
        <c:auto val="1"/>
        <c:lblAlgn val="ctr"/>
        <c:lblOffset val="100"/>
        <c:noMultiLvlLbl val="0"/>
      </c:catAx>
      <c:valAx>
        <c:axId val="7359475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2000"/>
                  <a:t>Percent</a:t>
                </a:r>
              </a:p>
            </c:rich>
          </c:tx>
          <c:layout/>
          <c:overlay val="0"/>
        </c:title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crossAx val="73593216"/>
        <c:crosses val="autoZero"/>
        <c:crossBetween val="between"/>
      </c:valAx>
    </c:plotArea>
    <c:legend>
      <c:legendPos val="b"/>
      <c:legendEntry>
        <c:idx val="0"/>
        <c:txPr>
          <a:bodyPr/>
          <a:lstStyle/>
          <a:p>
            <a:pPr>
              <a:defRPr sz="2000" b="1" i="0" baseline="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 b="1" i="0" baseline="0"/>
            </a:pPr>
            <a:endParaRPr lang="en-US"/>
          </a:p>
        </c:txPr>
      </c:legendEntry>
      <c:layout>
        <c:manualLayout>
          <c:xMode val="edge"/>
          <c:yMode val="edge"/>
          <c:x val="0.29427158447299351"/>
          <c:y val="0.93264031208427711"/>
          <c:w val="0.48163226965050421"/>
          <c:h val="5.3661057778736559E-2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2012 HPMS 0.10 mi IRI Sections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data!$I$3</c:f>
              <c:strCache>
                <c:ptCount val="1"/>
                <c:pt idx="0">
                  <c:v>% Sections</c:v>
                </c:pt>
              </c:strCache>
            </c:strRef>
          </c:tx>
          <c:invertIfNegative val="0"/>
          <c:val>
            <c:numRef>
              <c:f>data!$I$4:$I$54</c:f>
              <c:numCache>
                <c:formatCode>0%</c:formatCode>
                <c:ptCount val="51"/>
                <c:pt idx="0">
                  <c:v>0.56861210877373014</c:v>
                </c:pt>
                <c:pt idx="1">
                  <c:v>0.98293601003764119</c:v>
                </c:pt>
                <c:pt idx="2">
                  <c:v>0.15920434222018884</c:v>
                </c:pt>
                <c:pt idx="3">
                  <c:v>0.99027233719242957</c:v>
                </c:pt>
                <c:pt idx="4">
                  <c:v>1.2025179075320165E-2</c:v>
                </c:pt>
                <c:pt idx="5">
                  <c:v>1.3361328497804924E-2</c:v>
                </c:pt>
                <c:pt idx="6">
                  <c:v>0.61983752493068056</c:v>
                </c:pt>
                <c:pt idx="7">
                  <c:v>4.5864661654135337E-2</c:v>
                </c:pt>
                <c:pt idx="8">
                  <c:v>8.1766148814390845E-4</c:v>
                </c:pt>
                <c:pt idx="9">
                  <c:v>0.79043625836078668</c:v>
                </c:pt>
                <c:pt idx="10">
                  <c:v>8.7873462214411243E-4</c:v>
                </c:pt>
                <c:pt idx="11">
                  <c:v>0</c:v>
                </c:pt>
                <c:pt idx="12">
                  <c:v>0.98702487171944964</c:v>
                </c:pt>
                <c:pt idx="13">
                  <c:v>0.93710739505263618</c:v>
                </c:pt>
                <c:pt idx="14">
                  <c:v>0.19008565538811487</c:v>
                </c:pt>
                <c:pt idx="15">
                  <c:v>3.3041229708375233E-3</c:v>
                </c:pt>
                <c:pt idx="16">
                  <c:v>6.0869565217391299E-4</c:v>
                </c:pt>
                <c:pt idx="17">
                  <c:v>0.60508072502821342</c:v>
                </c:pt>
                <c:pt idx="18">
                  <c:v>0.87556926389003886</c:v>
                </c:pt>
                <c:pt idx="19">
                  <c:v>1.4160485502360081E-2</c:v>
                </c:pt>
                <c:pt idx="20">
                  <c:v>0.92951512306351014</c:v>
                </c:pt>
                <c:pt idx="21">
                  <c:v>4.6432964329643299E-2</c:v>
                </c:pt>
                <c:pt idx="22">
                  <c:v>0.97449328807498359</c:v>
                </c:pt>
                <c:pt idx="23">
                  <c:v>0.86761087111062507</c:v>
                </c:pt>
                <c:pt idx="24">
                  <c:v>6.5047701647875109E-4</c:v>
                </c:pt>
                <c:pt idx="25">
                  <c:v>1</c:v>
                </c:pt>
                <c:pt idx="26">
                  <c:v>9.5957135898684848E-2</c:v>
                </c:pt>
                <c:pt idx="27">
                  <c:v>3.7313432835820895E-3</c:v>
                </c:pt>
                <c:pt idx="28">
                  <c:v>0.98751560549313355</c:v>
                </c:pt>
                <c:pt idx="29">
                  <c:v>2.2758306781975419E-3</c:v>
                </c:pt>
                <c:pt idx="30">
                  <c:v>0.95673967858553333</c:v>
                </c:pt>
                <c:pt idx="31">
                  <c:v>0.94569079933210598</c:v>
                </c:pt>
                <c:pt idx="32">
                  <c:v>2.5907743158508724E-2</c:v>
                </c:pt>
                <c:pt idx="33">
                  <c:v>0.92576493275627059</c:v>
                </c:pt>
                <c:pt idx="34">
                  <c:v>0</c:v>
                </c:pt>
                <c:pt idx="35">
                  <c:v>0.12986292686791856</c:v>
                </c:pt>
                <c:pt idx="36">
                  <c:v>1.676202756064147E-2</c:v>
                </c:pt>
                <c:pt idx="37">
                  <c:v>0.94624000569831013</c:v>
                </c:pt>
                <c:pt idx="38">
                  <c:v>3.058103975535168E-4</c:v>
                </c:pt>
                <c:pt idx="39">
                  <c:v>3.5087719298245615E-3</c:v>
                </c:pt>
                <c:pt idx="40">
                  <c:v>2.3433034863783578E-2</c:v>
                </c:pt>
                <c:pt idx="41">
                  <c:v>3.5728463676061931E-3</c:v>
                </c:pt>
                <c:pt idx="42">
                  <c:v>0.9871727769141232</c:v>
                </c:pt>
                <c:pt idx="43">
                  <c:v>9.4482644651851209E-3</c:v>
                </c:pt>
                <c:pt idx="44">
                  <c:v>8.6802130597751041E-3</c:v>
                </c:pt>
                <c:pt idx="45">
                  <c:v>0.95777379886601011</c:v>
                </c:pt>
                <c:pt idx="46">
                  <c:v>1.8596971752569403E-2</c:v>
                </c:pt>
                <c:pt idx="47">
                  <c:v>0.67841558108194833</c:v>
                </c:pt>
                <c:pt idx="48">
                  <c:v>2.4976288333860258E-2</c:v>
                </c:pt>
                <c:pt idx="49">
                  <c:v>0.85139341832196858</c:v>
                </c:pt>
                <c:pt idx="50">
                  <c:v>0</c:v>
                </c:pt>
              </c:numCache>
            </c:numRef>
          </c:val>
        </c:ser>
        <c:ser>
          <c:idx val="1"/>
          <c:order val="1"/>
          <c:tx>
            <c:strRef>
              <c:f>data!$L$3</c:f>
              <c:strCache>
                <c:ptCount val="1"/>
                <c:pt idx="0">
                  <c:v>% Miles</c:v>
                </c:pt>
              </c:strCache>
            </c:strRef>
          </c:tx>
          <c:invertIfNegative val="0"/>
          <c:val>
            <c:numRef>
              <c:f>data!$L$4:$L$54</c:f>
              <c:numCache>
                <c:formatCode>0%</c:formatCode>
                <c:ptCount val="51"/>
                <c:pt idx="0">
                  <c:v>0.57089267709630709</c:v>
                </c:pt>
                <c:pt idx="1">
                  <c:v>0.97634050529422312</c:v>
                </c:pt>
                <c:pt idx="2">
                  <c:v>0.57326233481875077</c:v>
                </c:pt>
                <c:pt idx="3">
                  <c:v>0.99508188206404502</c:v>
                </c:pt>
                <c:pt idx="4">
                  <c:v>1.5981311673367376E-3</c:v>
                </c:pt>
                <c:pt idx="5">
                  <c:v>2.0589355597289854E-3</c:v>
                </c:pt>
                <c:pt idx="6">
                  <c:v>0.65309427889001659</c:v>
                </c:pt>
                <c:pt idx="7">
                  <c:v>1.3812363197222432E-2</c:v>
                </c:pt>
                <c:pt idx="8">
                  <c:v>1.9807000586287218E-4</c:v>
                </c:pt>
                <c:pt idx="9">
                  <c:v>0.89129712710952025</c:v>
                </c:pt>
                <c:pt idx="10">
                  <c:v>9.3236230906718347E-5</c:v>
                </c:pt>
                <c:pt idx="11">
                  <c:v>0</c:v>
                </c:pt>
                <c:pt idx="12">
                  <c:v>0.99351157983803129</c:v>
                </c:pt>
                <c:pt idx="13">
                  <c:v>0.96844346148163729</c:v>
                </c:pt>
                <c:pt idx="14">
                  <c:v>0.1764688122946951</c:v>
                </c:pt>
                <c:pt idx="15">
                  <c:v>7.0523483553463703E-4</c:v>
                </c:pt>
                <c:pt idx="16">
                  <c:v>6.1209517555326832E-5</c:v>
                </c:pt>
                <c:pt idx="17">
                  <c:v>0.62773040645217271</c:v>
                </c:pt>
                <c:pt idx="18">
                  <c:v>0.93699657783693069</c:v>
                </c:pt>
                <c:pt idx="19">
                  <c:v>8.9797698613266965E-4</c:v>
                </c:pt>
                <c:pt idx="20">
                  <c:v>0.96337807897823535</c:v>
                </c:pt>
                <c:pt idx="21">
                  <c:v>8.5781844925826897E-2</c:v>
                </c:pt>
                <c:pt idx="22">
                  <c:v>0.98702728964991615</c:v>
                </c:pt>
                <c:pt idx="23">
                  <c:v>0.84210693924832158</c:v>
                </c:pt>
                <c:pt idx="24">
                  <c:v>2.3446054146317444E-5</c:v>
                </c:pt>
                <c:pt idx="25">
                  <c:v>1</c:v>
                </c:pt>
                <c:pt idx="26">
                  <c:v>0.17505932467266572</c:v>
                </c:pt>
                <c:pt idx="27">
                  <c:v>8.6028017604773525E-5</c:v>
                </c:pt>
                <c:pt idx="28">
                  <c:v>0.8472418938087789</c:v>
                </c:pt>
                <c:pt idx="29">
                  <c:v>4.1629027088007926E-4</c:v>
                </c:pt>
                <c:pt idx="30">
                  <c:v>0.77234536170964152</c:v>
                </c:pt>
                <c:pt idx="31">
                  <c:v>0.97319136140388762</c:v>
                </c:pt>
                <c:pt idx="32">
                  <c:v>6.6275562098833899E-3</c:v>
                </c:pt>
                <c:pt idx="33">
                  <c:v>0.95115841335270768</c:v>
                </c:pt>
                <c:pt idx="34">
                  <c:v>0</c:v>
                </c:pt>
                <c:pt idx="35">
                  <c:v>2.4710374261408825E-2</c:v>
                </c:pt>
                <c:pt idx="36">
                  <c:v>1.480196325270296E-3</c:v>
                </c:pt>
                <c:pt idx="37">
                  <c:v>0.96877576882834793</c:v>
                </c:pt>
                <c:pt idx="38">
                  <c:v>6.5350518944700718E-5</c:v>
                </c:pt>
                <c:pt idx="39">
                  <c:v>5.4989368722047061E-4</c:v>
                </c:pt>
                <c:pt idx="40">
                  <c:v>2.9081039162466072E-3</c:v>
                </c:pt>
                <c:pt idx="41">
                  <c:v>1.7169078413470325E-4</c:v>
                </c:pt>
                <c:pt idx="42">
                  <c:v>0.90920733685935051</c:v>
                </c:pt>
                <c:pt idx="43">
                  <c:v>2.1351799473641607E-3</c:v>
                </c:pt>
                <c:pt idx="44">
                  <c:v>9.9095282591593874E-4</c:v>
                </c:pt>
                <c:pt idx="45">
                  <c:v>0.96734330967343296</c:v>
                </c:pt>
                <c:pt idx="46">
                  <c:v>3.3931938975848147E-3</c:v>
                </c:pt>
                <c:pt idx="47">
                  <c:v>0.61947674014044318</c:v>
                </c:pt>
                <c:pt idx="48">
                  <c:v>3.4728785767352307E-3</c:v>
                </c:pt>
                <c:pt idx="49">
                  <c:v>0.92569259930243053</c:v>
                </c:pt>
                <c:pt idx="50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68313472"/>
        <c:axId val="68317184"/>
      </c:barChart>
      <c:catAx>
        <c:axId val="68313472"/>
        <c:scaling>
          <c:orientation val="minMax"/>
        </c:scaling>
        <c:delete val="0"/>
        <c:axPos val="b"/>
        <c:majorTickMark val="none"/>
        <c:minorTickMark val="none"/>
        <c:tickLblPos val="none"/>
        <c:crossAx val="68317184"/>
        <c:crossesAt val="0"/>
        <c:auto val="1"/>
        <c:lblAlgn val="ctr"/>
        <c:lblOffset val="100"/>
        <c:noMultiLvlLbl val="0"/>
      </c:catAx>
      <c:valAx>
        <c:axId val="6831718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2000"/>
                  <a:t>Percent</a:t>
                </a:r>
              </a:p>
            </c:rich>
          </c:tx>
          <c:layout/>
          <c:overlay val="0"/>
        </c:title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crossAx val="68313472"/>
        <c:crosses val="autoZero"/>
        <c:crossBetween val="midCat"/>
      </c:valAx>
    </c:plotArea>
    <c:legend>
      <c:legendPos val="b"/>
      <c:layout/>
      <c:overlay val="0"/>
      <c:txPr>
        <a:bodyPr/>
        <a:lstStyle/>
        <a:p>
          <a:pPr>
            <a:defRPr sz="1200" b="1" i="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2012 HPMS &lt;0.10 mi IRI Sections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data!$H$3</c:f>
              <c:strCache>
                <c:ptCount val="1"/>
                <c:pt idx="0">
                  <c:v>% Sections</c:v>
                </c:pt>
              </c:strCache>
            </c:strRef>
          </c:tx>
          <c:invertIfNegative val="0"/>
          <c:val>
            <c:numRef>
              <c:f>data!$H$4:$H$54</c:f>
              <c:numCache>
                <c:formatCode>0%</c:formatCode>
                <c:ptCount val="51"/>
                <c:pt idx="0">
                  <c:v>0.39984607491021035</c:v>
                </c:pt>
                <c:pt idx="1">
                  <c:v>2.2584692597239649E-3</c:v>
                </c:pt>
                <c:pt idx="2">
                  <c:v>0.82202200224597599</c:v>
                </c:pt>
                <c:pt idx="3">
                  <c:v>9.7276628075703888E-3</c:v>
                </c:pt>
                <c:pt idx="4">
                  <c:v>0.10097677447362709</c:v>
                </c:pt>
                <c:pt idx="5">
                  <c:v>0.17751479289940827</c:v>
                </c:pt>
                <c:pt idx="6">
                  <c:v>0.33823028652040665</c:v>
                </c:pt>
                <c:pt idx="7">
                  <c:v>0.25413533834586466</c:v>
                </c:pt>
                <c:pt idx="8">
                  <c:v>0.21913327882256745</c:v>
                </c:pt>
                <c:pt idx="9">
                  <c:v>0.20913114372233868</c:v>
                </c:pt>
                <c:pt idx="10">
                  <c:v>9.6660808435852369E-3</c:v>
                </c:pt>
                <c:pt idx="11">
                  <c:v>1</c:v>
                </c:pt>
                <c:pt idx="12">
                  <c:v>1.2975128280550381E-2</c:v>
                </c:pt>
                <c:pt idx="13">
                  <c:v>6.2892604947363859E-2</c:v>
                </c:pt>
                <c:pt idx="14">
                  <c:v>0.44447504975831675</c:v>
                </c:pt>
                <c:pt idx="15">
                  <c:v>0.33299813245223386</c:v>
                </c:pt>
                <c:pt idx="16">
                  <c:v>1.391304347826087E-2</c:v>
                </c:pt>
                <c:pt idx="17">
                  <c:v>0.25556016183391295</c:v>
                </c:pt>
                <c:pt idx="18">
                  <c:v>0.12443073610996108</c:v>
                </c:pt>
                <c:pt idx="19">
                  <c:v>0.21139581928523263</c:v>
                </c:pt>
                <c:pt idx="20">
                  <c:v>7.0350747770102612E-2</c:v>
                </c:pt>
                <c:pt idx="21">
                  <c:v>0.82046551234743115</c:v>
                </c:pt>
                <c:pt idx="22">
                  <c:v>2.5478774672086493E-2</c:v>
                </c:pt>
                <c:pt idx="23">
                  <c:v>8.7986000984305784E-2</c:v>
                </c:pt>
                <c:pt idx="24">
                  <c:v>3.6860364267129228E-2</c:v>
                </c:pt>
                <c:pt idx="25">
                  <c:v>0</c:v>
                </c:pt>
                <c:pt idx="26">
                  <c:v>0.89796395518753047</c:v>
                </c:pt>
                <c:pt idx="27">
                  <c:v>2.0149253731343283E-2</c:v>
                </c:pt>
                <c:pt idx="28">
                  <c:v>6.616729088639201E-3</c:v>
                </c:pt>
                <c:pt idx="29">
                  <c:v>0.31588529813381883</c:v>
                </c:pt>
                <c:pt idx="30">
                  <c:v>1.4703648570647387E-2</c:v>
                </c:pt>
                <c:pt idx="31">
                  <c:v>5.4309200667893992E-2</c:v>
                </c:pt>
                <c:pt idx="32">
                  <c:v>0.31988528654061149</c:v>
                </c:pt>
                <c:pt idx="33">
                  <c:v>6.6050239640194228E-2</c:v>
                </c:pt>
                <c:pt idx="34">
                  <c:v>3.4542314335060449E-2</c:v>
                </c:pt>
                <c:pt idx="35">
                  <c:v>0.24578084145471832</c:v>
                </c:pt>
                <c:pt idx="36">
                  <c:v>8.8806511403013946E-2</c:v>
                </c:pt>
                <c:pt idx="37">
                  <c:v>4.9076695692433711E-2</c:v>
                </c:pt>
                <c:pt idx="38">
                  <c:v>1.2702893436838392E-2</c:v>
                </c:pt>
                <c:pt idx="39">
                  <c:v>2.9239766081871343E-2</c:v>
                </c:pt>
                <c:pt idx="40">
                  <c:v>0.12840541055439131</c:v>
                </c:pt>
                <c:pt idx="41">
                  <c:v>8.4557364033346571E-2</c:v>
                </c:pt>
                <c:pt idx="42">
                  <c:v>1.0569569327156685E-2</c:v>
                </c:pt>
                <c:pt idx="43">
                  <c:v>5.4253874506929922E-2</c:v>
                </c:pt>
                <c:pt idx="44">
                  <c:v>5.3856776484513709E-2</c:v>
                </c:pt>
                <c:pt idx="45">
                  <c:v>4.0286481647269473E-2</c:v>
                </c:pt>
                <c:pt idx="46">
                  <c:v>0.19042377545404512</c:v>
                </c:pt>
                <c:pt idx="47">
                  <c:v>0.26896297246999934</c:v>
                </c:pt>
                <c:pt idx="48">
                  <c:v>0.19664875118558331</c:v>
                </c:pt>
                <c:pt idx="49">
                  <c:v>0.14860658167803142</c:v>
                </c:pt>
                <c:pt idx="50">
                  <c:v>2.5799793601651185E-2</c:v>
                </c:pt>
              </c:numCache>
            </c:numRef>
          </c:val>
        </c:ser>
        <c:ser>
          <c:idx val="1"/>
          <c:order val="1"/>
          <c:tx>
            <c:strRef>
              <c:f>data!$K$3</c:f>
              <c:strCache>
                <c:ptCount val="1"/>
                <c:pt idx="0">
                  <c:v>% Miles</c:v>
                </c:pt>
              </c:strCache>
            </c:strRef>
          </c:tx>
          <c:invertIfNegative val="0"/>
          <c:val>
            <c:numRef>
              <c:f>data!$K$4:$K$54</c:f>
              <c:numCache>
                <c:formatCode>0%</c:formatCode>
                <c:ptCount val="51"/>
                <c:pt idx="0">
                  <c:v>0.39431956055340106</c:v>
                </c:pt>
                <c:pt idx="1">
                  <c:v>1.288659793814433E-3</c:v>
                </c:pt>
                <c:pt idx="2">
                  <c:v>0.31986604284622072</c:v>
                </c:pt>
                <c:pt idx="3">
                  <c:v>4.9181179359549529E-3</c:v>
                </c:pt>
                <c:pt idx="4">
                  <c:v>6.0544939650355447E-3</c:v>
                </c:pt>
                <c:pt idx="5">
                  <c:v>1.501522876980071E-2</c:v>
                </c:pt>
                <c:pt idx="6">
                  <c:v>0.17276604032762349</c:v>
                </c:pt>
                <c:pt idx="7">
                  <c:v>5.0871763906709944E-2</c:v>
                </c:pt>
                <c:pt idx="8">
                  <c:v>2.821705303522477E-2</c:v>
                </c:pt>
                <c:pt idx="9">
                  <c:v>0.10820291739267278</c:v>
                </c:pt>
                <c:pt idx="10">
                  <c:v>4.4540279450295167E-4</c:v>
                </c:pt>
                <c:pt idx="11">
                  <c:v>1</c:v>
                </c:pt>
                <c:pt idx="12">
                  <c:v>6.4884201619687058E-3</c:v>
                </c:pt>
                <c:pt idx="13">
                  <c:v>3.1556538518362647E-2</c:v>
                </c:pt>
                <c:pt idx="14">
                  <c:v>0.30324688426506635</c:v>
                </c:pt>
                <c:pt idx="15">
                  <c:v>3.4998658520693275E-2</c:v>
                </c:pt>
                <c:pt idx="16">
                  <c:v>5.3007442202913045E-4</c:v>
                </c:pt>
                <c:pt idx="17">
                  <c:v>0.22423517557770634</c:v>
                </c:pt>
                <c:pt idx="18">
                  <c:v>6.3003422163069353E-2</c:v>
                </c:pt>
                <c:pt idx="19">
                  <c:v>5.9694089173390804E-3</c:v>
                </c:pt>
                <c:pt idx="20">
                  <c:v>3.6409922238151093E-2</c:v>
                </c:pt>
                <c:pt idx="21">
                  <c:v>0.6344502598582481</c:v>
                </c:pt>
                <c:pt idx="22">
                  <c:v>1.2942291522442516E-2</c:v>
                </c:pt>
                <c:pt idx="23">
                  <c:v>4.6124409278515348E-2</c:v>
                </c:pt>
                <c:pt idx="24">
                  <c:v>7.5480663648377965E-4</c:v>
                </c:pt>
                <c:pt idx="25">
                  <c:v>0</c:v>
                </c:pt>
                <c:pt idx="26">
                  <c:v>0.78316494462793584</c:v>
                </c:pt>
                <c:pt idx="27">
                  <c:v>2.7873077703946628E-4</c:v>
                </c:pt>
                <c:pt idx="28">
                  <c:v>3.0019426224796517E-3</c:v>
                </c:pt>
                <c:pt idx="29">
                  <c:v>2.6734993776460447E-2</c:v>
                </c:pt>
                <c:pt idx="30">
                  <c:v>6.3616164489721846E-3</c:v>
                </c:pt>
                <c:pt idx="31">
                  <c:v>2.6808638596112478E-2</c:v>
                </c:pt>
                <c:pt idx="32">
                  <c:v>3.6296128661631545E-2</c:v>
                </c:pt>
                <c:pt idx="33">
                  <c:v>4.0160997141923185E-2</c:v>
                </c:pt>
                <c:pt idx="34">
                  <c:v>6.529644532390856E-4</c:v>
                </c:pt>
                <c:pt idx="35">
                  <c:v>2.3801613436171778E-2</c:v>
                </c:pt>
                <c:pt idx="36">
                  <c:v>5.335111466611254E-3</c:v>
                </c:pt>
                <c:pt idx="37">
                  <c:v>2.3221047254299718E-2</c:v>
                </c:pt>
                <c:pt idx="38">
                  <c:v>1.2192396049882856E-3</c:v>
                </c:pt>
                <c:pt idx="39">
                  <c:v>3.0684067746902261E-3</c:v>
                </c:pt>
                <c:pt idx="40">
                  <c:v>8.0131266609292685E-3</c:v>
                </c:pt>
                <c:pt idx="41">
                  <c:v>2.5209930137112262E-3</c:v>
                </c:pt>
                <c:pt idx="42">
                  <c:v>5.1840510440267686E-3</c:v>
                </c:pt>
                <c:pt idx="43">
                  <c:v>1.0070450384141604E-2</c:v>
                </c:pt>
                <c:pt idx="44">
                  <c:v>3.005740094244118E-3</c:v>
                </c:pt>
                <c:pt idx="45">
                  <c:v>1.9428244194282438E-2</c:v>
                </c:pt>
                <c:pt idx="46">
                  <c:v>1.6283080458652392E-2</c:v>
                </c:pt>
                <c:pt idx="47">
                  <c:v>0.1104361182465616</c:v>
                </c:pt>
                <c:pt idx="48">
                  <c:v>1.3399156837834155E-2</c:v>
                </c:pt>
                <c:pt idx="49">
                  <c:v>7.4307400697569456E-2</c:v>
                </c:pt>
                <c:pt idx="50">
                  <c:v>3.089233747008159E-4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69440640"/>
        <c:axId val="69442944"/>
      </c:barChart>
      <c:catAx>
        <c:axId val="69440640"/>
        <c:scaling>
          <c:orientation val="minMax"/>
        </c:scaling>
        <c:delete val="0"/>
        <c:axPos val="b"/>
        <c:majorTickMark val="none"/>
        <c:minorTickMark val="none"/>
        <c:tickLblPos val="none"/>
        <c:crossAx val="69442944"/>
        <c:crossesAt val="0"/>
        <c:auto val="1"/>
        <c:lblAlgn val="ctr"/>
        <c:lblOffset val="100"/>
        <c:noMultiLvlLbl val="0"/>
      </c:catAx>
      <c:valAx>
        <c:axId val="6944294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2000"/>
                  <a:t>Percent</a:t>
                </a:r>
              </a:p>
            </c:rich>
          </c:tx>
          <c:layout/>
          <c:overlay val="0"/>
        </c:title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crossAx val="69440640"/>
        <c:crosses val="autoZero"/>
        <c:crossBetween val="midCat"/>
      </c:valAx>
    </c:plotArea>
    <c:legend>
      <c:legendPos val="b"/>
      <c:layout/>
      <c:overlay val="0"/>
      <c:txPr>
        <a:bodyPr/>
        <a:lstStyle/>
        <a:p>
          <a:pPr>
            <a:defRPr sz="1200" b="1" i="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2012 HPMS &gt;0.10 mi IRI Sections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data!$J$3</c:f>
              <c:strCache>
                <c:ptCount val="1"/>
                <c:pt idx="0">
                  <c:v>% Sections</c:v>
                </c:pt>
              </c:strCache>
            </c:strRef>
          </c:tx>
          <c:invertIfNegative val="0"/>
          <c:val>
            <c:numRef>
              <c:f>data!$J$4:$J$54</c:f>
              <c:numCache>
                <c:formatCode>0%</c:formatCode>
                <c:ptCount val="51"/>
                <c:pt idx="0">
                  <c:v>3.1541816316059519E-2</c:v>
                </c:pt>
                <c:pt idx="1">
                  <c:v>1.4805520702634882E-2</c:v>
                </c:pt>
                <c:pt idx="2">
                  <c:v>1.8773655533835212E-2</c:v>
                </c:pt>
                <c:pt idx="3">
                  <c:v>0</c:v>
                </c:pt>
                <c:pt idx="4">
                  <c:v>0.88699804645105274</c:v>
                </c:pt>
                <c:pt idx="5">
                  <c:v>0.80912387860278678</c:v>
                </c:pt>
                <c:pt idx="6">
                  <c:v>4.1932188548912779E-2</c:v>
                </c:pt>
                <c:pt idx="7">
                  <c:v>0.7</c:v>
                </c:pt>
                <c:pt idx="8">
                  <c:v>0.78004905968928862</c:v>
                </c:pt>
                <c:pt idx="9">
                  <c:v>4.3259791687464642E-4</c:v>
                </c:pt>
                <c:pt idx="10">
                  <c:v>0.98945518453427062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0.36543929485356841</c:v>
                </c:pt>
                <c:pt idx="15">
                  <c:v>0.66369774457692865</c:v>
                </c:pt>
                <c:pt idx="16">
                  <c:v>0.98547826086956525</c:v>
                </c:pt>
                <c:pt idx="17">
                  <c:v>0.13935911313787358</c:v>
                </c:pt>
                <c:pt idx="18">
                  <c:v>0</c:v>
                </c:pt>
                <c:pt idx="19">
                  <c:v>0.7744436952124073</c:v>
                </c:pt>
                <c:pt idx="20">
                  <c:v>1.341291663872309E-4</c:v>
                </c:pt>
                <c:pt idx="21">
                  <c:v>0.13310152332292555</c:v>
                </c:pt>
                <c:pt idx="22">
                  <c:v>2.79372529299194E-5</c:v>
                </c:pt>
                <c:pt idx="23">
                  <c:v>4.4403127905069173E-2</c:v>
                </c:pt>
                <c:pt idx="24">
                  <c:v>0.96248915871639207</c:v>
                </c:pt>
                <c:pt idx="25">
                  <c:v>0</c:v>
                </c:pt>
                <c:pt idx="26">
                  <c:v>6.0789089137847051E-3</c:v>
                </c:pt>
                <c:pt idx="27">
                  <c:v>0.9761194029850746</c:v>
                </c:pt>
                <c:pt idx="28">
                  <c:v>5.8676654182272161E-3</c:v>
                </c:pt>
                <c:pt idx="29">
                  <c:v>0.68183887118798359</c:v>
                </c:pt>
                <c:pt idx="30">
                  <c:v>2.8556672843819304E-2</c:v>
                </c:pt>
                <c:pt idx="31">
                  <c:v>0</c:v>
                </c:pt>
                <c:pt idx="32">
                  <c:v>0.65420697030087982</c:v>
                </c:pt>
                <c:pt idx="33">
                  <c:v>8.184827603535243E-3</c:v>
                </c:pt>
                <c:pt idx="34">
                  <c:v>0.9654576856649395</c:v>
                </c:pt>
                <c:pt idx="35">
                  <c:v>0.62435623167736309</c:v>
                </c:pt>
                <c:pt idx="36">
                  <c:v>0.89443146103634463</c:v>
                </c:pt>
                <c:pt idx="37">
                  <c:v>4.6832986092561922E-3</c:v>
                </c:pt>
                <c:pt idx="38">
                  <c:v>0.9869912961656081</c:v>
                </c:pt>
                <c:pt idx="39">
                  <c:v>0.96725146198830414</c:v>
                </c:pt>
                <c:pt idx="40">
                  <c:v>0.84816155458182507</c:v>
                </c:pt>
                <c:pt idx="41">
                  <c:v>0.91186978959904719</c:v>
                </c:pt>
                <c:pt idx="42">
                  <c:v>2.2576537587200899E-3</c:v>
                </c:pt>
                <c:pt idx="43">
                  <c:v>0.93629786102788493</c:v>
                </c:pt>
                <c:pt idx="44">
                  <c:v>0.93746301045571123</c:v>
                </c:pt>
                <c:pt idx="45">
                  <c:v>1.939719486720382E-3</c:v>
                </c:pt>
                <c:pt idx="46">
                  <c:v>0.79097925279338543</c:v>
                </c:pt>
                <c:pt idx="47">
                  <c:v>5.2621446448052361E-2</c:v>
                </c:pt>
                <c:pt idx="48">
                  <c:v>0.77837496048055643</c:v>
                </c:pt>
                <c:pt idx="49">
                  <c:v>0</c:v>
                </c:pt>
                <c:pt idx="50">
                  <c:v>0.97420020639834881</c:v>
                </c:pt>
              </c:numCache>
            </c:numRef>
          </c:val>
        </c:ser>
        <c:ser>
          <c:idx val="1"/>
          <c:order val="1"/>
          <c:tx>
            <c:strRef>
              <c:f>data!$M$3</c:f>
              <c:strCache>
                <c:ptCount val="1"/>
                <c:pt idx="0">
                  <c:v>% Miles</c:v>
                </c:pt>
              </c:strCache>
            </c:strRef>
          </c:tx>
          <c:invertIfNegative val="0"/>
          <c:val>
            <c:numRef>
              <c:f>data!$M$4:$M$54</c:f>
              <c:numCache>
                <c:formatCode>0%</c:formatCode>
                <c:ptCount val="51"/>
                <c:pt idx="0">
                  <c:v>3.4787762350291837E-2</c:v>
                </c:pt>
                <c:pt idx="1">
                  <c:v>2.2370834911962352E-2</c:v>
                </c:pt>
                <c:pt idx="2">
                  <c:v>0.10687162233502841</c:v>
                </c:pt>
                <c:pt idx="3">
                  <c:v>0</c:v>
                </c:pt>
                <c:pt idx="4">
                  <c:v>0.9923473748676277</c:v>
                </c:pt>
                <c:pt idx="5">
                  <c:v>0.98292583567047032</c:v>
                </c:pt>
                <c:pt idx="6">
                  <c:v>0.17413968078236</c:v>
                </c:pt>
                <c:pt idx="7">
                  <c:v>0.93531587289606755</c:v>
                </c:pt>
                <c:pt idx="8">
                  <c:v>0.97158487695891238</c:v>
                </c:pt>
                <c:pt idx="9">
                  <c:v>4.9995549780693484E-4</c:v>
                </c:pt>
                <c:pt idx="10">
                  <c:v>0.99946136097459037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0.52028430344023857</c:v>
                </c:pt>
                <c:pt idx="15">
                  <c:v>0.96429610664377208</c:v>
                </c:pt>
                <c:pt idx="16">
                  <c:v>0.99940871606041548</c:v>
                </c:pt>
                <c:pt idx="17">
                  <c:v>0.1480344179701209</c:v>
                </c:pt>
                <c:pt idx="18">
                  <c:v>0</c:v>
                </c:pt>
                <c:pt idx="19">
                  <c:v>0.99313261409652831</c:v>
                </c:pt>
                <c:pt idx="20">
                  <c:v>2.1199878361353663E-4</c:v>
                </c:pt>
                <c:pt idx="21">
                  <c:v>0.2797678952159251</c:v>
                </c:pt>
                <c:pt idx="22">
                  <c:v>3.041882764140475E-5</c:v>
                </c:pt>
                <c:pt idx="23">
                  <c:v>0.11176865147316302</c:v>
                </c:pt>
                <c:pt idx="24">
                  <c:v>0.99922174730936986</c:v>
                </c:pt>
                <c:pt idx="25">
                  <c:v>0</c:v>
                </c:pt>
                <c:pt idx="26">
                  <c:v>4.1775730699398439E-2</c:v>
                </c:pt>
                <c:pt idx="27">
                  <c:v>0.99963524120535574</c:v>
                </c:pt>
                <c:pt idx="28">
                  <c:v>0.14975616356874139</c:v>
                </c:pt>
                <c:pt idx="29">
                  <c:v>0.97284871595265943</c:v>
                </c:pt>
                <c:pt idx="30">
                  <c:v>0.2212930218413863</c:v>
                </c:pt>
                <c:pt idx="31">
                  <c:v>0</c:v>
                </c:pt>
                <c:pt idx="32">
                  <c:v>0.95707631512848512</c:v>
                </c:pt>
                <c:pt idx="33">
                  <c:v>8.680589505369098E-3</c:v>
                </c:pt>
                <c:pt idx="34">
                  <c:v>0.99934703554676096</c:v>
                </c:pt>
                <c:pt idx="35">
                  <c:v>0.95148801230241942</c:v>
                </c:pt>
                <c:pt idx="36">
                  <c:v>0.99318469220811845</c:v>
                </c:pt>
                <c:pt idx="37">
                  <c:v>8.0031839173523318E-3</c:v>
                </c:pt>
                <c:pt idx="38">
                  <c:v>0.998715409876067</c:v>
                </c:pt>
                <c:pt idx="39">
                  <c:v>0.99638169953808919</c:v>
                </c:pt>
                <c:pt idx="40">
                  <c:v>0.98907876942282413</c:v>
                </c:pt>
                <c:pt idx="41">
                  <c:v>0.99730731620215407</c:v>
                </c:pt>
                <c:pt idx="42">
                  <c:v>8.5608612096622752E-2</c:v>
                </c:pt>
                <c:pt idx="43">
                  <c:v>0.98779436966849421</c:v>
                </c:pt>
                <c:pt idx="44">
                  <c:v>0.99600330707983997</c:v>
                </c:pt>
                <c:pt idx="45">
                  <c:v>1.3228446132284461E-2</c:v>
                </c:pt>
                <c:pt idx="46">
                  <c:v>0.98032372564376291</c:v>
                </c:pt>
                <c:pt idx="47">
                  <c:v>0.27008714161299513</c:v>
                </c:pt>
                <c:pt idx="48">
                  <c:v>0.98312796458543061</c:v>
                </c:pt>
                <c:pt idx="49">
                  <c:v>0</c:v>
                </c:pt>
                <c:pt idx="50">
                  <c:v>0.99969107662529921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69561344"/>
        <c:axId val="69662976"/>
      </c:barChart>
      <c:catAx>
        <c:axId val="69561344"/>
        <c:scaling>
          <c:orientation val="minMax"/>
        </c:scaling>
        <c:delete val="0"/>
        <c:axPos val="b"/>
        <c:majorTickMark val="none"/>
        <c:minorTickMark val="none"/>
        <c:tickLblPos val="none"/>
        <c:crossAx val="69662976"/>
        <c:crossesAt val="0"/>
        <c:auto val="1"/>
        <c:lblAlgn val="ctr"/>
        <c:lblOffset val="100"/>
        <c:noMultiLvlLbl val="0"/>
      </c:catAx>
      <c:valAx>
        <c:axId val="6966297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2000"/>
                  <a:t>Percent</a:t>
                </a:r>
              </a:p>
            </c:rich>
          </c:tx>
          <c:layout/>
          <c:overlay val="0"/>
        </c:title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crossAx val="69561344"/>
        <c:crosses val="autoZero"/>
        <c:crossBetween val="midCat"/>
      </c:valAx>
    </c:plotArea>
    <c:legend>
      <c:legendPos val="b"/>
      <c:layout/>
      <c:overlay val="0"/>
      <c:txPr>
        <a:bodyPr/>
        <a:lstStyle/>
        <a:p>
          <a:pPr>
            <a:defRPr sz="1200" b="1" i="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D424FB-2435-4445-B324-20EF28946142}" type="datetimeFigureOut">
              <a:rPr lang="en-US" smtClean="0"/>
              <a:t>9/12/2013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03B13B-8848-4B59-B8A0-413520A01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067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74281" y="2712719"/>
            <a:ext cx="2438399" cy="365760"/>
          </a:xfrm>
        </p:spPr>
        <p:txBody>
          <a:bodyPr/>
          <a:lstStyle/>
          <a:p>
            <a:fld id="{CC132B31-1A86-4857-A030-E4D06BA286F7}" type="datetime1">
              <a:rPr lang="en-US" smtClean="0"/>
              <a:t>9/12/2013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AE85-9139-42B6-AB94-74CAB4941E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AE85-9139-42B6-AB94-74CAB4941E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AE85-9139-42B6-AB94-74CAB4941E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AE85-9139-42B6-AB94-74CAB4941E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1148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2438400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AE85-9139-42B6-AB94-74CAB4941ED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EED01C1-7EB8-44E5-B4F2-A7B39D54A1B4}" type="datetime1">
              <a:rPr lang="en-US" smtClean="0"/>
              <a:t>9/12/2013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AE85-9139-42B6-AB94-74CAB4941E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AE85-9139-42B6-AB94-74CAB4941E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AE85-9139-42B6-AB94-74CAB4941E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AE85-9139-42B6-AB94-74CAB4941E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0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51816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AE85-9139-42B6-AB94-74CAB4941ED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724400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5334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5EDAE85-9139-42B6-AB94-74CAB4941ED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6298908-5808-4012-8A5D-792C7246554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EED01C1-7EB8-44E5-B4F2-A7B39D54A1B4}" type="datetime1">
              <a:rPr lang="en-US" smtClean="0"/>
              <a:t>9/12/2013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11240"/>
            <a:ext cx="1371600" cy="6172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0"/>
            <a:ext cx="7848600" cy="4572000"/>
          </a:xfrm>
        </p:spPr>
        <p:txBody>
          <a:bodyPr/>
          <a:lstStyle/>
          <a:p>
            <a:r>
              <a:rPr lang="en-US" dirty="0" smtClean="0"/>
              <a:t>MAP-21 – Induced Changes to HPMS Pavement Data Reporting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5400" y="5029200"/>
            <a:ext cx="3276600" cy="1752600"/>
          </a:xfrm>
        </p:spPr>
        <p:txBody>
          <a:bodyPr/>
          <a:lstStyle/>
          <a:p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</a:rPr>
              <a:t>RPUG</a:t>
            </a:r>
          </a:p>
          <a:p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</a:rPr>
              <a:t>San Antonio, TX</a:t>
            </a:r>
          </a:p>
          <a:p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</a:rPr>
              <a:t>September 17, 2013</a:t>
            </a:r>
            <a:endParaRPr lang="en-US" sz="2800" dirty="0">
              <a:solidFill>
                <a:schemeClr val="tx2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4294967295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EED01C1-7EB8-44E5-B4F2-A7B39D54A1B4}" type="datetime1">
              <a:rPr lang="en-US" smtClean="0"/>
              <a:t>9/12/2013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96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AE85-9139-42B6-AB94-74CAB4941ED5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5" name="Chart 4" title="2012 HPMS IRI Section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5312998"/>
              </p:ext>
            </p:extLst>
          </p:nvPr>
        </p:nvGraphicFramePr>
        <p:xfrm>
          <a:off x="152400" y="152400"/>
          <a:ext cx="80772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1752600" y="6096000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Note: analysis may include data beyond HPMS requirements.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592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AE85-9139-42B6-AB94-74CAB4941ED5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5" name="Chart 4" title="2012 HPMS IRI Section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579576"/>
              </p:ext>
            </p:extLst>
          </p:nvPr>
        </p:nvGraphicFramePr>
        <p:xfrm>
          <a:off x="228600" y="228600"/>
          <a:ext cx="80010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1676400" y="6096000"/>
            <a:ext cx="6477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Note: analysis may include data beyond HPMS requirements.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484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2012 HPMS IRI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IRI Year:</a:t>
            </a:r>
          </a:p>
          <a:p>
            <a:pPr lvl="1"/>
            <a:r>
              <a:rPr lang="en-US" dirty="0" smtClean="0"/>
              <a:t>14% Sections are Null</a:t>
            </a:r>
          </a:p>
          <a:p>
            <a:pPr lvl="1"/>
            <a:r>
              <a:rPr lang="en-US" dirty="0" smtClean="0"/>
              <a:t>21% Mileage is Null</a:t>
            </a:r>
          </a:p>
          <a:p>
            <a:pPr lvl="1"/>
            <a:r>
              <a:rPr lang="en-US" dirty="0" smtClean="0"/>
              <a:t>10% Sections are 2013 (too early) data!</a:t>
            </a:r>
          </a:p>
          <a:p>
            <a:pPr lvl="1"/>
            <a:r>
              <a:rPr lang="en-US" dirty="0" smtClean="0"/>
              <a:t>7% Mileage is 2013 (too early) data!</a:t>
            </a:r>
          </a:p>
          <a:p>
            <a:pPr lvl="1"/>
            <a:r>
              <a:rPr lang="en-US" dirty="0" smtClean="0"/>
              <a:t>7% Sections are older than 2 years (too old)</a:t>
            </a:r>
          </a:p>
          <a:p>
            <a:pPr lvl="1"/>
            <a:r>
              <a:rPr lang="en-US" dirty="0" smtClean="0"/>
              <a:t>10% Mileage is older than 2 years (too old)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AE85-9139-42B6-AB94-74CAB4941ED5}" type="slidenum">
              <a:rPr lang="en-US" smtClean="0"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76400" y="6248400"/>
            <a:ext cx="58972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analysis may include data beyond HPMS requirements.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562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and Comments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67AD-2E30-4A07-84CF-527B44994F07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021541" y="2438400"/>
            <a:ext cx="4191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Robert Rozycki</a:t>
            </a:r>
          </a:p>
          <a:p>
            <a:r>
              <a:rPr lang="en-US" sz="2400" dirty="0" smtClean="0"/>
              <a:t>FHWA (HPPI-20)</a:t>
            </a:r>
          </a:p>
          <a:p>
            <a:r>
              <a:rPr lang="en-US" sz="2400" dirty="0" smtClean="0"/>
              <a:t>1200 New Jersey Ave. SE</a:t>
            </a:r>
          </a:p>
          <a:p>
            <a:r>
              <a:rPr lang="en-US" sz="2400" dirty="0" smtClean="0"/>
              <a:t>Washington DC 20590</a:t>
            </a:r>
          </a:p>
          <a:p>
            <a:r>
              <a:rPr lang="en-US" sz="2400" dirty="0" smtClean="0"/>
              <a:t>Phone: 202-366-5059</a:t>
            </a:r>
          </a:p>
          <a:p>
            <a:r>
              <a:rPr lang="en-US" sz="2400" dirty="0" smtClean="0"/>
              <a:t>Email: robert.rozycki@dot.gov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928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25112"/>
          </a:xfrm>
        </p:spPr>
        <p:txBody>
          <a:bodyPr>
            <a:normAutofit/>
          </a:bodyPr>
          <a:lstStyle/>
          <a:p>
            <a:r>
              <a:rPr lang="en-US" dirty="0" smtClean="0"/>
              <a:t>Review of principal HPMS pavement data items</a:t>
            </a:r>
          </a:p>
          <a:p>
            <a:endParaRPr lang="en-US" dirty="0" smtClean="0"/>
          </a:p>
          <a:p>
            <a:r>
              <a:rPr lang="en-US" dirty="0" smtClean="0"/>
              <a:t>Non-MAP-21 changes to HPMS (since reassessment)</a:t>
            </a:r>
          </a:p>
          <a:p>
            <a:endParaRPr lang="en-US" dirty="0" smtClean="0"/>
          </a:p>
          <a:p>
            <a:r>
              <a:rPr lang="en-US" dirty="0" smtClean="0"/>
              <a:t>MAP-21 changes to HPMS</a:t>
            </a:r>
          </a:p>
          <a:p>
            <a:endParaRPr lang="en-US" dirty="0"/>
          </a:p>
          <a:p>
            <a:r>
              <a:rPr lang="en-US" dirty="0" smtClean="0"/>
              <a:t>2012 HPMS pavement data findings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Note: </a:t>
            </a:r>
            <a:r>
              <a:rPr lang="en-US" u="sng" dirty="0" smtClean="0"/>
              <a:t>all</a:t>
            </a:r>
            <a:r>
              <a:rPr lang="en-US" dirty="0" smtClean="0"/>
              <a:t> changes to requirements in next update of </a:t>
            </a:r>
            <a:r>
              <a:rPr lang="en-US" i="1" dirty="0" smtClean="0"/>
              <a:t>HPMS Field Manual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67AD-2E30-4A07-84CF-527B44994F0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3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HPMS Pavement Data </a:t>
            </a:r>
            <a:r>
              <a:rPr lang="en-US" dirty="0" smtClean="0"/>
              <a:t>Items– current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4343400"/>
          </a:xfrm>
        </p:spPr>
        <p:txBody>
          <a:bodyPr/>
          <a:lstStyle/>
          <a:p>
            <a:r>
              <a:rPr lang="en-US" b="1" dirty="0" smtClean="0"/>
              <a:t>IRI (MRI): </a:t>
            </a:r>
            <a:r>
              <a:rPr lang="en-US" dirty="0" smtClean="0"/>
              <a:t>full extent for all principal arterials &amp; NHS.  Sampled on rural minor arterials.  2-yr. cycle.  Annual for NHS.</a:t>
            </a:r>
          </a:p>
          <a:p>
            <a:r>
              <a:rPr lang="en-US" b="1" dirty="0" smtClean="0"/>
              <a:t>Surface Type: </a:t>
            </a:r>
            <a:r>
              <a:rPr lang="en-US" dirty="0" smtClean="0"/>
              <a:t>sampled.  2-yr. cycle.</a:t>
            </a:r>
          </a:p>
          <a:p>
            <a:r>
              <a:rPr lang="en-US" b="1" dirty="0" smtClean="0"/>
              <a:t>Rutting: </a:t>
            </a:r>
            <a:r>
              <a:rPr lang="en-US" dirty="0" smtClean="0"/>
              <a:t>sampled.  2-yr. cycle.</a:t>
            </a:r>
          </a:p>
          <a:p>
            <a:r>
              <a:rPr lang="en-US" b="1" dirty="0" smtClean="0"/>
              <a:t>Faulting: </a:t>
            </a:r>
            <a:r>
              <a:rPr lang="en-US" dirty="0" smtClean="0"/>
              <a:t>sampled.  2-yr. cycle.</a:t>
            </a:r>
          </a:p>
          <a:p>
            <a:r>
              <a:rPr lang="en-US" b="1" dirty="0" smtClean="0"/>
              <a:t>Cracking Length: </a:t>
            </a:r>
            <a:r>
              <a:rPr lang="en-US" dirty="0" smtClean="0"/>
              <a:t>sampled.  2-yr. cycle.</a:t>
            </a:r>
          </a:p>
          <a:p>
            <a:r>
              <a:rPr lang="en-US" b="1" dirty="0" smtClean="0"/>
              <a:t>Cracking Percent: </a:t>
            </a:r>
            <a:r>
              <a:rPr lang="en-US" dirty="0" smtClean="0"/>
              <a:t>sampled.  2-yr. cycle.</a:t>
            </a:r>
          </a:p>
          <a:p>
            <a:endParaRPr lang="en-US" dirty="0"/>
          </a:p>
          <a:p>
            <a:r>
              <a:rPr lang="en-US" dirty="0" smtClean="0"/>
              <a:t>Note: sampled functional systems exclude rural minor collectors and rural &amp; urban local.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AE85-9139-42B6-AB94-74CAB4941ED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181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Overriding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620000" cy="4800600"/>
          </a:xfrm>
        </p:spPr>
        <p:txBody>
          <a:bodyPr/>
          <a:lstStyle/>
          <a:p>
            <a:r>
              <a:rPr lang="en-US" dirty="0" smtClean="0"/>
              <a:t>Data collection frequency</a:t>
            </a:r>
          </a:p>
          <a:p>
            <a:endParaRPr lang="en-US" dirty="0" smtClean="0"/>
          </a:p>
          <a:p>
            <a:r>
              <a:rPr lang="en-US" dirty="0" smtClean="0"/>
              <a:t>Data collection extent (including directionality)</a:t>
            </a:r>
          </a:p>
          <a:p>
            <a:endParaRPr lang="en-US" dirty="0" smtClean="0"/>
          </a:p>
          <a:p>
            <a:r>
              <a:rPr lang="en-US" dirty="0" smtClean="0"/>
              <a:t>Section length</a:t>
            </a:r>
          </a:p>
          <a:p>
            <a:endParaRPr lang="en-US" dirty="0" smtClean="0"/>
          </a:p>
          <a:p>
            <a:r>
              <a:rPr lang="en-US" dirty="0" smtClean="0"/>
              <a:t>Data standards</a:t>
            </a:r>
          </a:p>
          <a:p>
            <a:endParaRPr lang="en-US" dirty="0"/>
          </a:p>
          <a:p>
            <a:r>
              <a:rPr lang="en-US" dirty="0" smtClean="0"/>
              <a:t>QA/QC by FHWA Division Office pavement staff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AE85-9139-42B6-AB94-74CAB4941ED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803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Non-MAP-21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5029200"/>
          </a:xfrm>
        </p:spPr>
        <p:txBody>
          <a:bodyPr/>
          <a:lstStyle/>
          <a:p>
            <a:r>
              <a:rPr lang="en-US" b="1" dirty="0" smtClean="0"/>
              <a:t>IRI </a:t>
            </a:r>
            <a:r>
              <a:rPr lang="en-US" dirty="0" smtClean="0"/>
              <a:t>(MRI): require 0.10 mile maximum section lengths for all required functional systems &amp; NHS.  Shorter sections allowable for route termini, intersection, etc.</a:t>
            </a:r>
          </a:p>
          <a:p>
            <a:r>
              <a:rPr lang="en-US" b="1" dirty="0" smtClean="0"/>
              <a:t>Cracking </a:t>
            </a:r>
            <a:r>
              <a:rPr lang="en-US" b="1" dirty="0" smtClean="0"/>
              <a:t>Length </a:t>
            </a:r>
            <a:r>
              <a:rPr lang="en-US" dirty="0" smtClean="0"/>
              <a:t>(transverse/reflective): now optional reporting– not required.</a:t>
            </a:r>
          </a:p>
          <a:p>
            <a:r>
              <a:rPr lang="en-US" b="1" dirty="0" smtClean="0"/>
              <a:t>ARNOLD</a:t>
            </a:r>
            <a:r>
              <a:rPr lang="en-US" dirty="0" smtClean="0"/>
              <a:t>: All Roads Network Of Linear-referenced Data</a:t>
            </a:r>
          </a:p>
          <a:p>
            <a:pPr lvl="1"/>
            <a:r>
              <a:rPr lang="en-US" dirty="0" smtClean="0"/>
              <a:t>Due June 15, </a:t>
            </a:r>
            <a:r>
              <a:rPr lang="en-US" dirty="0" smtClean="0"/>
              <a:t>2014</a:t>
            </a:r>
          </a:p>
          <a:p>
            <a:pPr lvl="1"/>
            <a:r>
              <a:rPr lang="en-US" dirty="0" smtClean="0"/>
              <a:t>Includes all public roads</a:t>
            </a:r>
            <a:endParaRPr lang="en-US" dirty="0" smtClean="0"/>
          </a:p>
          <a:p>
            <a:pPr lvl="1"/>
            <a:r>
              <a:rPr lang="en-US" dirty="0" smtClean="0"/>
              <a:t>Including dual-carriageway network (divided facilities)</a:t>
            </a:r>
          </a:p>
          <a:p>
            <a:r>
              <a:rPr lang="en-US" dirty="0" smtClean="0"/>
              <a:t>Updated </a:t>
            </a:r>
            <a:r>
              <a:rPr lang="en-US" dirty="0" smtClean="0"/>
              <a:t>reference to most recent applicable AASHTO and ASTM specifications and standards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AE85-9139-42B6-AB94-74CAB4941ED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7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MAP-21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IRI (MRI): collection/reporting cycle, extent changes.</a:t>
            </a:r>
          </a:p>
          <a:p>
            <a:r>
              <a:rPr lang="en-US" dirty="0" smtClean="0"/>
              <a:t>Surface Type: extent changes.</a:t>
            </a:r>
          </a:p>
          <a:p>
            <a:r>
              <a:rPr lang="en-US" dirty="0" smtClean="0"/>
              <a:t>Cracking Percent: extent changes.</a:t>
            </a:r>
          </a:p>
          <a:p>
            <a:r>
              <a:rPr lang="en-US" dirty="0" smtClean="0"/>
              <a:t>Rutting:  extent changes.</a:t>
            </a:r>
          </a:p>
          <a:p>
            <a:r>
              <a:rPr lang="en-US" dirty="0" smtClean="0"/>
              <a:t>Faulting: extent changes.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NHS expanded to virtually all Principal </a:t>
            </a:r>
            <a:r>
              <a:rPr lang="en-US" dirty="0" smtClean="0"/>
              <a:t>Arterials</a:t>
            </a:r>
          </a:p>
          <a:p>
            <a:pPr lvl="1"/>
            <a:r>
              <a:rPr lang="en-US" dirty="0" smtClean="0"/>
              <a:t>IRI unaffected (already required on all PAS)</a:t>
            </a:r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Note: final rule-making changes to be incorporated into </a:t>
            </a:r>
            <a:r>
              <a:rPr lang="en-US" i="1" dirty="0" smtClean="0"/>
              <a:t>HPMS Field Manual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AE85-9139-42B6-AB94-74CAB4941ED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098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QA/QC Initiative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FHWA memo to field offices re: HPMS pavement data (8/9/2012)</a:t>
            </a:r>
          </a:p>
          <a:p>
            <a:pPr lvl="1"/>
            <a:r>
              <a:rPr lang="en-US" dirty="0" smtClean="0"/>
              <a:t>MAP-21: Using HPMS data, report conditions, performance, &amp; investment needs</a:t>
            </a:r>
          </a:p>
          <a:p>
            <a:pPr lvl="1"/>
            <a:r>
              <a:rPr lang="en-US" dirty="0" smtClean="0"/>
              <a:t>Recent studies indicate significant variation, errors, &amp; omissions</a:t>
            </a:r>
          </a:p>
          <a:p>
            <a:pPr lvl="1"/>
            <a:r>
              <a:rPr lang="en-US" dirty="0" smtClean="0"/>
              <a:t>FHWA tasked to develop standards &amp; guidance for National Highway Performance </a:t>
            </a:r>
            <a:r>
              <a:rPr lang="en-US" dirty="0" smtClean="0"/>
              <a:t>Program</a:t>
            </a:r>
          </a:p>
          <a:p>
            <a:pPr lvl="1"/>
            <a:r>
              <a:rPr lang="en-US" dirty="0" smtClean="0"/>
              <a:t>Involves Division pavement staff to assist in HPMS QA/QC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Soon-to-be-developed FHWA Pavement Monitoring Guide (PMG)</a:t>
            </a:r>
          </a:p>
          <a:p>
            <a:pPr lvl="2"/>
            <a:r>
              <a:rPr lang="en-US" dirty="0" smtClean="0"/>
              <a:t>Used in conjunction with </a:t>
            </a:r>
            <a:r>
              <a:rPr lang="en-US" i="1" dirty="0" smtClean="0"/>
              <a:t>HPMS Field Manual</a:t>
            </a:r>
          </a:p>
          <a:p>
            <a:pPr lvl="2"/>
            <a:r>
              <a:rPr lang="en-US" dirty="0" smtClean="0"/>
              <a:t>Best practices, references to standards,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AE85-9139-42B6-AB94-74CAB4941ED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99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67AD-2E30-4A07-84CF-527B44994F07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7" name="Chart 6" title="2012 HPMS IRI Section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5263185"/>
              </p:ext>
            </p:extLst>
          </p:nvPr>
        </p:nvGraphicFramePr>
        <p:xfrm>
          <a:off x="685800" y="457200"/>
          <a:ext cx="72390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7"/>
          <p:cNvSpPr/>
          <p:nvPr/>
        </p:nvSpPr>
        <p:spPr>
          <a:xfrm>
            <a:off x="1676400" y="6318304"/>
            <a:ext cx="655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Note: analysis may include data beyond HPMS </a:t>
            </a:r>
            <a:r>
              <a:rPr lang="en-US" dirty="0" smtClean="0"/>
              <a:t>requirements.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91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AE85-9139-42B6-AB94-74CAB4941ED5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5" name="Chart 4" title="2012 HPMS IRI Section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7400641"/>
              </p:ext>
            </p:extLst>
          </p:nvPr>
        </p:nvGraphicFramePr>
        <p:xfrm>
          <a:off x="228600" y="304800"/>
          <a:ext cx="79248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1752600" y="6096000"/>
            <a:ext cx="6477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Note: analysis may include data beyond HPMS requirements.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4148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EFD61CFE6CE34DB110F27A13519623" ma:contentTypeVersion="0" ma:contentTypeDescription="Create a new document." ma:contentTypeScope="" ma:versionID="a4b91f883d1535a23bf2a1b496b33e3e">
  <xsd:schema xmlns:xsd="http://www.w3.org/2001/XMLSchema" xmlns:xs="http://www.w3.org/2001/XMLSchema" xmlns:p="http://schemas.microsoft.com/office/2006/metadata/properties" xmlns:ns2="fe8c5d57-c462-4982-b416-c9b88ed76d8d" targetNamespace="http://schemas.microsoft.com/office/2006/metadata/properties" ma:root="true" ma:fieldsID="0eb046d554e0a13ca2acf9c963916c9f" ns2:_="">
    <xsd:import namespace="fe8c5d57-c462-4982-b416-c9b88ed76d8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8c5d57-c462-4982-b416-c9b88ed76d8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_dlc_DocId xmlns="fe8c5d57-c462-4982-b416-c9b88ed76d8d">MWUYCEA2XEJA-15-73</_dlc_DocId>
    <_dlc_DocIdUrl xmlns="fe8c5d57-c462-4982-b416-c9b88ed76d8d">
      <Url>http://our.dot.gov/office/fhwa.policy/HPPI/_layouts/DocIdRedir.aspx?ID=MWUYCEA2XEJA-15-73</Url>
      <Description>MWUYCEA2XEJA-15-73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F4C20091-E318-437D-9ACC-0E3FC1DFAA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8c5d57-c462-4982-b416-c9b88ed76d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4875E97-D19F-45B2-8957-B45AA654DB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AB70A81-61D5-4229-B53B-23A526F5DEDF}">
  <ds:schemaRefs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fe8c5d57-c462-4982-b416-c9b88ed76d8d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B830ED04-E9EC-440D-917B-D26800A23C1A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2151</TotalTime>
  <Words>575</Words>
  <Application>Microsoft Office PowerPoint</Application>
  <PresentationFormat>On-screen Show (4:3)</PresentationFormat>
  <Paragraphs>103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Adjacency</vt:lpstr>
      <vt:lpstr>MAP-21 – Induced Changes to HPMS Pavement Data Reporting</vt:lpstr>
      <vt:lpstr>Introduction</vt:lpstr>
      <vt:lpstr>Main HPMS Pavement Data Items– current requirements</vt:lpstr>
      <vt:lpstr>Overriding Issues</vt:lpstr>
      <vt:lpstr>Non-MAP-21 Changes</vt:lpstr>
      <vt:lpstr>MAP-21 Changes</vt:lpstr>
      <vt:lpstr>QA/QC Initiative</vt:lpstr>
      <vt:lpstr>PowerPoint Presentation</vt:lpstr>
      <vt:lpstr>PowerPoint Presentation</vt:lpstr>
      <vt:lpstr>PowerPoint Presentation</vt:lpstr>
      <vt:lpstr>PowerPoint Presentation</vt:lpstr>
      <vt:lpstr>2012 HPMS IRI Data</vt:lpstr>
      <vt:lpstr>Questions and Comments</vt:lpstr>
    </vt:vector>
  </TitlesOfParts>
  <Company>DOT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Urban Master Presentation Demo</dc:title>
  <dc:creator>Policy Information</dc:creator>
  <cp:lastModifiedBy>USDOT User</cp:lastModifiedBy>
  <cp:revision>93</cp:revision>
  <dcterms:created xsi:type="dcterms:W3CDTF">2012-12-11T14:10:14Z</dcterms:created>
  <dcterms:modified xsi:type="dcterms:W3CDTF">2013-09-12T18:52:15Z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0x010100CAEFD61CFE6CE34DB110F27A13519623</vt:lpwstr>
  </property>
  <property fmtid="{D5CDD505-2E9C-101B-9397-08002B2CF9AE}" pid="3" name="Order">
    <vt:r8>55400</vt:r8>
  </property>
  <property fmtid="{D5CDD505-2E9C-101B-9397-08002B2CF9AE}" pid="4" name="_dlc_DocIdItemGuid">
    <vt:lpwstr>245e0504-b1fd-4e76-9f25-0f417b850eb9</vt:lpwstr>
  </property>
  <property fmtid="{D5CDD505-2E9C-101B-9397-08002B2CF9AE}" pid="5" name="xd_ProgID">
    <vt:lpwstr/>
  </property>
  <property fmtid="{D5CDD505-2E9C-101B-9397-08002B2CF9AE}" pid="6" name="TemplateUrl">
    <vt:lpwstr/>
  </property>
</Properties>
</file>